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2" r:id="rId3"/>
    <p:sldId id="263" r:id="rId4"/>
    <p:sldId id="266" r:id="rId5"/>
    <p:sldId id="267" r:id="rId6"/>
    <p:sldId id="268" r:id="rId7"/>
    <p:sldId id="256" r:id="rId8"/>
    <p:sldId id="257" r:id="rId9"/>
    <p:sldId id="265" r:id="rId10"/>
    <p:sldId id="258" r:id="rId11"/>
    <p:sldId id="259" r:id="rId12"/>
    <p:sldId id="260" r:id="rId13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751" autoAdjust="0"/>
  </p:normalViewPr>
  <p:slideViewPr>
    <p:cSldViewPr snapToGrid="0" snapToObjects="1">
      <p:cViewPr>
        <p:scale>
          <a:sx n="100" d="100"/>
          <a:sy n="100" d="100"/>
        </p:scale>
        <p:origin x="-1632" y="-424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7"/>
            <a:ext cx="7772400" cy="1225021"/>
          </a:xfrm>
        </p:spPr>
        <p:txBody>
          <a:bodyPr/>
          <a:lstStyle/>
          <a:p>
            <a:r>
              <a:rPr lang="pt-BR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3C20C-1F58-5A41-B866-FDDD31C63733}" type="datetimeFigureOut">
              <a:rPr lang="en-US" smtClean="0"/>
              <a:t>23/02/18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EF5C-04F4-DC47-9AEB-73A4D020D54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8697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3C20C-1F58-5A41-B866-FDDD31C63733}" type="datetimeFigureOut">
              <a:rPr lang="en-US" smtClean="0"/>
              <a:t>23/02/18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EF5C-04F4-DC47-9AEB-73A4D020D54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6340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7"/>
            <a:ext cx="2057400" cy="4876271"/>
          </a:xfrm>
        </p:spPr>
        <p:txBody>
          <a:bodyPr vert="eaVert"/>
          <a:lstStyle/>
          <a:p>
            <a:r>
              <a:rPr lang="pt-BR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7"/>
            <a:ext cx="6019800" cy="4876271"/>
          </a:xfrm>
        </p:spPr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3C20C-1F58-5A41-B866-FDDD31C63733}" type="datetimeFigureOut">
              <a:rPr lang="en-US" smtClean="0"/>
              <a:t>23/02/18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EF5C-04F4-DC47-9AEB-73A4D020D54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9921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3C20C-1F58-5A41-B866-FDDD31C63733}" type="datetimeFigureOut">
              <a:rPr lang="en-US" smtClean="0"/>
              <a:t>23/02/18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EF5C-04F4-DC47-9AEB-73A4D020D54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9089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9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3C20C-1F58-5A41-B866-FDDD31C63733}" type="datetimeFigureOut">
              <a:rPr lang="en-US" smtClean="0"/>
              <a:t>23/02/18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EF5C-04F4-DC47-9AEB-73A4D020D54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0566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3C20C-1F58-5A41-B866-FDDD31C63733}" type="datetimeFigureOut">
              <a:rPr lang="en-US" smtClean="0"/>
              <a:t>23/02/18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EF5C-04F4-DC47-9AEB-73A4D020D54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3243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3C20C-1F58-5A41-B866-FDDD31C63733}" type="datetimeFigureOut">
              <a:rPr lang="en-US" smtClean="0"/>
              <a:t>23/02/18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EF5C-04F4-DC47-9AEB-73A4D020D54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602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3C20C-1F58-5A41-B866-FDDD31C63733}" type="datetimeFigureOut">
              <a:rPr lang="en-US" smtClean="0"/>
              <a:t>23/02/18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EF5C-04F4-DC47-9AEB-73A4D020D54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1112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3C20C-1F58-5A41-B866-FDDD31C63733}" type="datetimeFigureOut">
              <a:rPr lang="en-US" smtClean="0"/>
              <a:t>23/02/18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EF5C-04F4-DC47-9AEB-73A4D020D54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6273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27542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3C20C-1F58-5A41-B866-FDDD31C63733}" type="datetimeFigureOut">
              <a:rPr lang="en-US" smtClean="0"/>
              <a:t>23/02/18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EF5C-04F4-DC47-9AEB-73A4D020D54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8652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3C20C-1F58-5A41-B866-FDDD31C63733}" type="datetimeFigureOut">
              <a:rPr lang="en-US" smtClean="0"/>
              <a:t>23/02/18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EF5C-04F4-DC47-9AEB-73A4D020D54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5075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3C20C-1F58-5A41-B866-FDDD31C63733}" type="datetimeFigureOut">
              <a:rPr lang="en-US" smtClean="0"/>
              <a:t>23/02/18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DEF5C-04F4-DC47-9AEB-73A4D020D54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4110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Hype</a:t>
            </a:r>
            <a:r>
              <a:rPr lang="pt-BR" dirty="0" smtClean="0"/>
              <a:t> </a:t>
            </a:r>
            <a:r>
              <a:rPr lang="pt-BR" dirty="0" err="1" smtClean="0"/>
              <a:t>Cycle</a:t>
            </a:r>
            <a:r>
              <a:rPr lang="pt-BR" dirty="0" smtClean="0"/>
              <a:t> e Magic </a:t>
            </a:r>
            <a:r>
              <a:rPr lang="pt-BR" dirty="0" err="1" smtClean="0"/>
              <a:t>Quandrant</a:t>
            </a:r>
            <a:endParaRPr lang="pt-BR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5062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4"/>
          <p:cNvSpPr txBox="1"/>
          <p:nvPr/>
        </p:nvSpPr>
        <p:spPr>
          <a:xfrm>
            <a:off x="45084" y="56696"/>
            <a:ext cx="9098916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 smtClean="0">
                <a:solidFill>
                  <a:srgbClr val="000000"/>
                </a:solidFill>
                <a:latin typeface="Arial"/>
                <a:cs typeface="Arial"/>
              </a:rPr>
              <a:t>Priority </a:t>
            </a:r>
            <a:r>
              <a:rPr sz="3200" spc="5" dirty="0">
                <a:solidFill>
                  <a:srgbClr val="000000"/>
                </a:solidFill>
                <a:latin typeface="Arial"/>
                <a:cs typeface="Arial"/>
              </a:rPr>
              <a:t>Matrix for </a:t>
            </a:r>
            <a:r>
              <a:rPr sz="3200" spc="-10" dirty="0">
                <a:solidFill>
                  <a:srgbClr val="000000"/>
                </a:solidFill>
                <a:latin typeface="Arial"/>
                <a:cs typeface="Arial"/>
              </a:rPr>
              <a:t>Emerging Technologies,</a:t>
            </a:r>
            <a:r>
              <a:rPr sz="3200" spc="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spc="-5" dirty="0" smtClean="0">
                <a:solidFill>
                  <a:srgbClr val="000000"/>
                </a:solidFill>
                <a:latin typeface="Arial"/>
                <a:cs typeface="Arial"/>
              </a:rPr>
              <a:t>2017</a:t>
            </a:r>
            <a:endParaRPr sz="32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" name="Picture 1" descr="Matri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4" y="780395"/>
            <a:ext cx="7308502" cy="478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577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/>
          <p:nvPr/>
        </p:nvSpPr>
        <p:spPr>
          <a:xfrm>
            <a:off x="139704" y="45010"/>
            <a:ext cx="3898951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3200" spc="5" dirty="0" smtClean="0">
                <a:solidFill>
                  <a:srgbClr val="000000"/>
                </a:solidFill>
                <a:latin typeface="Arial"/>
                <a:cs typeface="Arial"/>
              </a:rPr>
              <a:t>Magic </a:t>
            </a:r>
            <a:r>
              <a:rPr sz="3200" dirty="0" smtClean="0">
                <a:solidFill>
                  <a:srgbClr val="000000"/>
                </a:solidFill>
                <a:latin typeface="Arial"/>
                <a:cs typeface="Arial"/>
              </a:rPr>
              <a:t>Quadrant</a:t>
            </a:r>
            <a:endParaRPr sz="32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" name="object 4"/>
          <p:cNvSpPr/>
          <p:nvPr/>
        </p:nvSpPr>
        <p:spPr>
          <a:xfrm>
            <a:off x="0" y="619456"/>
            <a:ext cx="6070651" cy="50588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64325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Gartner</a:t>
            </a:r>
            <a:r>
              <a:rPr lang="pt-BR" dirty="0" smtClean="0"/>
              <a:t> (2017)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2922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Conceitos Importantes</a:t>
            </a:r>
          </a:p>
          <a:p>
            <a:r>
              <a:rPr lang="pt-BR" dirty="0" smtClean="0"/>
              <a:t>Tech </a:t>
            </a:r>
            <a:r>
              <a:rPr lang="pt-BR" dirty="0" err="1" smtClean="0"/>
              <a:t>Trends</a:t>
            </a:r>
            <a:r>
              <a:rPr lang="pt-BR" dirty="0" smtClean="0"/>
              <a:t> 2016</a:t>
            </a:r>
          </a:p>
          <a:p>
            <a:r>
              <a:rPr lang="pt-BR" dirty="0" err="1" smtClean="0"/>
              <a:t>Hype</a:t>
            </a:r>
            <a:r>
              <a:rPr lang="pt-BR" dirty="0" smtClean="0"/>
              <a:t> </a:t>
            </a:r>
            <a:r>
              <a:rPr lang="pt-BR" dirty="0" err="1" smtClean="0"/>
              <a:t>Cycle</a:t>
            </a:r>
            <a:r>
              <a:rPr lang="pt-BR" dirty="0" smtClean="0"/>
              <a:t> 2017</a:t>
            </a:r>
          </a:p>
          <a:p>
            <a:r>
              <a:rPr lang="pt-BR" dirty="0" smtClean="0"/>
              <a:t>Matrix 2017</a:t>
            </a:r>
          </a:p>
          <a:p>
            <a:r>
              <a:rPr lang="pt-BR" dirty="0" err="1" smtClean="0"/>
              <a:t>Hype</a:t>
            </a:r>
            <a:r>
              <a:rPr lang="pt-BR" dirty="0" smtClean="0"/>
              <a:t> </a:t>
            </a:r>
            <a:r>
              <a:rPr lang="pt-BR" dirty="0" err="1" smtClean="0"/>
              <a:t>Cycle</a:t>
            </a:r>
            <a:endParaRPr lang="pt-BR" dirty="0" smtClean="0"/>
          </a:p>
          <a:p>
            <a:r>
              <a:rPr lang="pt-BR" dirty="0" smtClean="0"/>
              <a:t>Referências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6921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09600"/>
          </a:xfrm>
        </p:spPr>
        <p:txBody>
          <a:bodyPr>
            <a:normAutofit/>
          </a:bodyPr>
          <a:lstStyle/>
          <a:p>
            <a:pPr algn="l"/>
            <a:r>
              <a:rPr lang="pt-BR" sz="3200" dirty="0" smtClean="0"/>
              <a:t>The </a:t>
            </a:r>
            <a:r>
              <a:rPr lang="pt-BR" sz="3200" dirty="0" err="1" smtClean="0"/>
              <a:t>Gartner</a:t>
            </a:r>
            <a:r>
              <a:rPr lang="pt-BR" sz="3200" dirty="0" smtClean="0"/>
              <a:t> </a:t>
            </a:r>
            <a:r>
              <a:rPr lang="pt-BR" sz="3200" dirty="0" err="1" smtClean="0"/>
              <a:t>Hype</a:t>
            </a:r>
            <a:r>
              <a:rPr lang="pt-BR" sz="3200" dirty="0" smtClean="0"/>
              <a:t> </a:t>
            </a:r>
            <a:r>
              <a:rPr lang="pt-BR" sz="3200" dirty="0" err="1" smtClean="0"/>
              <a:t>Cycle</a:t>
            </a:r>
            <a:endParaRPr lang="pt-B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609600"/>
            <a:ext cx="8229600" cy="4864100"/>
          </a:xfrm>
        </p:spPr>
        <p:txBody>
          <a:bodyPr>
            <a:normAutofit/>
          </a:bodyPr>
          <a:lstStyle/>
          <a:p>
            <a:r>
              <a:rPr lang="pt-BR" sz="2800" dirty="0" smtClean="0"/>
              <a:t>Como sua empresa deve adotar tecnologias inovadoras?</a:t>
            </a:r>
          </a:p>
          <a:p>
            <a:r>
              <a:rPr lang="pt-BR" sz="2800" dirty="0" smtClean="0"/>
              <a:t>Mas e se adotar a tecnologia </a:t>
            </a:r>
            <a:r>
              <a:rPr lang="pt-BR" sz="2800" dirty="0" smtClean="0"/>
              <a:t>muito cedo, e perder o investimento feito?</a:t>
            </a:r>
          </a:p>
          <a:p>
            <a:r>
              <a:rPr lang="pt-BR" sz="2800" dirty="0" smtClean="0"/>
              <a:t>Ou se voc</a:t>
            </a:r>
            <a:r>
              <a:rPr lang="pt-BR" sz="2800" dirty="0" smtClean="0"/>
              <a:t>ê esperar para adotar e perder o timing de acertar na ideia?</a:t>
            </a:r>
          </a:p>
          <a:p>
            <a:r>
              <a:rPr lang="pt-BR" sz="2800" dirty="0" smtClean="0"/>
              <a:t>Uma tecnologia nova, uma técnica de gerenciamento ou modelo de negócio.</a:t>
            </a:r>
            <a:endParaRPr lang="pt-BR" sz="2800" dirty="0" smtClean="0"/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4289423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09600"/>
          </a:xfrm>
        </p:spPr>
        <p:txBody>
          <a:bodyPr>
            <a:normAutofit/>
          </a:bodyPr>
          <a:lstStyle/>
          <a:p>
            <a:pPr algn="l"/>
            <a:r>
              <a:rPr lang="pt-BR" sz="3200" dirty="0" smtClean="0"/>
              <a:t>The </a:t>
            </a:r>
            <a:r>
              <a:rPr lang="pt-BR" sz="3200" dirty="0" err="1" smtClean="0"/>
              <a:t>Gartner</a:t>
            </a:r>
            <a:r>
              <a:rPr lang="pt-BR" sz="3200" dirty="0" smtClean="0"/>
              <a:t> </a:t>
            </a:r>
            <a:r>
              <a:rPr lang="pt-BR" sz="3200" dirty="0" err="1" smtClean="0"/>
              <a:t>Hype</a:t>
            </a:r>
            <a:r>
              <a:rPr lang="pt-BR" sz="3200" dirty="0" smtClean="0"/>
              <a:t> </a:t>
            </a:r>
            <a:r>
              <a:rPr lang="pt-BR" sz="3200" dirty="0" err="1" smtClean="0"/>
              <a:t>Cycle</a:t>
            </a:r>
            <a:endParaRPr lang="pt-B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609600"/>
            <a:ext cx="8229600" cy="4864100"/>
          </a:xfrm>
        </p:spPr>
        <p:txBody>
          <a:bodyPr>
            <a:normAutofit/>
          </a:bodyPr>
          <a:lstStyle/>
          <a:p>
            <a:pPr algn="just"/>
            <a:r>
              <a:rPr lang="pt-BR" sz="2800" dirty="0" smtClean="0"/>
              <a:t>Ajuda as pessoas a entender como uma tecnologia ou outra inovaç</a:t>
            </a:r>
            <a:r>
              <a:rPr lang="pt-BR" sz="2800" dirty="0" smtClean="0"/>
              <a:t>ão progride dentro de seu ciclo de vida (</a:t>
            </a:r>
            <a:r>
              <a:rPr lang="pt-BR" sz="2800" dirty="0" err="1" smtClean="0"/>
              <a:t>life</a:t>
            </a:r>
            <a:r>
              <a:rPr lang="pt-BR" sz="2800" dirty="0" smtClean="0"/>
              <a:t> </a:t>
            </a:r>
            <a:r>
              <a:rPr lang="pt-BR" sz="2800" dirty="0" err="1" smtClean="0"/>
              <a:t>cycle</a:t>
            </a:r>
            <a:r>
              <a:rPr lang="pt-BR" sz="2800" dirty="0" smtClean="0"/>
              <a:t>).</a:t>
            </a:r>
          </a:p>
          <a:p>
            <a:pPr lvl="1" algn="just"/>
            <a:r>
              <a:rPr lang="pt-BR" sz="2000" dirty="0" smtClean="0"/>
              <a:t>Primeiro acontece uma ruptura na indústria a partir de uma ideia de inovação. É o que é chamado de </a:t>
            </a:r>
            <a:r>
              <a:rPr lang="pt-BR" sz="2000" dirty="0" err="1" smtClean="0"/>
              <a:t>Innovation</a:t>
            </a:r>
            <a:r>
              <a:rPr lang="pt-BR" sz="2000" dirty="0" smtClean="0"/>
              <a:t> Trigger (Disparador de Inovação)</a:t>
            </a:r>
          </a:p>
          <a:p>
            <a:pPr lvl="1" algn="just"/>
            <a:r>
              <a:rPr lang="pt-BR" sz="2000" dirty="0" smtClean="0"/>
              <a:t>Ajuda a entender a repentina inundação de entusiasmo que vêm com cada ideia de inovação. Para que ao invés da empresa </a:t>
            </a:r>
            <a:r>
              <a:rPr lang="pt-BR" sz="2000" dirty="0" smtClean="0"/>
              <a:t>seguir o fluxo das ideias “</a:t>
            </a:r>
            <a:r>
              <a:rPr lang="pt-BR" sz="2000" dirty="0" err="1" smtClean="0"/>
              <a:t>hypadas</a:t>
            </a:r>
            <a:r>
              <a:rPr lang="pt-BR" sz="2000" dirty="0" smtClean="0"/>
              <a:t>” no mercado de trabalho, tentar entender o que a empresa realmente precisa (The </a:t>
            </a:r>
            <a:r>
              <a:rPr lang="pt-BR" sz="2000" dirty="0" err="1" smtClean="0"/>
              <a:t>Bandwagon</a:t>
            </a:r>
            <a:r>
              <a:rPr lang="pt-BR" sz="2000" dirty="0" smtClean="0"/>
              <a:t> </a:t>
            </a:r>
            <a:r>
              <a:rPr lang="pt-BR" sz="2000" dirty="0" err="1" smtClean="0"/>
              <a:t>effect</a:t>
            </a:r>
            <a:r>
              <a:rPr lang="pt-BR" sz="2000" dirty="0" smtClean="0"/>
              <a:t>).</a:t>
            </a:r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3159729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09600"/>
          </a:xfrm>
        </p:spPr>
        <p:txBody>
          <a:bodyPr>
            <a:normAutofit/>
          </a:bodyPr>
          <a:lstStyle/>
          <a:p>
            <a:pPr algn="l"/>
            <a:r>
              <a:rPr lang="pt-BR" sz="3200" dirty="0" smtClean="0"/>
              <a:t>The </a:t>
            </a:r>
            <a:r>
              <a:rPr lang="pt-BR" sz="3200" dirty="0" err="1" smtClean="0"/>
              <a:t>Gartner</a:t>
            </a:r>
            <a:r>
              <a:rPr lang="pt-BR" sz="3200" dirty="0" smtClean="0"/>
              <a:t> </a:t>
            </a:r>
            <a:r>
              <a:rPr lang="pt-BR" sz="3200" dirty="0" err="1" smtClean="0"/>
              <a:t>Hype</a:t>
            </a:r>
            <a:r>
              <a:rPr lang="pt-BR" sz="3200" dirty="0" smtClean="0"/>
              <a:t> </a:t>
            </a:r>
            <a:r>
              <a:rPr lang="pt-BR" sz="3200" dirty="0" err="1" smtClean="0"/>
              <a:t>Cycle</a:t>
            </a:r>
            <a:endParaRPr lang="pt-B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609600"/>
            <a:ext cx="8229600" cy="4864100"/>
          </a:xfrm>
        </p:spPr>
        <p:txBody>
          <a:bodyPr>
            <a:normAutofit/>
          </a:bodyPr>
          <a:lstStyle/>
          <a:p>
            <a:pPr lvl="1" algn="just"/>
            <a:r>
              <a:rPr lang="pt-BR" sz="2000" dirty="0" smtClean="0"/>
              <a:t>Então vem o pico das expectativas infladas </a:t>
            </a:r>
            <a:r>
              <a:rPr lang="pt-BR" sz="2000" dirty="0"/>
              <a:t>(</a:t>
            </a:r>
            <a:r>
              <a:rPr lang="pt-BR" sz="2000" dirty="0" err="1"/>
              <a:t>Peak</a:t>
            </a:r>
            <a:r>
              <a:rPr lang="pt-BR" sz="2000" dirty="0"/>
              <a:t> </a:t>
            </a:r>
            <a:r>
              <a:rPr lang="pt-BR" sz="2000" dirty="0" err="1"/>
              <a:t>of</a:t>
            </a:r>
            <a:r>
              <a:rPr lang="pt-BR" sz="2000" dirty="0"/>
              <a:t> </a:t>
            </a:r>
            <a:r>
              <a:rPr lang="pt-BR" sz="2000" dirty="0" err="1"/>
              <a:t>Inflated</a:t>
            </a:r>
            <a:r>
              <a:rPr lang="pt-BR" sz="2000" dirty="0"/>
              <a:t> </a:t>
            </a:r>
            <a:r>
              <a:rPr lang="pt-BR" sz="2000" dirty="0" err="1" smtClean="0"/>
              <a:t>Expectations</a:t>
            </a:r>
            <a:r>
              <a:rPr lang="pt-BR" sz="2000" dirty="0" smtClean="0"/>
              <a:t>). </a:t>
            </a:r>
          </a:p>
          <a:p>
            <a:pPr lvl="1" algn="just"/>
            <a:r>
              <a:rPr lang="pt-BR" sz="2000" dirty="0" smtClean="0"/>
              <a:t>A empresa rapidamente promove a ideia </a:t>
            </a:r>
          </a:p>
        </p:txBody>
      </p:sp>
    </p:spTree>
    <p:extLst>
      <p:ext uri="{BB962C8B-B14F-4D97-AF65-F5344CB8AC3E}">
        <p14:creationId xmlns:p14="http://schemas.microsoft.com/office/powerpoint/2010/main" val="4286294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09600"/>
          </a:xfrm>
        </p:spPr>
        <p:txBody>
          <a:bodyPr>
            <a:normAutofit/>
          </a:bodyPr>
          <a:lstStyle/>
          <a:p>
            <a:pPr algn="l"/>
            <a:r>
              <a:rPr lang="pt-BR" sz="3200" dirty="0" err="1" smtClean="0"/>
              <a:t>Bandwagon</a:t>
            </a:r>
            <a:r>
              <a:rPr lang="pt-BR" sz="3200" dirty="0" smtClean="0"/>
              <a:t> </a:t>
            </a:r>
            <a:r>
              <a:rPr lang="pt-BR" sz="3200" dirty="0" err="1" smtClean="0"/>
              <a:t>Effect</a:t>
            </a:r>
            <a:endParaRPr lang="pt-B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609600"/>
            <a:ext cx="8229600" cy="4864100"/>
          </a:xfrm>
        </p:spPr>
        <p:txBody>
          <a:bodyPr>
            <a:normAutofit/>
          </a:bodyPr>
          <a:lstStyle/>
          <a:p>
            <a:pPr algn="just"/>
            <a:r>
              <a:rPr lang="pt-BR" sz="2400" dirty="0" smtClean="0"/>
              <a:t>Então vem o pico das expectativas infladas </a:t>
            </a:r>
            <a:r>
              <a:rPr lang="pt-BR" sz="2400" dirty="0" smtClean="0"/>
              <a:t>(</a:t>
            </a:r>
            <a:r>
              <a:rPr lang="pt-BR" sz="2400" dirty="0" err="1" smtClean="0"/>
              <a:t>Peak</a:t>
            </a:r>
            <a:r>
              <a:rPr lang="pt-BR" sz="2400" dirty="0" smtClean="0"/>
              <a:t> </a:t>
            </a:r>
            <a:r>
              <a:rPr lang="pt-BR" sz="2400" dirty="0" err="1" smtClean="0"/>
              <a:t>of</a:t>
            </a:r>
            <a:r>
              <a:rPr lang="pt-BR" sz="2400" dirty="0" smtClean="0"/>
              <a:t> </a:t>
            </a:r>
            <a:r>
              <a:rPr lang="pt-BR" sz="2400" dirty="0" err="1" smtClean="0"/>
              <a:t>Inflated</a:t>
            </a:r>
            <a:r>
              <a:rPr lang="pt-BR" sz="2400" dirty="0" smtClean="0"/>
              <a:t> </a:t>
            </a:r>
            <a:r>
              <a:rPr lang="pt-BR" sz="2400" dirty="0" err="1" smtClean="0"/>
              <a:t>Expectations</a:t>
            </a:r>
            <a:r>
              <a:rPr lang="pt-BR" sz="2400" dirty="0" smtClean="0"/>
              <a:t>). </a:t>
            </a:r>
          </a:p>
          <a:p>
            <a:pPr algn="just"/>
            <a:r>
              <a:rPr lang="pt-BR" sz="2400" dirty="0" smtClean="0"/>
              <a:t>A empresa rapidamente promove a ideia </a:t>
            </a:r>
          </a:p>
        </p:txBody>
      </p:sp>
    </p:spTree>
    <p:extLst>
      <p:ext uri="{BB962C8B-B14F-4D97-AF65-F5344CB8AC3E}">
        <p14:creationId xmlns:p14="http://schemas.microsoft.com/office/powerpoint/2010/main" val="824590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/>
          <p:nvPr/>
        </p:nvSpPr>
        <p:spPr>
          <a:xfrm>
            <a:off x="177799" y="28075"/>
            <a:ext cx="8966199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r>
              <a:rPr sz="3200" spc="10" dirty="0" smtClean="0">
                <a:latin typeface="Arial"/>
                <a:cs typeface="Arial"/>
              </a:rPr>
              <a:t>How </a:t>
            </a:r>
            <a:r>
              <a:rPr sz="3200" spc="-10" dirty="0" smtClean="0">
                <a:latin typeface="Arial"/>
                <a:cs typeface="Arial"/>
              </a:rPr>
              <a:t>Emerging </a:t>
            </a:r>
            <a:r>
              <a:rPr sz="3200" spc="-10" dirty="0">
                <a:latin typeface="Arial"/>
                <a:cs typeface="Arial"/>
              </a:rPr>
              <a:t>Technology </a:t>
            </a:r>
            <a:r>
              <a:rPr sz="3200" spc="-25" dirty="0">
                <a:latin typeface="Arial"/>
                <a:cs typeface="Arial"/>
              </a:rPr>
              <a:t>Trends </a:t>
            </a:r>
            <a:r>
              <a:rPr sz="3200" spc="0" dirty="0">
                <a:latin typeface="Arial"/>
                <a:cs typeface="Arial"/>
              </a:rPr>
              <a:t>Move </a:t>
            </a:r>
            <a:r>
              <a:rPr sz="3200" dirty="0">
                <a:latin typeface="Arial"/>
                <a:cs typeface="Arial"/>
              </a:rPr>
              <a:t>Along </a:t>
            </a:r>
            <a:r>
              <a:rPr sz="3200" spc="0" dirty="0">
                <a:latin typeface="Arial"/>
                <a:cs typeface="Arial"/>
              </a:rPr>
              <a:t>the </a:t>
            </a:r>
            <a:r>
              <a:rPr sz="3200" dirty="0">
                <a:latin typeface="Arial"/>
                <a:cs typeface="Arial"/>
              </a:rPr>
              <a:t>Hype</a:t>
            </a:r>
            <a:r>
              <a:rPr sz="3200" spc="35" dirty="0">
                <a:latin typeface="Arial"/>
                <a:cs typeface="Arial"/>
              </a:rPr>
              <a:t> </a:t>
            </a:r>
            <a:r>
              <a:rPr sz="3200" dirty="0" smtClean="0">
                <a:latin typeface="Arial"/>
                <a:cs typeface="Arial"/>
              </a:rPr>
              <a:t>Cycle</a:t>
            </a:r>
            <a:endParaRPr lang="pt-BR" sz="3200" dirty="0">
              <a:latin typeface="Arial"/>
              <a:cs typeface="Arial"/>
            </a:endParaRPr>
          </a:p>
        </p:txBody>
      </p:sp>
      <p:pic>
        <p:nvPicPr>
          <p:cNvPr id="2" name="Picture 1" descr="TrendTe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5784"/>
            <a:ext cx="7416800" cy="471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030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/>
          <p:nvPr/>
        </p:nvSpPr>
        <p:spPr>
          <a:xfrm>
            <a:off x="114300" y="37771"/>
            <a:ext cx="82677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000000"/>
                </a:solidFill>
                <a:latin typeface="Arial"/>
                <a:cs typeface="Arial"/>
              </a:rPr>
              <a:t>Hype </a:t>
            </a:r>
            <a:r>
              <a:rPr sz="3200" dirty="0">
                <a:solidFill>
                  <a:srgbClr val="000000"/>
                </a:solidFill>
                <a:latin typeface="Arial"/>
                <a:cs typeface="Arial"/>
              </a:rPr>
              <a:t>Cycle </a:t>
            </a:r>
            <a:r>
              <a:rPr sz="3200" spc="5" dirty="0">
                <a:solidFill>
                  <a:srgbClr val="000000"/>
                </a:solidFill>
                <a:latin typeface="Arial"/>
                <a:cs typeface="Arial"/>
              </a:rPr>
              <a:t>for </a:t>
            </a:r>
            <a:r>
              <a:rPr sz="3200" spc="-10" dirty="0">
                <a:solidFill>
                  <a:srgbClr val="000000"/>
                </a:solidFill>
                <a:latin typeface="Arial"/>
                <a:cs typeface="Arial"/>
              </a:rPr>
              <a:t>Emerging Technologies,</a:t>
            </a:r>
            <a:r>
              <a:rPr sz="3200" spc="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00000"/>
                </a:solidFill>
                <a:latin typeface="Arial"/>
                <a:cs typeface="Arial"/>
              </a:rPr>
              <a:t>2017</a:t>
            </a:r>
            <a:endParaRPr sz="32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" name="Picture 1" descr="HypeCycle201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3037"/>
            <a:ext cx="6705600" cy="515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721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/>
          <p:nvPr/>
        </p:nvSpPr>
        <p:spPr>
          <a:xfrm>
            <a:off x="113013" y="52002"/>
            <a:ext cx="82677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000000"/>
                </a:solidFill>
                <a:latin typeface="Arial"/>
                <a:cs typeface="Arial"/>
              </a:rPr>
              <a:t>Hype </a:t>
            </a:r>
            <a:r>
              <a:rPr sz="3200" dirty="0">
                <a:solidFill>
                  <a:srgbClr val="000000"/>
                </a:solidFill>
                <a:latin typeface="Arial"/>
                <a:cs typeface="Arial"/>
              </a:rPr>
              <a:t>Cycle </a:t>
            </a:r>
            <a:r>
              <a:rPr sz="3200" spc="5" dirty="0">
                <a:solidFill>
                  <a:srgbClr val="000000"/>
                </a:solidFill>
                <a:latin typeface="Arial"/>
                <a:cs typeface="Arial"/>
              </a:rPr>
              <a:t>for </a:t>
            </a:r>
            <a:r>
              <a:rPr sz="3200" spc="-10" dirty="0">
                <a:solidFill>
                  <a:srgbClr val="000000"/>
                </a:solidFill>
                <a:latin typeface="Arial"/>
                <a:cs typeface="Arial"/>
              </a:rPr>
              <a:t>Emerging Technologies,</a:t>
            </a:r>
            <a:r>
              <a:rPr sz="3200" spc="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spc="-5" dirty="0" smtClean="0">
                <a:solidFill>
                  <a:srgbClr val="000000"/>
                </a:solidFill>
                <a:latin typeface="Arial"/>
                <a:cs typeface="Arial"/>
              </a:rPr>
              <a:t>201</a:t>
            </a:r>
            <a:r>
              <a:rPr lang="pt-BR" sz="3200" spc="-5" dirty="0" smtClean="0">
                <a:solidFill>
                  <a:srgbClr val="000000"/>
                </a:solidFill>
                <a:latin typeface="Arial"/>
                <a:cs typeface="Arial"/>
              </a:rPr>
              <a:t>6</a:t>
            </a:r>
            <a:endParaRPr sz="32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" name="Picture 1" descr="HypeCycle20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718"/>
            <a:ext cx="7747000" cy="503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134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260</Words>
  <Application>Microsoft Macintosh PowerPoint</Application>
  <PresentationFormat>On-screen Show (16:10)</PresentationFormat>
  <Paragraphs>30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Hype Cycle e Magic Quandrant</vt:lpstr>
      <vt:lpstr>Agenda</vt:lpstr>
      <vt:lpstr>The Gartner Hype Cycle</vt:lpstr>
      <vt:lpstr>The Gartner Hype Cycle</vt:lpstr>
      <vt:lpstr>The Gartner Hype Cycle</vt:lpstr>
      <vt:lpstr>Bandwagon Effect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Referências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 Cycle e Magic Quandrant</dc:title>
  <dc:creator>Tiago Ketzer</dc:creator>
  <cp:lastModifiedBy>Tiago Ketzer</cp:lastModifiedBy>
  <cp:revision>11</cp:revision>
  <dcterms:created xsi:type="dcterms:W3CDTF">2018-02-22T18:14:02Z</dcterms:created>
  <dcterms:modified xsi:type="dcterms:W3CDTF">2018-02-23T19:56:22Z</dcterms:modified>
</cp:coreProperties>
</file>