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51" autoAdjust="0"/>
  </p:normalViewPr>
  <p:slideViewPr>
    <p:cSldViewPr snapToGrid="0" snapToObjects="1">
      <p:cViewPr>
        <p:scale>
          <a:sx n="100" d="100"/>
          <a:sy n="100" d="100"/>
        </p:scale>
        <p:origin x="-163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9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34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9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0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56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4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60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11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6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7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C20C-1F58-5A41-B866-FDDD31C63733}" type="datetimeFigureOut">
              <a:rPr lang="en-US" smtClean="0"/>
              <a:t>22/02/18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EF5C-04F4-DC47-9AEB-73A4D020D5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r>
              <a:rPr lang="pt-BR" dirty="0" smtClean="0"/>
              <a:t> e Magic </a:t>
            </a:r>
            <a:r>
              <a:rPr lang="pt-BR" dirty="0" err="1" smtClean="0"/>
              <a:t>Quandrant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6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 Importantes</a:t>
            </a:r>
          </a:p>
          <a:p>
            <a:r>
              <a:rPr lang="pt-BR" dirty="0" smtClean="0"/>
              <a:t>Tech </a:t>
            </a:r>
            <a:r>
              <a:rPr lang="pt-BR" dirty="0" err="1" smtClean="0"/>
              <a:t>Trends</a:t>
            </a:r>
            <a:r>
              <a:rPr lang="pt-BR" dirty="0" smtClean="0"/>
              <a:t> 2016</a:t>
            </a:r>
          </a:p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r>
              <a:rPr lang="pt-BR" dirty="0" smtClean="0"/>
              <a:t> 2017</a:t>
            </a:r>
          </a:p>
          <a:p>
            <a:r>
              <a:rPr lang="pt-BR" dirty="0" smtClean="0"/>
              <a:t>Matrix 2017</a:t>
            </a:r>
          </a:p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endParaRPr lang="pt-BR" dirty="0" smtClean="0"/>
          </a:p>
          <a:p>
            <a:r>
              <a:rPr lang="pt-BR" dirty="0" smtClean="0"/>
              <a:t>Refer</a:t>
            </a:r>
            <a:r>
              <a:rPr lang="pt-BR" dirty="0" smtClean="0"/>
              <a:t>ências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9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Hype</a:t>
            </a:r>
            <a:r>
              <a:rPr lang="pt-BR" dirty="0" smtClean="0"/>
              <a:t> </a:t>
            </a:r>
            <a:r>
              <a:rPr lang="pt-BR" dirty="0" err="1" smtClean="0"/>
              <a:t>Cycle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42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err="1" smtClean="0"/>
              <a:t>https</a:t>
            </a:r>
            <a:r>
              <a:rPr lang="nl-NL" dirty="0" smtClean="0"/>
              <a:t>://</a:t>
            </a:r>
            <a:r>
              <a:rPr lang="nl-NL" dirty="0" err="1" smtClean="0"/>
              <a:t>www.youtube.com</a:t>
            </a:r>
            <a:r>
              <a:rPr lang="nl-NL" dirty="0" smtClean="0"/>
              <a:t>/</a:t>
            </a:r>
            <a:r>
              <a:rPr lang="nl-NL" dirty="0" err="1" smtClean="0"/>
              <a:t>watch?v</a:t>
            </a:r>
            <a:r>
              <a:rPr lang="nl-NL" dirty="0" smtClean="0"/>
              <a:t>=YDbkY2UoIeo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17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749300" y="140370"/>
            <a:ext cx="7772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4000" spc="10" dirty="0" smtClean="0">
                <a:latin typeface="Arial"/>
                <a:cs typeface="Arial"/>
              </a:rPr>
              <a:t>How </a:t>
            </a:r>
            <a:r>
              <a:rPr sz="4000" spc="-10" dirty="0">
                <a:latin typeface="Arial"/>
                <a:cs typeface="Arial"/>
              </a:rPr>
              <a:t>Emerging Technology </a:t>
            </a:r>
            <a:r>
              <a:rPr sz="4000" spc="-25" dirty="0">
                <a:latin typeface="Arial"/>
                <a:cs typeface="Arial"/>
              </a:rPr>
              <a:t>Trends </a:t>
            </a:r>
            <a:r>
              <a:rPr sz="4000" spc="0" dirty="0">
                <a:latin typeface="Arial"/>
                <a:cs typeface="Arial"/>
              </a:rPr>
              <a:t>Move </a:t>
            </a:r>
            <a:r>
              <a:rPr sz="4000" dirty="0">
                <a:latin typeface="Arial"/>
                <a:cs typeface="Arial"/>
              </a:rPr>
              <a:t>Along </a:t>
            </a:r>
            <a:r>
              <a:rPr sz="4000" spc="0" dirty="0">
                <a:latin typeface="Arial"/>
                <a:cs typeface="Arial"/>
              </a:rPr>
              <a:t>the </a:t>
            </a:r>
            <a:r>
              <a:rPr sz="4000" dirty="0">
                <a:latin typeface="Arial"/>
                <a:cs typeface="Arial"/>
              </a:rPr>
              <a:t>Hype</a:t>
            </a:r>
            <a:r>
              <a:rPr sz="4000" spc="3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Cycle</a:t>
            </a:r>
          </a:p>
        </p:txBody>
      </p:sp>
      <p:sp>
        <p:nvSpPr>
          <p:cNvPr id="5" name="object 4"/>
          <p:cNvSpPr/>
          <p:nvPr/>
        </p:nvSpPr>
        <p:spPr>
          <a:xfrm>
            <a:off x="762000" y="1384300"/>
            <a:ext cx="7459336" cy="4726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749300" y="6110855"/>
            <a:ext cx="35687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Source: Gartner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(July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2017)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03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735313" y="62402"/>
            <a:ext cx="82677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 smtClean="0">
                <a:solidFill>
                  <a:srgbClr val="000000"/>
                </a:solidFill>
                <a:latin typeface="Arial"/>
                <a:cs typeface="Arial"/>
              </a:rPr>
              <a:t>Hype </a:t>
            </a:r>
            <a:r>
              <a:rPr sz="4000" dirty="0">
                <a:solidFill>
                  <a:srgbClr val="000000"/>
                </a:solidFill>
                <a:latin typeface="Arial"/>
                <a:cs typeface="Arial"/>
              </a:rPr>
              <a:t>Cycle </a:t>
            </a:r>
            <a:r>
              <a:rPr sz="4000" spc="5" dirty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sz="4000" spc="-10" dirty="0">
                <a:solidFill>
                  <a:srgbClr val="000000"/>
                </a:solidFill>
                <a:latin typeface="Arial"/>
                <a:cs typeface="Arial"/>
              </a:rPr>
              <a:t>Emerging Technologies,</a:t>
            </a:r>
            <a:r>
              <a:rPr sz="40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Arial"/>
                <a:cs typeface="Arial"/>
              </a:rPr>
              <a:t>2017</a:t>
            </a:r>
            <a:endParaRPr sz="4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2001360" y="1384300"/>
            <a:ext cx="0" cy="3302635"/>
          </a:xfrm>
          <a:custGeom>
            <a:avLst/>
            <a:gdLst/>
            <a:ahLst/>
            <a:cxnLst/>
            <a:rect l="l" t="t" r="r" b="b"/>
            <a:pathLst>
              <a:path h="3302635">
                <a:moveTo>
                  <a:pt x="0" y="0"/>
                </a:moveTo>
                <a:lnTo>
                  <a:pt x="0" y="3302296"/>
                </a:lnTo>
              </a:path>
            </a:pathLst>
          </a:custGeom>
          <a:ln w="9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508683" y="1384300"/>
            <a:ext cx="0" cy="3302635"/>
          </a:xfrm>
          <a:custGeom>
            <a:avLst/>
            <a:gdLst/>
            <a:ahLst/>
            <a:cxnLst/>
            <a:rect l="l" t="t" r="r" b="b"/>
            <a:pathLst>
              <a:path h="3302635">
                <a:moveTo>
                  <a:pt x="0" y="0"/>
                </a:moveTo>
                <a:lnTo>
                  <a:pt x="0" y="3302296"/>
                </a:lnTo>
              </a:path>
            </a:pathLst>
          </a:custGeom>
          <a:ln w="9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3677201" y="1384300"/>
            <a:ext cx="0" cy="3709670"/>
          </a:xfrm>
          <a:custGeom>
            <a:avLst/>
            <a:gdLst/>
            <a:ahLst/>
            <a:cxnLst/>
            <a:rect l="l" t="t" r="r" b="b"/>
            <a:pathLst>
              <a:path h="3709670">
                <a:moveTo>
                  <a:pt x="0" y="0"/>
                </a:moveTo>
                <a:lnTo>
                  <a:pt x="0" y="3709272"/>
                </a:lnTo>
              </a:path>
            </a:pathLst>
          </a:custGeom>
          <a:ln w="9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5220499" y="1384300"/>
            <a:ext cx="0" cy="3709670"/>
          </a:xfrm>
          <a:custGeom>
            <a:avLst/>
            <a:gdLst/>
            <a:ahLst/>
            <a:cxnLst/>
            <a:rect l="l" t="t" r="r" b="b"/>
            <a:pathLst>
              <a:path h="3709670">
                <a:moveTo>
                  <a:pt x="0" y="0"/>
                </a:moveTo>
                <a:lnTo>
                  <a:pt x="0" y="3709272"/>
                </a:lnTo>
              </a:path>
            </a:pathLst>
          </a:custGeom>
          <a:ln w="99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1270084" y="1872061"/>
            <a:ext cx="6205503" cy="3412567"/>
          </a:xfrm>
          <a:custGeom>
            <a:avLst/>
            <a:gdLst/>
            <a:ahLst/>
            <a:cxnLst/>
            <a:rect l="l" t="t" r="r" b="b"/>
            <a:pathLst>
              <a:path w="4712335" h="2591435">
                <a:moveTo>
                  <a:pt x="0" y="2591231"/>
                </a:moveTo>
                <a:lnTo>
                  <a:pt x="30903" y="2559312"/>
                </a:lnTo>
                <a:lnTo>
                  <a:pt x="60805" y="2525518"/>
                </a:lnTo>
                <a:lnTo>
                  <a:pt x="89730" y="2489927"/>
                </a:lnTo>
                <a:lnTo>
                  <a:pt x="117704" y="2452618"/>
                </a:lnTo>
                <a:lnTo>
                  <a:pt x="144752" y="2413667"/>
                </a:lnTo>
                <a:lnTo>
                  <a:pt x="170899" y="2373152"/>
                </a:lnTo>
                <a:lnTo>
                  <a:pt x="196171" y="2331151"/>
                </a:lnTo>
                <a:lnTo>
                  <a:pt x="220592" y="2287741"/>
                </a:lnTo>
                <a:lnTo>
                  <a:pt x="244189" y="2242999"/>
                </a:lnTo>
                <a:lnTo>
                  <a:pt x="266986" y="2197004"/>
                </a:lnTo>
                <a:lnTo>
                  <a:pt x="289010" y="2149833"/>
                </a:lnTo>
                <a:lnTo>
                  <a:pt x="310284" y="2101564"/>
                </a:lnTo>
                <a:lnTo>
                  <a:pt x="330835" y="2052273"/>
                </a:lnTo>
                <a:lnTo>
                  <a:pt x="350687" y="2002039"/>
                </a:lnTo>
                <a:lnTo>
                  <a:pt x="369866" y="1950939"/>
                </a:lnTo>
                <a:lnTo>
                  <a:pt x="388398" y="1899051"/>
                </a:lnTo>
                <a:lnTo>
                  <a:pt x="406307" y="1846452"/>
                </a:lnTo>
                <a:lnTo>
                  <a:pt x="423619" y="1793220"/>
                </a:lnTo>
                <a:lnTo>
                  <a:pt x="440359" y="1739432"/>
                </a:lnTo>
                <a:lnTo>
                  <a:pt x="456553" y="1685166"/>
                </a:lnTo>
                <a:lnTo>
                  <a:pt x="472226" y="1630500"/>
                </a:lnTo>
                <a:lnTo>
                  <a:pt x="487402" y="1575510"/>
                </a:lnTo>
                <a:lnTo>
                  <a:pt x="502108" y="1520275"/>
                </a:lnTo>
                <a:lnTo>
                  <a:pt x="516369" y="1464873"/>
                </a:lnTo>
                <a:lnTo>
                  <a:pt x="530209" y="1409380"/>
                </a:lnTo>
                <a:lnTo>
                  <a:pt x="543655" y="1353874"/>
                </a:lnTo>
                <a:lnTo>
                  <a:pt x="556731" y="1298433"/>
                </a:lnTo>
                <a:lnTo>
                  <a:pt x="569464" y="1243134"/>
                </a:lnTo>
                <a:lnTo>
                  <a:pt x="581877" y="1188056"/>
                </a:lnTo>
                <a:lnTo>
                  <a:pt x="593997" y="1133274"/>
                </a:lnTo>
                <a:lnTo>
                  <a:pt x="605848" y="1078868"/>
                </a:lnTo>
                <a:lnTo>
                  <a:pt x="617457" y="1024915"/>
                </a:lnTo>
                <a:lnTo>
                  <a:pt x="628848" y="971491"/>
                </a:lnTo>
                <a:lnTo>
                  <a:pt x="640047" y="918676"/>
                </a:lnTo>
                <a:lnTo>
                  <a:pt x="651078" y="866545"/>
                </a:lnTo>
                <a:lnTo>
                  <a:pt x="661968" y="815178"/>
                </a:lnTo>
                <a:lnTo>
                  <a:pt x="672741" y="764650"/>
                </a:lnTo>
                <a:lnTo>
                  <a:pt x="683423" y="715041"/>
                </a:lnTo>
                <a:lnTo>
                  <a:pt x="694040" y="666428"/>
                </a:lnTo>
                <a:lnTo>
                  <a:pt x="704615" y="618887"/>
                </a:lnTo>
                <a:lnTo>
                  <a:pt x="715176" y="572497"/>
                </a:lnTo>
                <a:lnTo>
                  <a:pt x="725746" y="527335"/>
                </a:lnTo>
                <a:lnTo>
                  <a:pt x="736352" y="483479"/>
                </a:lnTo>
                <a:lnTo>
                  <a:pt x="747018" y="441006"/>
                </a:lnTo>
                <a:lnTo>
                  <a:pt x="757770" y="399994"/>
                </a:lnTo>
                <a:lnTo>
                  <a:pt x="768634" y="360520"/>
                </a:lnTo>
                <a:lnTo>
                  <a:pt x="779634" y="322663"/>
                </a:lnTo>
                <a:lnTo>
                  <a:pt x="802144" y="252106"/>
                </a:lnTo>
                <a:lnTo>
                  <a:pt x="825504" y="188943"/>
                </a:lnTo>
                <a:lnTo>
                  <a:pt x="849916" y="133796"/>
                </a:lnTo>
                <a:lnTo>
                  <a:pt x="875583" y="87284"/>
                </a:lnTo>
                <a:lnTo>
                  <a:pt x="902706" y="50027"/>
                </a:lnTo>
                <a:lnTo>
                  <a:pt x="931488" y="22648"/>
                </a:lnTo>
                <a:lnTo>
                  <a:pt x="978215" y="1454"/>
                </a:lnTo>
                <a:lnTo>
                  <a:pt x="994840" y="0"/>
                </a:lnTo>
                <a:lnTo>
                  <a:pt x="1009497" y="1657"/>
                </a:lnTo>
                <a:lnTo>
                  <a:pt x="1050186" y="15673"/>
                </a:lnTo>
                <a:lnTo>
                  <a:pt x="1086295" y="42504"/>
                </a:lnTo>
                <a:lnTo>
                  <a:pt x="1118270" y="81183"/>
                </a:lnTo>
                <a:lnTo>
                  <a:pt x="1146555" y="130743"/>
                </a:lnTo>
                <a:lnTo>
                  <a:pt x="1163582" y="169350"/>
                </a:lnTo>
                <a:lnTo>
                  <a:pt x="1179298" y="212075"/>
                </a:lnTo>
                <a:lnTo>
                  <a:pt x="1193835" y="258634"/>
                </a:lnTo>
                <a:lnTo>
                  <a:pt x="1207326" y="308738"/>
                </a:lnTo>
                <a:lnTo>
                  <a:pt x="1219901" y="362101"/>
                </a:lnTo>
                <a:lnTo>
                  <a:pt x="1231693" y="418437"/>
                </a:lnTo>
                <a:lnTo>
                  <a:pt x="1242834" y="477459"/>
                </a:lnTo>
                <a:lnTo>
                  <a:pt x="1253455" y="538880"/>
                </a:lnTo>
                <a:lnTo>
                  <a:pt x="1263687" y="602413"/>
                </a:lnTo>
                <a:lnTo>
                  <a:pt x="1273664" y="667773"/>
                </a:lnTo>
                <a:lnTo>
                  <a:pt x="1283516" y="734672"/>
                </a:lnTo>
                <a:lnTo>
                  <a:pt x="1293375" y="802824"/>
                </a:lnTo>
                <a:lnTo>
                  <a:pt x="1298349" y="837280"/>
                </a:lnTo>
                <a:lnTo>
                  <a:pt x="1303374" y="871941"/>
                </a:lnTo>
                <a:lnTo>
                  <a:pt x="1313643" y="941738"/>
                </a:lnTo>
                <a:lnTo>
                  <a:pt x="1324315" y="1011928"/>
                </a:lnTo>
                <a:lnTo>
                  <a:pt x="1335521" y="1082224"/>
                </a:lnTo>
                <a:lnTo>
                  <a:pt x="1347394" y="1152340"/>
                </a:lnTo>
                <a:lnTo>
                  <a:pt x="1360064" y="1221988"/>
                </a:lnTo>
                <a:lnTo>
                  <a:pt x="1373665" y="1290882"/>
                </a:lnTo>
                <a:lnTo>
                  <a:pt x="1388326" y="1358736"/>
                </a:lnTo>
                <a:lnTo>
                  <a:pt x="1404181" y="1425263"/>
                </a:lnTo>
                <a:lnTo>
                  <a:pt x="1421362" y="1490176"/>
                </a:lnTo>
                <a:lnTo>
                  <a:pt x="1439999" y="1553189"/>
                </a:lnTo>
                <a:lnTo>
                  <a:pt x="1460224" y="1614015"/>
                </a:lnTo>
                <a:lnTo>
                  <a:pt x="1482170" y="1672367"/>
                </a:lnTo>
                <a:lnTo>
                  <a:pt x="1505968" y="1727959"/>
                </a:lnTo>
                <a:lnTo>
                  <a:pt x="1531751" y="1780504"/>
                </a:lnTo>
                <a:lnTo>
                  <a:pt x="1559648" y="1829715"/>
                </a:lnTo>
                <a:lnTo>
                  <a:pt x="1589794" y="1875306"/>
                </a:lnTo>
                <a:lnTo>
                  <a:pt x="1622318" y="1916990"/>
                </a:lnTo>
                <a:lnTo>
                  <a:pt x="1657354" y="1954480"/>
                </a:lnTo>
                <a:lnTo>
                  <a:pt x="1695033" y="1987491"/>
                </a:lnTo>
                <a:lnTo>
                  <a:pt x="1735486" y="2015734"/>
                </a:lnTo>
                <a:lnTo>
                  <a:pt x="1778845" y="2038924"/>
                </a:lnTo>
                <a:lnTo>
                  <a:pt x="1825243" y="2056774"/>
                </a:lnTo>
                <a:lnTo>
                  <a:pt x="1874810" y="2068998"/>
                </a:lnTo>
                <a:lnTo>
                  <a:pt x="1927680" y="2075307"/>
                </a:lnTo>
                <a:lnTo>
                  <a:pt x="1955394" y="2076155"/>
                </a:lnTo>
                <a:lnTo>
                  <a:pt x="1983982" y="2075417"/>
                </a:lnTo>
                <a:lnTo>
                  <a:pt x="2043850" y="2069040"/>
                </a:lnTo>
                <a:lnTo>
                  <a:pt x="2107415" y="2055890"/>
                </a:lnTo>
                <a:lnTo>
                  <a:pt x="2174809" y="2035680"/>
                </a:lnTo>
                <a:lnTo>
                  <a:pt x="2246164" y="2008123"/>
                </a:lnTo>
                <a:lnTo>
                  <a:pt x="2283367" y="1991500"/>
                </a:lnTo>
                <a:lnTo>
                  <a:pt x="2321610" y="1972933"/>
                </a:lnTo>
                <a:lnTo>
                  <a:pt x="2360910" y="1952386"/>
                </a:lnTo>
                <a:lnTo>
                  <a:pt x="2401281" y="1929823"/>
                </a:lnTo>
                <a:lnTo>
                  <a:pt x="2442742" y="1905209"/>
                </a:lnTo>
                <a:lnTo>
                  <a:pt x="2485308" y="1878507"/>
                </a:lnTo>
                <a:lnTo>
                  <a:pt x="2528996" y="1849682"/>
                </a:lnTo>
                <a:lnTo>
                  <a:pt x="2535601" y="1844934"/>
                </a:lnTo>
                <a:lnTo>
                  <a:pt x="2545056" y="1838527"/>
                </a:lnTo>
                <a:lnTo>
                  <a:pt x="2589782" y="1810151"/>
                </a:lnTo>
                <a:lnTo>
                  <a:pt x="2632488" y="1784403"/>
                </a:lnTo>
                <a:lnTo>
                  <a:pt x="2684808" y="1753935"/>
                </a:lnTo>
                <a:lnTo>
                  <a:pt x="2746146" y="1719386"/>
                </a:lnTo>
                <a:lnTo>
                  <a:pt x="2780010" y="1700781"/>
                </a:lnTo>
                <a:lnTo>
                  <a:pt x="2815905" y="1681396"/>
                </a:lnTo>
                <a:lnTo>
                  <a:pt x="2853756" y="1661309"/>
                </a:lnTo>
                <a:lnTo>
                  <a:pt x="2893488" y="1640602"/>
                </a:lnTo>
                <a:lnTo>
                  <a:pt x="2935028" y="1619353"/>
                </a:lnTo>
                <a:lnTo>
                  <a:pt x="2978300" y="1597644"/>
                </a:lnTo>
                <a:lnTo>
                  <a:pt x="3023230" y="1575553"/>
                </a:lnTo>
                <a:lnTo>
                  <a:pt x="3069743" y="1553160"/>
                </a:lnTo>
                <a:lnTo>
                  <a:pt x="3117765" y="1530546"/>
                </a:lnTo>
                <a:lnTo>
                  <a:pt x="3167221" y="1507790"/>
                </a:lnTo>
                <a:lnTo>
                  <a:pt x="3218036" y="1484972"/>
                </a:lnTo>
                <a:lnTo>
                  <a:pt x="3270137" y="1462172"/>
                </a:lnTo>
                <a:lnTo>
                  <a:pt x="3323448" y="1439470"/>
                </a:lnTo>
                <a:lnTo>
                  <a:pt x="3377895" y="1416945"/>
                </a:lnTo>
                <a:lnTo>
                  <a:pt x="3433403" y="1394677"/>
                </a:lnTo>
                <a:lnTo>
                  <a:pt x="3489898" y="1372747"/>
                </a:lnTo>
                <a:lnTo>
                  <a:pt x="3547305" y="1351234"/>
                </a:lnTo>
                <a:lnTo>
                  <a:pt x="3605549" y="1330218"/>
                </a:lnTo>
                <a:lnTo>
                  <a:pt x="3664557" y="1309779"/>
                </a:lnTo>
                <a:lnTo>
                  <a:pt x="3724253" y="1289997"/>
                </a:lnTo>
                <a:lnTo>
                  <a:pt x="3784563" y="1270951"/>
                </a:lnTo>
                <a:lnTo>
                  <a:pt x="3845412" y="1252722"/>
                </a:lnTo>
                <a:lnTo>
                  <a:pt x="3906725" y="1235388"/>
                </a:lnTo>
                <a:lnTo>
                  <a:pt x="3968429" y="1219031"/>
                </a:lnTo>
                <a:lnTo>
                  <a:pt x="4030449" y="1203730"/>
                </a:lnTo>
                <a:lnTo>
                  <a:pt x="4092709" y="1189565"/>
                </a:lnTo>
                <a:lnTo>
                  <a:pt x="4155136" y="1176615"/>
                </a:lnTo>
                <a:lnTo>
                  <a:pt x="4217654" y="1164961"/>
                </a:lnTo>
                <a:lnTo>
                  <a:pt x="4280190" y="1154682"/>
                </a:lnTo>
                <a:lnTo>
                  <a:pt x="4342669" y="1145858"/>
                </a:lnTo>
                <a:lnTo>
                  <a:pt x="4405015" y="1138570"/>
                </a:lnTo>
                <a:lnTo>
                  <a:pt x="4467156" y="1132896"/>
                </a:lnTo>
                <a:lnTo>
                  <a:pt x="4529015" y="1128917"/>
                </a:lnTo>
                <a:lnTo>
                  <a:pt x="4590518" y="1126713"/>
                </a:lnTo>
                <a:lnTo>
                  <a:pt x="4651592" y="1126363"/>
                </a:lnTo>
                <a:lnTo>
                  <a:pt x="4712160" y="1127947"/>
                </a:lnTo>
              </a:path>
            </a:pathLst>
          </a:custGeom>
          <a:ln w="3048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914349" y="4686596"/>
            <a:ext cx="7155224" cy="53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899113" y="1384300"/>
            <a:ext cx="45719" cy="46671"/>
          </a:xfrm>
          <a:custGeom>
            <a:avLst/>
            <a:gdLst/>
            <a:ahLst/>
            <a:cxnLst/>
            <a:rect l="l" t="t" r="r" b="b"/>
            <a:pathLst>
              <a:path w="30480" h="31115">
                <a:moveTo>
                  <a:pt x="30469" y="30485"/>
                </a:moveTo>
                <a:lnTo>
                  <a:pt x="0" y="30485"/>
                </a:lnTo>
                <a:lnTo>
                  <a:pt x="15234" y="0"/>
                </a:lnTo>
                <a:lnTo>
                  <a:pt x="30469" y="30485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6317412" y="5078329"/>
            <a:ext cx="45719" cy="46671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0" y="30485"/>
                </a:moveTo>
                <a:lnTo>
                  <a:pt x="0" y="0"/>
                </a:lnTo>
                <a:lnTo>
                  <a:pt x="30469" y="15242"/>
                </a:lnTo>
                <a:lnTo>
                  <a:pt x="0" y="30485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/>
          <p:nvPr/>
        </p:nvSpPr>
        <p:spPr>
          <a:xfrm>
            <a:off x="3431919" y="5148444"/>
            <a:ext cx="320996" cy="116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766570" y="2871971"/>
            <a:ext cx="146454" cy="969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5382751" y="4550936"/>
            <a:ext cx="806504" cy="1164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1145733" y="4155775"/>
            <a:ext cx="763874" cy="120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881818" y="1306332"/>
            <a:ext cx="4845048" cy="3603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/>
          <p:nvPr/>
        </p:nvSpPr>
        <p:spPr>
          <a:xfrm>
            <a:off x="2471357" y="3881027"/>
            <a:ext cx="45719" cy="359221"/>
          </a:xfrm>
          <a:custGeom>
            <a:avLst/>
            <a:gdLst/>
            <a:ahLst/>
            <a:cxnLst/>
            <a:rect l="l" t="t" r="r" b="b"/>
            <a:pathLst>
              <a:path w="8889" h="69850">
                <a:moveTo>
                  <a:pt x="8379" y="69353"/>
                </a:moveTo>
                <a:lnTo>
                  <a:pt x="0" y="69353"/>
                </a:lnTo>
                <a:lnTo>
                  <a:pt x="0" y="0"/>
                </a:lnTo>
                <a:lnTo>
                  <a:pt x="8379" y="0"/>
                </a:lnTo>
                <a:lnTo>
                  <a:pt x="8379" y="69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/>
          <p:cNvSpPr/>
          <p:nvPr/>
        </p:nvSpPr>
        <p:spPr>
          <a:xfrm>
            <a:off x="972240" y="5310015"/>
            <a:ext cx="457421" cy="973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1355400" y="5329526"/>
            <a:ext cx="109244" cy="706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1441476" y="5310016"/>
            <a:ext cx="876723" cy="97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919299" y="5504741"/>
            <a:ext cx="120376" cy="12043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1074315" y="5513504"/>
            <a:ext cx="1061296" cy="1234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/>
          <p:nvPr/>
        </p:nvSpPr>
        <p:spPr>
          <a:xfrm>
            <a:off x="2174444" y="5504741"/>
            <a:ext cx="923369" cy="1349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/>
          <p:cNvSpPr/>
          <p:nvPr/>
        </p:nvSpPr>
        <p:spPr>
          <a:xfrm>
            <a:off x="3156373" y="5504741"/>
            <a:ext cx="997599" cy="1349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4223630" y="5504740"/>
            <a:ext cx="1419912" cy="1349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5753151" y="5452533"/>
            <a:ext cx="1092770" cy="2830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7135673" y="5821403"/>
            <a:ext cx="933900" cy="933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72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 txBox="1"/>
          <p:nvPr/>
        </p:nvSpPr>
        <p:spPr>
          <a:xfrm>
            <a:off x="680084" y="156937"/>
            <a:ext cx="795591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 smtClean="0">
                <a:solidFill>
                  <a:srgbClr val="000000"/>
                </a:solidFill>
                <a:latin typeface="Arial"/>
                <a:cs typeface="Arial"/>
              </a:rPr>
              <a:t>Priority </a:t>
            </a:r>
            <a:r>
              <a:rPr sz="4000" spc="5" dirty="0">
                <a:solidFill>
                  <a:srgbClr val="000000"/>
                </a:solidFill>
                <a:latin typeface="Arial"/>
                <a:cs typeface="Arial"/>
              </a:rPr>
              <a:t>Matrix for </a:t>
            </a:r>
            <a:r>
              <a:rPr sz="4000" spc="-10" dirty="0">
                <a:solidFill>
                  <a:srgbClr val="000000"/>
                </a:solidFill>
                <a:latin typeface="Arial"/>
                <a:cs typeface="Arial"/>
              </a:rPr>
              <a:t>Emerging Technologies,</a:t>
            </a:r>
            <a:r>
              <a:rPr sz="40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spc="-5" dirty="0" smtClean="0">
                <a:solidFill>
                  <a:srgbClr val="000000"/>
                </a:solidFill>
                <a:latin typeface="Arial"/>
                <a:cs typeface="Arial"/>
              </a:rPr>
              <a:t>2017</a:t>
            </a:r>
            <a:endParaRPr sz="4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58570"/>
              </p:ext>
            </p:extLst>
          </p:nvPr>
        </p:nvGraphicFramePr>
        <p:xfrm>
          <a:off x="1435418" y="2036542"/>
          <a:ext cx="4935854" cy="400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345"/>
                <a:gridCol w="1233170"/>
                <a:gridCol w="1239519"/>
                <a:gridCol w="1226820"/>
              </a:tblGrid>
              <a:tr h="387350">
                <a:tc gridSpan="4">
                  <a:txBody>
                    <a:bodyPr/>
                    <a:lstStyle/>
                    <a:p>
                      <a:pPr marL="13970">
                        <a:lnSpc>
                          <a:spcPts val="994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years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to mainstream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adoption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1250315" algn="l"/>
                          <a:tab pos="2483485" algn="l"/>
                          <a:tab pos="3723004" algn="l"/>
                        </a:tabLst>
                      </a:pPr>
                      <a:r>
                        <a:rPr sz="9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less than</a:t>
                      </a:r>
                      <a:r>
                        <a:rPr sz="900" spc="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years	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2 to</a:t>
                      </a:r>
                      <a:r>
                        <a:rPr sz="900" spc="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years	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5 to</a:t>
                      </a:r>
                      <a:r>
                        <a:rPr sz="900" spc="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90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years	</a:t>
                      </a:r>
                      <a:r>
                        <a:rPr sz="900" spc="-5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more than 10</a:t>
                      </a:r>
                      <a:r>
                        <a:rPr sz="900" spc="-3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666666"/>
                          </a:solidFill>
                          <a:latin typeface="Arial"/>
                          <a:cs typeface="Arial"/>
                        </a:rPr>
                        <a:t>years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3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440E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414655">
                        <a:lnSpc>
                          <a:spcPts val="750"/>
                        </a:lnSpc>
                        <a:spcBef>
                          <a:spcPts val="710"/>
                        </a:spcBef>
                      </a:pP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Augmented </a:t>
                      </a: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Discovery</a:t>
                      </a:r>
                      <a:endParaRPr sz="700" dirty="0">
                        <a:latin typeface="Arial"/>
                        <a:cs typeface="Arial"/>
                      </a:endParaRPr>
                    </a:p>
                    <a:p>
                      <a:pPr marL="105410" marR="414020">
                        <a:lnSpc>
                          <a:spcPts val="750"/>
                        </a:lnSpc>
                        <a:spcBef>
                          <a:spcPts val="509"/>
                        </a:spcBef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Cognitive</a:t>
                      </a:r>
                      <a:r>
                        <a:rPr sz="7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Expert  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Advisors</a:t>
                      </a:r>
                      <a:endParaRPr sz="700" dirty="0">
                        <a:latin typeface="Arial"/>
                        <a:cs typeface="Arial"/>
                      </a:endParaRPr>
                    </a:p>
                    <a:p>
                      <a:pPr marL="105410" marR="363220">
                        <a:lnSpc>
                          <a:spcPts val="1260"/>
                        </a:lnSpc>
                        <a:spcBef>
                          <a:spcPts val="105"/>
                        </a:spcBef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 Learning  Edge Computing  IoT Platform  Machine</a:t>
                      </a:r>
                      <a:r>
                        <a:rPr sz="7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endParaRPr sz="700" dirty="0">
                        <a:latin typeface="Arial"/>
                        <a:cs typeface="Arial"/>
                      </a:endParaRPr>
                    </a:p>
                    <a:p>
                      <a:pPr marL="105410" marR="386080">
                        <a:lnSpc>
                          <a:spcPts val="750"/>
                        </a:lnSpc>
                        <a:spcBef>
                          <a:spcPts val="395"/>
                        </a:spcBef>
                      </a:pP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</a:t>
                      </a:r>
                      <a:r>
                        <a:rPr sz="7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e-</a:t>
                      </a: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7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fined  Security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862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Blockchain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Cognitive Computing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5410" marR="323215">
                        <a:lnSpc>
                          <a:spcPts val="750"/>
                        </a:lnSpc>
                        <a:spcBef>
                          <a:spcPts val="52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Conversational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User  Interfaces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5410" marR="311150">
                        <a:lnSpc>
                          <a:spcPts val="750"/>
                        </a:lnSpc>
                        <a:spcBef>
                          <a:spcPts val="509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Deep</a:t>
                      </a:r>
                      <a:r>
                        <a:rPr sz="7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Reinforcement  Learning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5410" marR="281940">
                        <a:lnSpc>
                          <a:spcPts val="1260"/>
                        </a:lnSpc>
                        <a:spcBef>
                          <a:spcPts val="10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Digital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Twin 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Nanotube</a:t>
                      </a:r>
                      <a:r>
                        <a:rPr sz="7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Electronics  Smart Workspace  Virtual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Assistants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2C468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4D</a:t>
                      </a:r>
                      <a:r>
                        <a:rPr sz="7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Printing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5410" marR="461645">
                        <a:lnSpc>
                          <a:spcPts val="750"/>
                        </a:lnSpc>
                        <a:spcBef>
                          <a:spcPts val="51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Artificial</a:t>
                      </a:r>
                      <a:r>
                        <a:rPr sz="7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General  Intelligence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5410" marR="114300">
                        <a:lnSpc>
                          <a:spcPts val="1260"/>
                        </a:lnSpc>
                        <a:spcBef>
                          <a:spcPts val="10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Autonomous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Vehicles 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Brain-Computer Interface  Human Augmentation  Smart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Dust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1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38625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394970">
                        <a:lnSpc>
                          <a:spcPts val="750"/>
                        </a:lnSpc>
                        <a:spcBef>
                          <a:spcPts val="71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Commercial</a:t>
                      </a:r>
                      <a:r>
                        <a:rPr sz="7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UAVs 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(Drones)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2C468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5G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05410" marR="160020">
                        <a:lnSpc>
                          <a:spcPct val="149700"/>
                        </a:lnSpc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Augmented Reality  Connected Home  Neuromorphic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Hardware 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Smart Robots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1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Quantum Computing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2C468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458470">
                        <a:lnSpc>
                          <a:spcPct val="149600"/>
                        </a:lnSpc>
                        <a:spcBef>
                          <a:spcPts val="195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Serverless</a:t>
                      </a:r>
                      <a:r>
                        <a:rPr sz="7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PaaS  Virtual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Reality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1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9855">
                        <a:lnSpc>
                          <a:spcPts val="750"/>
                        </a:lnSpc>
                        <a:spcBef>
                          <a:spcPts val="71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Enterprise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Taxonomy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and  Ontology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Management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700" spc="-5" dirty="0">
                          <a:latin typeface="Arial"/>
                          <a:cs typeface="Arial"/>
                        </a:rPr>
                        <a:t>Volumetric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Displays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E3E3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F8F8F8"/>
                    </a:solidFill>
                  </a:tcPr>
                </a:tc>
              </a:tr>
              <a:tr h="21399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b="1" spc="-1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of July</a:t>
                      </a:r>
                      <a:r>
                        <a:rPr sz="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2017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00" spc="-5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© </a:t>
                      </a:r>
                      <a:r>
                        <a:rPr sz="800" spc="-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2017 Gartner,</a:t>
                      </a:r>
                      <a:r>
                        <a:rPr sz="800" spc="4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7F7F7F"/>
                          </a:solidFill>
                          <a:latin typeface="Arial"/>
                          <a:cs typeface="Arial"/>
                        </a:rPr>
                        <a:t>Inc.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19"/>
          <p:cNvSpPr txBox="1"/>
          <p:nvPr/>
        </p:nvSpPr>
        <p:spPr>
          <a:xfrm>
            <a:off x="654766" y="6368102"/>
            <a:ext cx="12642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Source: Gartner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(July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 2017)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" name="object 15"/>
          <p:cNvSpPr txBox="1"/>
          <p:nvPr/>
        </p:nvSpPr>
        <p:spPr>
          <a:xfrm>
            <a:off x="523838" y="4157442"/>
            <a:ext cx="2413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666666"/>
                </a:solidFill>
                <a:latin typeface="Arial"/>
                <a:cs typeface="Arial"/>
              </a:rPr>
              <a:t>high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523838" y="5119883"/>
            <a:ext cx="5080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66666"/>
                </a:solidFill>
                <a:latin typeface="Arial"/>
                <a:cs typeface="Arial"/>
              </a:rPr>
              <a:t>moderate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7" name="object 17"/>
          <p:cNvSpPr txBox="1"/>
          <p:nvPr/>
        </p:nvSpPr>
        <p:spPr>
          <a:xfrm>
            <a:off x="523838" y="5603385"/>
            <a:ext cx="1968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666666"/>
                </a:solidFill>
                <a:latin typeface="Arial"/>
                <a:cs typeface="Arial"/>
              </a:rPr>
              <a:t>low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523838" y="2519142"/>
            <a:ext cx="891141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900" spc="-10" dirty="0" err="1" smtClean="0">
                <a:solidFill>
                  <a:srgbClr val="666666"/>
                </a:solidFill>
                <a:latin typeface="Arial"/>
                <a:cs typeface="Arial"/>
              </a:rPr>
              <a:t>transformational</a:t>
            </a:r>
            <a:endParaRPr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57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749300" y="114970"/>
            <a:ext cx="389895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4000" spc="5" dirty="0" smtClean="0">
                <a:solidFill>
                  <a:srgbClr val="000000"/>
                </a:solidFill>
                <a:latin typeface="Arial"/>
                <a:cs typeface="Arial"/>
              </a:rPr>
              <a:t>Magic </a:t>
            </a:r>
            <a:r>
              <a:rPr sz="4000" dirty="0" smtClean="0">
                <a:solidFill>
                  <a:srgbClr val="000000"/>
                </a:solidFill>
                <a:latin typeface="Arial"/>
                <a:cs typeface="Arial"/>
              </a:rPr>
              <a:t>Quadrant</a:t>
            </a:r>
            <a:endParaRPr sz="4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727149" y="743347"/>
            <a:ext cx="5789160" cy="578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101600" y="6548602"/>
            <a:ext cx="14839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333333"/>
                </a:solidFill>
                <a:latin typeface="Arial"/>
                <a:cs typeface="Arial"/>
              </a:rPr>
              <a:t>Source: Gartner </a:t>
            </a:r>
            <a:r>
              <a:rPr sz="800" spc="-10" dirty="0">
                <a:solidFill>
                  <a:srgbClr val="333333"/>
                </a:solidFill>
                <a:latin typeface="Arial"/>
                <a:cs typeface="Arial"/>
              </a:rPr>
              <a:t>(February</a:t>
            </a:r>
            <a:r>
              <a:rPr sz="8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333333"/>
                </a:solidFill>
                <a:latin typeface="Arial"/>
                <a:cs typeface="Arial"/>
              </a:rPr>
              <a:t>2017)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432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</a:t>
            </a:r>
            <a:r>
              <a:rPr lang="pt-BR" dirty="0" smtClean="0"/>
              <a:t>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Gartner</a:t>
            </a:r>
            <a:r>
              <a:rPr lang="pt-BR" dirty="0" smtClean="0"/>
              <a:t> (2017)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92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182</Words>
  <Application>Microsoft Macintosh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Hype Cycle e Magic Quandrant</vt:lpstr>
      <vt:lpstr>Agenda</vt:lpstr>
      <vt:lpstr>Hype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 Cycle e Magic Quandrant</dc:title>
  <dc:creator>Tiago Ketzer</dc:creator>
  <cp:lastModifiedBy>Tiago Ketzer</cp:lastModifiedBy>
  <cp:revision>5</cp:revision>
  <dcterms:created xsi:type="dcterms:W3CDTF">2018-02-22T18:14:02Z</dcterms:created>
  <dcterms:modified xsi:type="dcterms:W3CDTF">2018-02-22T19:56:13Z</dcterms:modified>
</cp:coreProperties>
</file>