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2" r:id="rId3"/>
    <p:sldId id="322" r:id="rId4"/>
    <p:sldId id="280" r:id="rId5"/>
    <p:sldId id="324" r:id="rId6"/>
    <p:sldId id="281" r:id="rId7"/>
    <p:sldId id="333" r:id="rId8"/>
    <p:sldId id="325" r:id="rId9"/>
    <p:sldId id="282" r:id="rId10"/>
    <p:sldId id="283" r:id="rId11"/>
    <p:sldId id="284" r:id="rId12"/>
    <p:sldId id="285" r:id="rId13"/>
    <p:sldId id="334" r:id="rId14"/>
    <p:sldId id="286" r:id="rId15"/>
    <p:sldId id="287" r:id="rId16"/>
    <p:sldId id="288" r:id="rId17"/>
    <p:sldId id="289" r:id="rId18"/>
    <p:sldId id="290" r:id="rId19"/>
    <p:sldId id="335" r:id="rId20"/>
    <p:sldId id="291" r:id="rId21"/>
    <p:sldId id="292" r:id="rId22"/>
    <p:sldId id="293" r:id="rId23"/>
    <p:sldId id="336" r:id="rId24"/>
    <p:sldId id="294" r:id="rId25"/>
    <p:sldId id="326" r:id="rId26"/>
    <p:sldId id="295" r:id="rId27"/>
    <p:sldId id="296" r:id="rId28"/>
    <p:sldId id="297" r:id="rId29"/>
    <p:sldId id="337" r:id="rId30"/>
    <p:sldId id="298" r:id="rId31"/>
    <p:sldId id="299" r:id="rId32"/>
    <p:sldId id="300" r:id="rId33"/>
    <p:sldId id="301" r:id="rId34"/>
    <p:sldId id="302" r:id="rId35"/>
    <p:sldId id="338" r:id="rId36"/>
    <p:sldId id="303" r:id="rId37"/>
    <p:sldId id="327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39" r:id="rId46"/>
    <p:sldId id="311" r:id="rId47"/>
    <p:sldId id="312" r:id="rId48"/>
    <p:sldId id="313" r:id="rId49"/>
    <p:sldId id="314" r:id="rId50"/>
    <p:sldId id="315" r:id="rId51"/>
    <p:sldId id="340" r:id="rId52"/>
    <p:sldId id="316" r:id="rId53"/>
    <p:sldId id="328" r:id="rId54"/>
    <p:sldId id="317" r:id="rId55"/>
    <p:sldId id="318" r:id="rId56"/>
    <p:sldId id="319" r:id="rId57"/>
    <p:sldId id="320" r:id="rId58"/>
    <p:sldId id="341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EAC0-1DEE-2A45-AA77-1C7D3DBE102B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1 - </a:t>
            </a:r>
            <a:r>
              <a:rPr lang="en-US" dirty="0" err="1" smtClean="0"/>
              <a:t>Introduç</a:t>
            </a:r>
            <a:r>
              <a:rPr lang="en-US" dirty="0" err="1" smtClean="0"/>
              <a:t>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6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Role - </a:t>
            </a:r>
            <a:r>
              <a:rPr lang="uz-Cyrl-UZ" dirty="0"/>
              <a:t>Indica a responsabilidade de comportamento / ação que um </a:t>
            </a:r>
            <a:r>
              <a:rPr lang="uz-Cyrl-UZ" i="1" dirty="0"/>
              <a:t>actor</a:t>
            </a:r>
            <a:r>
              <a:rPr lang="uz-Cyrl-UZ" dirty="0"/>
              <a:t> pode performar no contexto </a:t>
            </a:r>
            <a:r>
              <a:rPr lang="uz-Cyrl-UZ" dirty="0" smtClean="0"/>
              <a:t>atual</a:t>
            </a:r>
            <a:endParaRPr lang="pt-BR" dirty="0"/>
          </a:p>
        </p:txBody>
      </p:sp>
      <p:pic>
        <p:nvPicPr>
          <p:cNvPr id="4" name="image9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97200" y="3035300"/>
            <a:ext cx="31496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2580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collaboration </a:t>
            </a:r>
            <a:r>
              <a:rPr lang="uz-Cyrl-UZ" dirty="0"/>
              <a:t>- Indica a junção de dois ou mais elementos da camada de negócio para performar um comportamento </a:t>
            </a:r>
            <a:r>
              <a:rPr lang="uz-Cyrl-UZ" dirty="0" smtClean="0"/>
              <a:t>coletivo</a:t>
            </a:r>
            <a:endParaRPr lang="pt-BR" dirty="0"/>
          </a:p>
        </p:txBody>
      </p:sp>
      <p:pic>
        <p:nvPicPr>
          <p:cNvPr id="4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0" y="3035300"/>
            <a:ext cx="30480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5064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Interface </a:t>
            </a:r>
            <a:r>
              <a:rPr lang="uz-Cyrl-UZ" dirty="0"/>
              <a:t>- Representa um ponto de acesso a qual um </a:t>
            </a:r>
            <a:r>
              <a:rPr lang="uz-Cyrl-UZ" i="1" dirty="0"/>
              <a:t>Business service </a:t>
            </a:r>
            <a:r>
              <a:rPr lang="uz-Cyrl-UZ" dirty="0"/>
              <a:t>estará disponível para o meio interno/</a:t>
            </a:r>
            <a:r>
              <a:rPr lang="uz-Cyrl-UZ" dirty="0" smtClean="0"/>
              <a:t>externo</a:t>
            </a:r>
            <a:endParaRPr lang="pt-BR" dirty="0"/>
          </a:p>
        </p:txBody>
      </p:sp>
      <p:pic>
        <p:nvPicPr>
          <p:cNvPr id="4" name="image5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86100" y="3035300"/>
            <a:ext cx="29718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677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3186" name="Picture 2" descr="http://pubs.opengroup.org/architecture/archimate3-doc/ts_archimate_3.0.1-final-rev_files/image1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439" y="1425307"/>
            <a:ext cx="5186508" cy="5355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Process </a:t>
            </a:r>
            <a:r>
              <a:rPr lang="uz-Cyrl-UZ" dirty="0"/>
              <a:t>- Uma sequência de ações ou comportamentos para alcançar um </a:t>
            </a:r>
            <a:r>
              <a:rPr lang="uz-Cyrl-UZ" i="1" dirty="0"/>
              <a:t>outcome</a:t>
            </a:r>
            <a:r>
              <a:rPr lang="uz-Cyrl-UZ" dirty="0"/>
              <a:t> ou </a:t>
            </a:r>
            <a:r>
              <a:rPr lang="uz-Cyrl-UZ" i="1" dirty="0"/>
              <a:t>goal </a:t>
            </a:r>
            <a:r>
              <a:rPr lang="uz-Cyrl-UZ" dirty="0"/>
              <a:t>definido por um </a:t>
            </a:r>
            <a:r>
              <a:rPr lang="uz-Cyrl-UZ" i="1" dirty="0"/>
              <a:t>business service </a:t>
            </a:r>
            <a:r>
              <a:rPr lang="uz-Cyrl-UZ" dirty="0"/>
              <a:t> ou </a:t>
            </a:r>
            <a:r>
              <a:rPr lang="uz-Cyrl-UZ" dirty="0" smtClean="0"/>
              <a:t>produto</a:t>
            </a:r>
            <a:endParaRPr lang="pt-BR" dirty="0"/>
          </a:p>
        </p:txBody>
      </p:sp>
      <p:pic>
        <p:nvPicPr>
          <p:cNvPr id="4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22650" y="3136900"/>
            <a:ext cx="2298700" cy="584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5486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function - </a:t>
            </a:r>
            <a:r>
              <a:rPr lang="uz-Cyrl-UZ" dirty="0"/>
              <a:t>Um conjunto de ações ou comportamentos agrupados para alcançar um </a:t>
            </a:r>
            <a:r>
              <a:rPr lang="uz-Cyrl-UZ" i="1" dirty="0"/>
              <a:t>outcome</a:t>
            </a:r>
            <a:r>
              <a:rPr lang="uz-Cyrl-UZ" dirty="0"/>
              <a:t> ou </a:t>
            </a:r>
            <a:r>
              <a:rPr lang="uz-Cyrl-UZ" i="1" dirty="0"/>
              <a:t>goal </a:t>
            </a:r>
            <a:r>
              <a:rPr lang="uz-Cyrl-UZ" dirty="0"/>
              <a:t>definido por um </a:t>
            </a:r>
            <a:r>
              <a:rPr lang="uz-Cyrl-UZ" i="1" dirty="0"/>
              <a:t>business service</a:t>
            </a:r>
            <a:r>
              <a:rPr lang="uz-Cyrl-UZ" dirty="0"/>
              <a:t> ou produto. Semelhante ao </a:t>
            </a:r>
            <a:r>
              <a:rPr lang="uz-Cyrl-UZ" i="1" dirty="0"/>
              <a:t>Business process</a:t>
            </a:r>
            <a:r>
              <a:rPr lang="uz-Cyrl-UZ" dirty="0"/>
              <a:t>, porém, seu agrupamento é definido baseado em recursos, habilidades e </a:t>
            </a:r>
            <a:r>
              <a:rPr lang="uz-Cyrl-UZ" dirty="0" smtClean="0"/>
              <a:t>competências</a:t>
            </a:r>
            <a:endParaRPr lang="pt-BR" dirty="0"/>
          </a:p>
        </p:txBody>
      </p:sp>
      <p:pic>
        <p:nvPicPr>
          <p:cNvPr id="4" name="image7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11500" y="4142917"/>
            <a:ext cx="29210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4416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Buressiness Interaction - </a:t>
            </a:r>
            <a:r>
              <a:rPr lang="uz-Cyrl-UZ" dirty="0"/>
              <a:t>Conjunto de comportamentos da camada de negócio que são realizados por um ou mais elementos.</a:t>
            </a:r>
            <a:endParaRPr lang="pt-BR" dirty="0"/>
          </a:p>
          <a:p>
            <a:r>
              <a:rPr lang="uz-Cyrl-UZ" dirty="0"/>
              <a:t>Figura N - </a:t>
            </a:r>
            <a:r>
              <a:rPr lang="uz-Cyrl-UZ" i="1" dirty="0"/>
              <a:t>Business Interaction</a:t>
            </a:r>
            <a:endParaRPr lang="pt-BR" dirty="0"/>
          </a:p>
        </p:txBody>
      </p:sp>
      <p:pic>
        <p:nvPicPr>
          <p:cNvPr id="4" name="image12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98800" y="3035300"/>
            <a:ext cx="29464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1425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event - </a:t>
            </a:r>
            <a:r>
              <a:rPr lang="uz-Cyrl-UZ" dirty="0"/>
              <a:t>Representa uma mudança de estado da organização, mudança que pode ser originada internamente ou externamente</a:t>
            </a:r>
            <a:r>
              <a:rPr lang="uz-Cyrl-UZ" dirty="0" smtClean="0"/>
              <a:t>.</a:t>
            </a:r>
            <a:endParaRPr lang="pt-BR" dirty="0"/>
          </a:p>
        </p:txBody>
      </p:sp>
      <p:pic>
        <p:nvPicPr>
          <p:cNvPr id="35842" name="Picture 2" descr="http://pubs.opengroup.org/architecture/archimate3-doc/ts_archimate_3.0.1-final-rev_files/image1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988" y="2456761"/>
            <a:ext cx="3682718" cy="9525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628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service - </a:t>
            </a:r>
            <a:r>
              <a:rPr lang="uz-Cyrl-UZ" dirty="0"/>
              <a:t>Representa um comportamento de negócio explicitamente definido, funcionalidades de papéis da organização ou colaboração entre eles para o meio interno/externo</a:t>
            </a:r>
            <a:r>
              <a:rPr lang="uz-Cyrl-UZ" dirty="0" smtClean="0"/>
              <a:t>.</a:t>
            </a:r>
            <a:endParaRPr lang="pt-BR" dirty="0"/>
          </a:p>
        </p:txBody>
      </p:sp>
      <p:pic>
        <p:nvPicPr>
          <p:cNvPr id="4" name="image5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0" y="3578033"/>
            <a:ext cx="30480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511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4210" name="Picture 2" descr="http://pubs.opengroup.org/architecture/archimate3-doc/ts_archimate_3.0.1-final-rev_files/image1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36" y="1662933"/>
            <a:ext cx="8686799" cy="3988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Governança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de Framework</a:t>
            </a:r>
          </a:p>
          <a:p>
            <a:r>
              <a:rPr lang="en-US" dirty="0" err="1" smtClean="0"/>
              <a:t>Padronizaç</a:t>
            </a:r>
            <a:r>
              <a:rPr lang="en-US" dirty="0" err="1" smtClean="0"/>
              <a:t>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0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object </a:t>
            </a:r>
            <a:r>
              <a:rPr lang="uz-Cyrl-UZ" dirty="0"/>
              <a:t>- Representa um conceito ou abstração de um objeto em um meio comercial</a:t>
            </a:r>
            <a:r>
              <a:rPr lang="uz-Cyrl-UZ" dirty="0" smtClean="0"/>
              <a:t>.</a:t>
            </a:r>
            <a:endParaRPr lang="pt-BR" dirty="0"/>
          </a:p>
        </p:txBody>
      </p:sp>
      <p:pic>
        <p:nvPicPr>
          <p:cNvPr id="4" name="image5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46500" y="2418355"/>
            <a:ext cx="16510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1275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Contract - </a:t>
            </a:r>
            <a:r>
              <a:rPr lang="uz-Cyrl-UZ" dirty="0"/>
              <a:t>Representa um acordo formal ou informal entre um prestador de serviços/provedor e um consumidor, define direitos, obrigações e limitações funcionais para </a:t>
            </a:r>
            <a:r>
              <a:rPr lang="uz-Cyrl-UZ" dirty="0" smtClean="0"/>
              <a:t>interação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95700" y="3200553"/>
            <a:ext cx="17526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0785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Representation </a:t>
            </a:r>
            <a:r>
              <a:rPr lang="uz-Cyrl-UZ" dirty="0"/>
              <a:t> - Representa a forma clara ou informação contida em um </a:t>
            </a:r>
            <a:r>
              <a:rPr lang="uz-Cyrl-UZ" i="1" dirty="0"/>
              <a:t>Business object</a:t>
            </a:r>
            <a:r>
              <a:rPr lang="uz-Cyrl-UZ" dirty="0" smtClean="0"/>
              <a:t>.</a:t>
            </a:r>
            <a:endParaRPr lang="pt-BR" dirty="0"/>
          </a:p>
        </p:txBody>
      </p:sp>
      <p:pic>
        <p:nvPicPr>
          <p:cNvPr id="4" name="image3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46500" y="2201920"/>
            <a:ext cx="1651000" cy="977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037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Passivos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5234" name="Picture 2" descr="http://pubs.opengroup.org/architecture/archimate3-doc/ts_archimate_3.0.1-final-rev_files/image1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71" y="1449007"/>
            <a:ext cx="7023709" cy="526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Product </a:t>
            </a:r>
            <a:r>
              <a:rPr lang="uz-Cyrl-UZ" dirty="0"/>
              <a:t>- Conjunto de serviços ou elementos passivos oferecidos para o ambiente interno/externo, comumente acompanhado por um </a:t>
            </a:r>
            <a:r>
              <a:rPr lang="uz-Cyrl-UZ" i="1" dirty="0" smtClean="0"/>
              <a:t>contract</a:t>
            </a:r>
            <a:endParaRPr lang="pt-BR" dirty="0"/>
          </a:p>
        </p:txBody>
      </p:sp>
      <p:pic>
        <p:nvPicPr>
          <p:cNvPr id="4" name="image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17950" y="3111500"/>
            <a:ext cx="13081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4567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 a arquitetura de sistemas de informações da empresa, incluindo a arquitetura de aplicativos que descreve a estrutura e a interação das aplicações.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Application component - </a:t>
            </a:r>
            <a:r>
              <a:rPr lang="uz-Cyrl-UZ" dirty="0"/>
              <a:t> Representa o encapsulamento de dados, comportamentos e serviços expostos ao meio para disponibilizá-los através de uma ou mais </a:t>
            </a:r>
            <a:r>
              <a:rPr lang="uz-Cyrl-UZ" dirty="0" smtClean="0"/>
              <a:t>interfaces</a:t>
            </a:r>
            <a:endParaRPr lang="pt-BR" dirty="0"/>
          </a:p>
        </p:txBody>
      </p:sp>
      <p:pic>
        <p:nvPicPr>
          <p:cNvPr id="4" name="image3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25800" y="3111500"/>
            <a:ext cx="26924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332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Application collaboration </a:t>
            </a:r>
            <a:r>
              <a:rPr lang="uz-Cyrl-UZ" dirty="0"/>
              <a:t>- Junção de um ou mais elementos de aplicação para performance de um </a:t>
            </a:r>
            <a:r>
              <a:rPr lang="uz-Cyrl-UZ" dirty="0" smtClean="0"/>
              <a:t>comportamento</a:t>
            </a:r>
            <a:endParaRPr lang="pt-BR" dirty="0"/>
          </a:p>
        </p:txBody>
      </p:sp>
      <p:pic>
        <p:nvPicPr>
          <p:cNvPr id="4" name="image9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40100" y="3111500"/>
            <a:ext cx="24638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1319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Application interface - </a:t>
            </a:r>
            <a:r>
              <a:rPr lang="uz-Cyrl-UZ" dirty="0"/>
              <a:t>Meio por onde um serviço de aplicação é disponibilizado à um cliente, componente de aplicação ou </a:t>
            </a:r>
            <a:r>
              <a:rPr lang="uz-Cyrl-UZ" i="1" dirty="0" smtClean="0"/>
              <a:t>node</a:t>
            </a:r>
            <a:endParaRPr lang="pt-BR" dirty="0"/>
          </a:p>
        </p:txBody>
      </p:sp>
      <p:pic>
        <p:nvPicPr>
          <p:cNvPr id="4" name="image8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40100" y="3111500"/>
            <a:ext cx="24638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70473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6258" name="Picture 2" descr="http://pubs.opengroup.org/architecture/archimate3-doc/ts_archimate_3.0.1-final-rev_files/image1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36" y="1620104"/>
            <a:ext cx="8851862" cy="4329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4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Application function - </a:t>
            </a:r>
            <a:r>
              <a:rPr lang="uz-Cyrl-UZ" dirty="0"/>
              <a:t>Comportamento automatizado que pode ser performado por um componente de </a:t>
            </a:r>
            <a:r>
              <a:rPr lang="uz-Cyrl-UZ" dirty="0" smtClean="0"/>
              <a:t>aplicação</a:t>
            </a:r>
            <a:endParaRPr lang="pt-BR" dirty="0"/>
          </a:p>
        </p:txBody>
      </p:sp>
      <p:pic>
        <p:nvPicPr>
          <p:cNvPr id="4" name="image5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40100" y="3098800"/>
            <a:ext cx="2463800" cy="660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8153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Application interaction - </a:t>
            </a:r>
            <a:r>
              <a:rPr lang="uz-Cyrl-UZ" dirty="0"/>
              <a:t>Conjunto de comportamentos de aplicação que são realizados por um ou mais componentes de </a:t>
            </a:r>
            <a:r>
              <a:rPr lang="uz-Cyrl-UZ" dirty="0" smtClean="0"/>
              <a:t>aplicação</a:t>
            </a:r>
            <a:endParaRPr lang="pt-BR" dirty="0"/>
          </a:p>
        </p:txBody>
      </p:sp>
      <p:pic>
        <p:nvPicPr>
          <p:cNvPr id="4" name="image8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40100" y="3098800"/>
            <a:ext cx="2463800" cy="660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931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Application process - </a:t>
            </a:r>
            <a:r>
              <a:rPr lang="uz-Cyrl-UZ" dirty="0"/>
              <a:t>Conjunto de comportamentos para alcançar um resultado </a:t>
            </a:r>
            <a:r>
              <a:rPr lang="uz-Cyrl-UZ" dirty="0" smtClean="0"/>
              <a:t>específico</a:t>
            </a:r>
            <a:endParaRPr lang="pt-BR" dirty="0"/>
          </a:p>
        </p:txBody>
      </p:sp>
      <p:pic>
        <p:nvPicPr>
          <p:cNvPr id="4" name="image3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40100" y="3111500"/>
            <a:ext cx="24638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2250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Application event - </a:t>
            </a:r>
            <a:r>
              <a:rPr lang="uz-Cyrl-UZ" dirty="0"/>
              <a:t>Indica a mudança de estado de um elemento de </a:t>
            </a:r>
            <a:r>
              <a:rPr lang="uz-Cyrl-UZ" dirty="0" smtClean="0"/>
              <a:t>aplicação</a:t>
            </a:r>
            <a:endParaRPr lang="pt-BR" dirty="0"/>
          </a:p>
        </p:txBody>
      </p:sp>
      <p:pic>
        <p:nvPicPr>
          <p:cNvPr id="4" name="image1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40100" y="3111500"/>
            <a:ext cx="24638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47911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Application service - </a:t>
            </a:r>
            <a:r>
              <a:rPr lang="uz-Cyrl-UZ" dirty="0"/>
              <a:t>Representa comportamento/conjunto de funcionalidades explícitas de um elemento de aplicação para o seu meio</a:t>
            </a:r>
            <a:r>
              <a:rPr lang="uz-Cyrl-UZ" dirty="0" smtClean="0"/>
              <a:t>.</a:t>
            </a:r>
            <a:endParaRPr lang="pt-BR" dirty="0"/>
          </a:p>
        </p:txBody>
      </p:sp>
      <p:pic>
        <p:nvPicPr>
          <p:cNvPr id="4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40100" y="3124200"/>
            <a:ext cx="2463800" cy="609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7141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8306" name="Picture 2" descr="http://pubs.opengroup.org/architecture/archimate3-doc/ts_archimate_3.0.1-final-rev_files/image1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643" y="1570652"/>
            <a:ext cx="8636001" cy="5287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Data Object - </a:t>
            </a:r>
            <a:r>
              <a:rPr lang="uz-Cyrl-UZ" dirty="0"/>
              <a:t>Estrutura de dados para processamento </a:t>
            </a:r>
            <a:r>
              <a:rPr lang="uz-Cyrl-UZ" dirty="0" smtClean="0"/>
              <a:t>automatizado</a:t>
            </a:r>
            <a:endParaRPr lang="pt-BR" dirty="0"/>
          </a:p>
        </p:txBody>
      </p:sp>
      <p:pic>
        <p:nvPicPr>
          <p:cNvPr id="4" name="image3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05250" y="1877611"/>
            <a:ext cx="1333500" cy="635000"/>
          </a:xfrm>
          <a:prstGeom prst="rect">
            <a:avLst/>
          </a:prstGeom>
          <a:ln/>
        </p:spPr>
      </p:pic>
      <p:pic>
        <p:nvPicPr>
          <p:cNvPr id="20482" name="Picture 2" descr="http://pubs.opengroup.org/architecture/archimate3-doc/ts_archimate_3.0.1-final-rev_files/image15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0299" y="2992624"/>
            <a:ext cx="7116902" cy="3700123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782198" y="2880470"/>
            <a:ext cx="172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5967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 a arquitetura de tecnologia da empresa. É definida como a estrutura e interação dos serviços da plataforma e componentes de tecnologia física e lógica.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05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Node - </a:t>
            </a:r>
            <a:r>
              <a:rPr lang="uz-Cyrl-UZ" dirty="0"/>
              <a:t>Recurso computacional ou físico que hosteia, manipula ou interage com outros recursos computacionais ou </a:t>
            </a:r>
            <a:r>
              <a:rPr lang="uz-Cyrl-UZ" dirty="0" smtClean="0"/>
              <a:t>físicos</a:t>
            </a:r>
            <a:endParaRPr lang="pt-BR" dirty="0"/>
          </a:p>
        </p:txBody>
      </p:sp>
      <p:pic>
        <p:nvPicPr>
          <p:cNvPr id="4" name="image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8350" y="3111500"/>
            <a:ext cx="25273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35881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Device -  </a:t>
            </a:r>
            <a:r>
              <a:rPr lang="uz-Cyrl-UZ" dirty="0"/>
              <a:t>Recurso físico onde um </a:t>
            </a:r>
            <a:r>
              <a:rPr lang="uz-Cyrl-UZ" i="1" dirty="0"/>
              <a:t>software</a:t>
            </a:r>
            <a:r>
              <a:rPr lang="uz-Cyrl-UZ" dirty="0"/>
              <a:t> ou artefato é armazenado/implantado para </a:t>
            </a:r>
            <a:r>
              <a:rPr lang="uz-Cyrl-UZ" dirty="0" smtClean="0"/>
              <a:t>execução</a:t>
            </a:r>
            <a:endParaRPr lang="pt-BR" dirty="0"/>
          </a:p>
        </p:txBody>
      </p:sp>
      <p:pic>
        <p:nvPicPr>
          <p:cNvPr id="4" name="image1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2000" y="3098800"/>
            <a:ext cx="2540000" cy="660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4742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 smtClean="0"/>
              <a:t>Resource </a:t>
            </a:r>
            <a:r>
              <a:rPr lang="uz-Cyrl-UZ" dirty="0" smtClean="0"/>
              <a:t>- Indica recursos ou posses de um indivíduo ou organização</a:t>
            </a:r>
            <a:endParaRPr lang="pt-BR" dirty="0"/>
          </a:p>
        </p:txBody>
      </p:sp>
      <p:pic>
        <p:nvPicPr>
          <p:cNvPr id="6" name="image12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13200" y="3162300"/>
            <a:ext cx="1117600" cy="533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1995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System software -  Software</a:t>
            </a:r>
            <a:r>
              <a:rPr lang="uz-Cyrl-UZ" dirty="0"/>
              <a:t> que contribui para o meio em relação a armazenamento, execução e utilização de </a:t>
            </a:r>
            <a:r>
              <a:rPr lang="uz-Cyrl-UZ" dirty="0" smtClean="0"/>
              <a:t>dados</a:t>
            </a:r>
            <a:endParaRPr lang="pt-BR" dirty="0"/>
          </a:p>
        </p:txBody>
      </p:sp>
      <p:pic>
        <p:nvPicPr>
          <p:cNvPr id="4" name="image5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2000" y="3111500"/>
            <a:ext cx="25400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5847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Technology collaboration - </a:t>
            </a:r>
            <a:r>
              <a:rPr lang="uz-Cyrl-UZ" dirty="0"/>
              <a:t>Junção de duas ou mais </a:t>
            </a:r>
            <a:r>
              <a:rPr lang="uz-Cyrl-UZ" i="1" dirty="0"/>
              <a:t>nodes</a:t>
            </a:r>
            <a:r>
              <a:rPr lang="uz-Cyrl-UZ" dirty="0"/>
              <a:t> que performam comportamento tecnológico de forma </a:t>
            </a:r>
            <a:r>
              <a:rPr lang="uz-Cyrl-UZ" dirty="0" smtClean="0"/>
              <a:t>colaborativa</a:t>
            </a:r>
            <a:endParaRPr lang="pt-BR" dirty="0"/>
          </a:p>
        </p:txBody>
      </p:sp>
      <p:pic>
        <p:nvPicPr>
          <p:cNvPr id="4" name="image6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2000" y="3111500"/>
            <a:ext cx="25400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7132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Technology interface </a:t>
            </a:r>
            <a:r>
              <a:rPr lang="uz-Cyrl-UZ" dirty="0"/>
              <a:t>- Ponte de acesso onde serviços tecnológicos são disponibilizados por um </a:t>
            </a:r>
            <a:r>
              <a:rPr lang="uz-Cyrl-UZ" i="1" dirty="0" smtClean="0"/>
              <a:t>node</a:t>
            </a:r>
            <a:endParaRPr lang="pt-BR" dirty="0"/>
          </a:p>
        </p:txBody>
      </p:sp>
      <p:pic>
        <p:nvPicPr>
          <p:cNvPr id="4" name="image6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2000" y="3086100"/>
            <a:ext cx="2540000" cy="685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65595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Path </a:t>
            </a:r>
            <a:r>
              <a:rPr lang="uz-Cyrl-UZ" dirty="0"/>
              <a:t>- Caminho entre dois ou mais </a:t>
            </a:r>
            <a:r>
              <a:rPr lang="uz-Cyrl-UZ" i="1" dirty="0"/>
              <a:t>nodes</a:t>
            </a:r>
            <a:r>
              <a:rPr lang="uz-Cyrl-UZ" dirty="0"/>
              <a:t> para troca de materiais ou </a:t>
            </a:r>
            <a:r>
              <a:rPr lang="uz-Cyrl-UZ" dirty="0" smtClean="0"/>
              <a:t>dados</a:t>
            </a:r>
            <a:endParaRPr lang="pt-BR" dirty="0"/>
          </a:p>
        </p:txBody>
      </p:sp>
      <p:pic>
        <p:nvPicPr>
          <p:cNvPr id="4" name="image7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2000" y="3117850"/>
            <a:ext cx="2540000" cy="622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76823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Communication network </a:t>
            </a:r>
            <a:r>
              <a:rPr lang="uz-Cyrl-UZ" dirty="0"/>
              <a:t>- Conjunto de estruturas necessárias conexão de sistemas computacionais ou dispositivos </a:t>
            </a:r>
            <a:r>
              <a:rPr lang="uz-Cyrl-UZ" dirty="0" smtClean="0"/>
              <a:t>eletrônicos</a:t>
            </a:r>
            <a:endParaRPr lang="pt-BR" dirty="0"/>
          </a:p>
        </p:txBody>
      </p:sp>
      <p:pic>
        <p:nvPicPr>
          <p:cNvPr id="4" name="image10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8350" y="3111500"/>
            <a:ext cx="25273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48304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9330" name="Picture 2" descr="http://pubs.opengroup.org/architecture/archimate3-doc/ts_archimate_3.0.1-final-rev_files/image1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815" y="1602355"/>
            <a:ext cx="6739778" cy="502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Technology function - </a:t>
            </a:r>
            <a:r>
              <a:rPr lang="uz-Cyrl-UZ" dirty="0"/>
              <a:t>Conjunto de comportamentos tecnológicos que podem ser performados por um </a:t>
            </a:r>
            <a:r>
              <a:rPr lang="uz-Cyrl-UZ" i="1" dirty="0" smtClean="0"/>
              <a:t>node</a:t>
            </a:r>
            <a:endParaRPr lang="pt-BR" dirty="0"/>
          </a:p>
        </p:txBody>
      </p:sp>
      <p:pic>
        <p:nvPicPr>
          <p:cNvPr id="4" name="image1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8350" y="3098800"/>
            <a:ext cx="2527300" cy="660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2587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Technology process - </a:t>
            </a:r>
            <a:r>
              <a:rPr lang="uz-Cyrl-UZ" dirty="0"/>
              <a:t>Sequência de comportamentos tecnológicos para alcançar um resultado </a:t>
            </a:r>
            <a:r>
              <a:rPr lang="uz-Cyrl-UZ" dirty="0" smtClean="0"/>
              <a:t>específico</a:t>
            </a:r>
            <a:endParaRPr lang="pt-BR" dirty="0"/>
          </a:p>
        </p:txBody>
      </p:sp>
      <p:pic>
        <p:nvPicPr>
          <p:cNvPr id="4" name="image1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2000" y="3111500"/>
            <a:ext cx="25400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6589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Technology interaction - </a:t>
            </a:r>
            <a:r>
              <a:rPr lang="uz-Cyrl-UZ" dirty="0"/>
              <a:t>Conjunto de comportamentos tecnológicos que são performados por um ou mais </a:t>
            </a:r>
            <a:r>
              <a:rPr lang="uz-Cyrl-UZ" i="1" dirty="0" smtClean="0"/>
              <a:t>nodes</a:t>
            </a:r>
            <a:endParaRPr lang="pt-BR" dirty="0"/>
          </a:p>
        </p:txBody>
      </p:sp>
      <p:pic>
        <p:nvPicPr>
          <p:cNvPr id="4" name="image12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5500" y="3111500"/>
            <a:ext cx="24130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219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Technology event - </a:t>
            </a:r>
            <a:r>
              <a:rPr lang="uz-Cyrl-UZ" dirty="0"/>
              <a:t>Representa uma mudança de estado de um elemento </a:t>
            </a:r>
            <a:r>
              <a:rPr lang="uz-Cyrl-UZ" dirty="0" smtClean="0"/>
              <a:t>tecnológico</a:t>
            </a:r>
            <a:endParaRPr lang="pt-BR" dirty="0"/>
          </a:p>
        </p:txBody>
      </p:sp>
      <p:pic>
        <p:nvPicPr>
          <p:cNvPr id="4" name="image1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89300" y="3111500"/>
            <a:ext cx="25654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146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Capability </a:t>
            </a:r>
            <a:r>
              <a:rPr lang="uz-Cyrl-UZ" dirty="0"/>
              <a:t>- Uma habilidade ou capacidade pertencente a um elemento da estrutura </a:t>
            </a:r>
            <a:r>
              <a:rPr lang="uz-Cyrl-UZ" dirty="0" smtClean="0"/>
              <a:t>ativa</a:t>
            </a:r>
            <a:endParaRPr lang="pt-BR" dirty="0"/>
          </a:p>
        </p:txBody>
      </p:sp>
      <p:pic>
        <p:nvPicPr>
          <p:cNvPr id="4" name="image2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13200" y="3162300"/>
            <a:ext cx="1117600" cy="533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5041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Technology service - </a:t>
            </a:r>
            <a:r>
              <a:rPr lang="uz-Cyrl-UZ" dirty="0"/>
              <a:t>Comportamento tecnológico explicitamente definido, exporto para o meio interno/</a:t>
            </a:r>
            <a:r>
              <a:rPr lang="uz-Cyrl-UZ" dirty="0" smtClean="0"/>
              <a:t>externo</a:t>
            </a:r>
            <a:endParaRPr lang="pt-BR" dirty="0"/>
          </a:p>
        </p:txBody>
      </p:sp>
      <p:pic>
        <p:nvPicPr>
          <p:cNvPr id="4" name="image6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8350" y="3111500"/>
            <a:ext cx="25273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6545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100354" name="Picture 2" descr="http://pubs.opengroup.org/architecture/archimate3-doc/ts_archimate_3.0.1-final-rev_files/image17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5509" y="1517382"/>
            <a:ext cx="4799696" cy="5280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Artifact -  </a:t>
            </a:r>
            <a:r>
              <a:rPr lang="uz-Cyrl-UZ" dirty="0"/>
              <a:t>Informação/dados produzidos através do desenvolvimento de </a:t>
            </a:r>
            <a:r>
              <a:rPr lang="uz-Cyrl-UZ" i="1" dirty="0"/>
              <a:t>software</a:t>
            </a:r>
            <a:r>
              <a:rPr lang="uz-Cyrl-UZ" dirty="0"/>
              <a:t>, implantação ou operação de um </a:t>
            </a:r>
            <a:r>
              <a:rPr lang="uz-Cyrl-UZ" dirty="0" smtClean="0"/>
              <a:t>sistema</a:t>
            </a:r>
            <a:endParaRPr lang="pt-BR" dirty="0"/>
          </a:p>
        </p:txBody>
      </p:sp>
      <p:pic>
        <p:nvPicPr>
          <p:cNvPr id="4" name="image1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2000" y="2272535"/>
            <a:ext cx="2540000" cy="660400"/>
          </a:xfrm>
          <a:prstGeom prst="rect">
            <a:avLst/>
          </a:prstGeom>
          <a:ln/>
        </p:spPr>
      </p:pic>
      <p:pic>
        <p:nvPicPr>
          <p:cNvPr id="6146" name="Picture 2" descr="http://pubs.opengroup.org/architecture/archimate3-doc/ts_archimate_3.0.1-final-rev_files/image17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9111" y="3485676"/>
            <a:ext cx="6225778" cy="3173236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738691" y="3485676"/>
            <a:ext cx="172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4263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Física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2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Equipment </a:t>
            </a:r>
            <a:r>
              <a:rPr lang="uz-Cyrl-UZ" dirty="0"/>
              <a:t>- Máquinas, ferramentas ou instrumentos utilizados para criar, utilizar, armazenar, mover ou transformar </a:t>
            </a:r>
            <a:r>
              <a:rPr lang="uz-Cyrl-UZ" dirty="0" smtClean="0"/>
              <a:t>materiais</a:t>
            </a:r>
            <a:endParaRPr lang="pt-BR" dirty="0"/>
          </a:p>
        </p:txBody>
      </p:sp>
      <p:pic>
        <p:nvPicPr>
          <p:cNvPr id="4" name="image5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29050" y="3111500"/>
            <a:ext cx="14859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54725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Facility </a:t>
            </a:r>
            <a:r>
              <a:rPr lang="uz-Cyrl-UZ" dirty="0"/>
              <a:t>- Estrutura ou meio </a:t>
            </a:r>
            <a:r>
              <a:rPr lang="uz-Cyrl-UZ" dirty="0" smtClean="0"/>
              <a:t>físico</a:t>
            </a:r>
            <a:endParaRPr lang="pt-BR" dirty="0"/>
          </a:p>
        </p:txBody>
      </p:sp>
      <p:pic>
        <p:nvPicPr>
          <p:cNvPr id="4" name="image3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29050" y="3073400"/>
            <a:ext cx="1485900" cy="711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41830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Distribution -  </a:t>
            </a:r>
            <a:r>
              <a:rPr lang="uz-Cyrl-UZ" dirty="0"/>
              <a:t>Rede de distribuição para materiais ou </a:t>
            </a:r>
            <a:r>
              <a:rPr lang="uz-Cyrl-UZ" dirty="0" smtClean="0"/>
              <a:t>energia</a:t>
            </a:r>
            <a:endParaRPr lang="pt-BR" dirty="0"/>
          </a:p>
        </p:txBody>
      </p:sp>
      <p:pic>
        <p:nvPicPr>
          <p:cNvPr id="4" name="image8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2150" y="3111500"/>
            <a:ext cx="2679700" cy="63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16578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Material </a:t>
            </a:r>
            <a:r>
              <a:rPr lang="uz-Cyrl-UZ" dirty="0"/>
              <a:t>- matéria ou elemento físico sujeito a </a:t>
            </a:r>
            <a:r>
              <a:rPr lang="uz-Cyrl-UZ" dirty="0" smtClean="0"/>
              <a:t>manipulação</a:t>
            </a:r>
            <a:endParaRPr lang="pt-BR" dirty="0"/>
          </a:p>
        </p:txBody>
      </p:sp>
      <p:pic>
        <p:nvPicPr>
          <p:cNvPr id="4" name="image2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29050" y="3073400"/>
            <a:ext cx="1485900" cy="711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51033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Físicos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101378" name="Picture 2" descr="http://pubs.opengroup.org/architecture/archimate3-doc/ts_archimate_3.0.1-final-rev_files/image1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490" y="1755813"/>
            <a:ext cx="8558795" cy="4413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Course of Action </a:t>
            </a:r>
            <a:r>
              <a:rPr lang="uz-Cyrl-UZ" dirty="0"/>
              <a:t>- Um plano de ação ou abordagem à uma capacidade pertencente à </a:t>
            </a:r>
            <a:r>
              <a:rPr lang="uz-Cyrl-UZ" dirty="0" smtClean="0"/>
              <a:t>organização</a:t>
            </a:r>
            <a:endParaRPr lang="pt-BR" dirty="0"/>
          </a:p>
        </p:txBody>
      </p:sp>
      <p:pic>
        <p:nvPicPr>
          <p:cNvPr id="4" name="image8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13200" y="3162300"/>
            <a:ext cx="1117600" cy="533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1419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Estratégicos:</a:t>
            </a:r>
            <a:endParaRPr lang="pt-BR" dirty="0"/>
          </a:p>
        </p:txBody>
      </p:sp>
      <p:pic>
        <p:nvPicPr>
          <p:cNvPr id="91138" name="Picture 2" descr="http://pubs.opengroup.org/architecture/archimate3-doc/ts_archimate_3.0.1-final-rev_files/image1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12" y="1359207"/>
            <a:ext cx="5930708" cy="5488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Negócio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corporação</a:t>
            </a:r>
            <a:r>
              <a:rPr lang="en-US" dirty="0" smtClean="0"/>
              <a:t>.</a:t>
            </a:r>
          </a:p>
          <a:p>
            <a:r>
              <a:rPr lang="pt-BR" dirty="0" smtClean="0"/>
              <a:t>descrição da estrutura e da interação entre as estratégias de negócio, organizações, funções, processos de negócios e necessidades de informação.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8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Business Actor - </a:t>
            </a:r>
            <a:r>
              <a:rPr lang="uz-Cyrl-UZ" dirty="0"/>
              <a:t>Representa uma entidade da camada de negócios que é capaz de performar ou agir sobre algum </a:t>
            </a:r>
            <a:r>
              <a:rPr lang="uz-Cyrl-UZ" dirty="0" smtClean="0"/>
              <a:t>elemento</a:t>
            </a:r>
            <a:endParaRPr lang="pt-BR" dirty="0"/>
          </a:p>
        </p:txBody>
      </p:sp>
      <p:pic>
        <p:nvPicPr>
          <p:cNvPr id="4" name="image1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11500" y="2952750"/>
            <a:ext cx="2921000" cy="952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120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879</Words>
  <Application>Microsoft Macintosh PowerPoint</Application>
  <PresentationFormat>On-screen Show (4:3)</PresentationFormat>
  <Paragraphs>79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Curso Archimate</vt:lpstr>
      <vt:lpstr>Agenda</vt:lpstr>
      <vt:lpstr>Estratégia</vt:lpstr>
      <vt:lpstr>PowerPoint Presentation</vt:lpstr>
      <vt:lpstr>PowerPoint Presentation</vt:lpstr>
      <vt:lpstr>PowerPoint Presentation</vt:lpstr>
      <vt:lpstr>Exemplo </vt:lpstr>
      <vt:lpstr>Negócio</vt:lpstr>
      <vt:lpstr>PowerPoint Presentation</vt:lpstr>
      <vt:lpstr>PowerPoint Presentation</vt:lpstr>
      <vt:lpstr>PowerPoint Presentation</vt:lpstr>
      <vt:lpstr>PowerPoint Presentation</vt:lpstr>
      <vt:lpstr>Exemplo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Exemplo </vt:lpstr>
      <vt:lpstr>PowerPoint Presentation</vt:lpstr>
      <vt:lpstr>PowerPoint Presentation</vt:lpstr>
      <vt:lpstr>PowerPoint Presentation</vt:lpstr>
      <vt:lpstr>Exemplo </vt:lpstr>
      <vt:lpstr>PowerPoint Presentation</vt:lpstr>
      <vt:lpstr>Aplicação</vt:lpstr>
      <vt:lpstr>PowerPoint Presentation</vt:lpstr>
      <vt:lpstr>PowerPoint Presentation</vt:lpstr>
      <vt:lpstr>PowerPoint Presentation</vt:lpstr>
      <vt:lpstr>Exemplo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Exemplo </vt:lpstr>
      <vt:lpstr>PowerPoint Presentation</vt:lpstr>
      <vt:lpstr>Tecnológica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Exemplo </vt:lpstr>
      <vt:lpstr>PowerPoint Presentation</vt:lpstr>
      <vt:lpstr>Física</vt:lpstr>
      <vt:lpstr>PowerPoint Presentation</vt:lpstr>
      <vt:lpstr>PowerPoint Presentation</vt:lpstr>
      <vt:lpstr>PowerPoint Presentation</vt:lpstr>
      <vt:lpstr>PowerPoint Presentation</vt:lpstr>
      <vt:lpstr>Exemplo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Ketzer</dc:creator>
  <cp:lastModifiedBy>Tiago Ketzer</cp:lastModifiedBy>
  <cp:revision>23</cp:revision>
  <dcterms:created xsi:type="dcterms:W3CDTF">2017-12-07T18:46:14Z</dcterms:created>
  <dcterms:modified xsi:type="dcterms:W3CDTF">2018-01-29T18:55:15Z</dcterms:modified>
</cp:coreProperties>
</file>