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2" r:id="rId3"/>
    <p:sldId id="343" r:id="rId4"/>
    <p:sldId id="353" r:id="rId5"/>
    <p:sldId id="344" r:id="rId6"/>
    <p:sldId id="362" r:id="rId7"/>
    <p:sldId id="345" r:id="rId8"/>
    <p:sldId id="354" r:id="rId9"/>
    <p:sldId id="358" r:id="rId10"/>
    <p:sldId id="356" r:id="rId11"/>
    <p:sldId id="359" r:id="rId12"/>
    <p:sldId id="355" r:id="rId13"/>
    <p:sldId id="360" r:id="rId14"/>
    <p:sldId id="347" r:id="rId15"/>
    <p:sldId id="350" r:id="rId16"/>
    <p:sldId id="352" r:id="rId17"/>
    <p:sldId id="357" r:id="rId18"/>
    <p:sldId id="348" r:id="rId19"/>
    <p:sldId id="349" r:id="rId20"/>
    <p:sldId id="35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0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0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0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0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34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48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5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46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97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486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19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1 - </a:t>
            </a:r>
            <a:r>
              <a:rPr lang="en-US" dirty="0" err="1" smtClean="0"/>
              <a:t>Introdução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26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 </a:t>
            </a:r>
            <a:r>
              <a:rPr lang="en-US" dirty="0" err="1" smtClean="0"/>
              <a:t>Governamentais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Baseados em modelos colaborativos, utilizam de experiências de outros países e são planejados para suportar a prestação de serviço para a sociedade e seus modelos de governo eletrônico. Dentro desta definição, o que se destaca é o </a:t>
            </a:r>
            <a:r>
              <a:rPr lang="pt-BR" i="1" dirty="0" smtClean="0"/>
              <a:t>Federal Enterprise </a:t>
            </a:r>
            <a:r>
              <a:rPr lang="pt-BR" i="1" dirty="0" err="1" smtClean="0"/>
              <a:t>Architecture</a:t>
            </a:r>
            <a:r>
              <a:rPr lang="pt-BR" i="1" dirty="0" smtClean="0"/>
              <a:t> Framework </a:t>
            </a:r>
            <a:r>
              <a:rPr lang="pt-BR" dirty="0" smtClean="0"/>
              <a:t>(FEAF).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307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 </a:t>
            </a:r>
            <a:r>
              <a:rPr lang="en-US" dirty="0" err="1" smtClean="0"/>
              <a:t>Governamentais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pic>
        <p:nvPicPr>
          <p:cNvPr id="1026" name="Picture 2" descr="https://media.licdn.com/mpr/mpr/AAEAAQAAAAAAAAfYAAAAJDcwY2Q3M2VjLWM1YTAtNDk2MS1hOTQ0LTZkN2JmYzlhNGM3N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502" y="1350584"/>
            <a:ext cx="6822276" cy="5507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307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</a:t>
            </a:r>
            <a:r>
              <a:rPr lang="en-US" dirty="0" smtClean="0"/>
              <a:t> </a:t>
            </a:r>
            <a:r>
              <a:rPr lang="en-US" dirty="0" err="1" smtClean="0"/>
              <a:t>Colaborativos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 smtClean="0"/>
              <a:t>Frameworks</a:t>
            </a:r>
            <a:r>
              <a:rPr lang="pt-BR" dirty="0" smtClean="0"/>
              <a:t> colaborativos são construídos por colaboração de representantes de diferentes áreas do mercado de negócios e mantidos através de fóruns abertos , com o intuito de estabelecer padrões de arquitetura e interoperabilidade.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307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</a:t>
            </a:r>
            <a:r>
              <a:rPr lang="en-US" dirty="0" smtClean="0"/>
              <a:t> </a:t>
            </a:r>
            <a:r>
              <a:rPr lang="en-US" dirty="0" err="1" smtClean="0"/>
              <a:t>Colaborativos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 smtClean="0"/>
              <a:t>Frameworks</a:t>
            </a:r>
            <a:r>
              <a:rPr lang="pt-BR" dirty="0" smtClean="0"/>
              <a:t> colaborativos são construídos por colaboração de representantes de diferentes áreas do mercado de negócios e mantidos através de fóruns abertos , com o intuito de estabelecer padrões de arquitetura e interoperabilidade. Dentro desta definição, o que se destaca é o </a:t>
            </a:r>
            <a:r>
              <a:rPr lang="pt-BR" i="1" dirty="0" err="1" smtClean="0"/>
              <a:t>The</a:t>
            </a:r>
            <a:r>
              <a:rPr lang="pt-BR" i="1" dirty="0" smtClean="0"/>
              <a:t> Open </a:t>
            </a:r>
            <a:r>
              <a:rPr lang="pt-BR" i="1" dirty="0" err="1" smtClean="0"/>
              <a:t>Group</a:t>
            </a:r>
            <a:r>
              <a:rPr lang="pt-BR" i="1" dirty="0" smtClean="0"/>
              <a:t> </a:t>
            </a:r>
            <a:r>
              <a:rPr lang="pt-BR" i="1" dirty="0" err="1" smtClean="0"/>
              <a:t>Architecture</a:t>
            </a:r>
            <a:r>
              <a:rPr lang="pt-BR" i="1" dirty="0" smtClean="0"/>
              <a:t> Framework </a:t>
            </a:r>
            <a:r>
              <a:rPr lang="pt-BR" dirty="0" smtClean="0"/>
              <a:t>(TOGAF).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307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The</a:t>
            </a:r>
            <a:r>
              <a:rPr lang="pt-BR" dirty="0" smtClean="0"/>
              <a:t> Open </a:t>
            </a:r>
            <a:r>
              <a:rPr lang="pt-BR" dirty="0" err="1" smtClean="0"/>
              <a:t>Group</a:t>
            </a:r>
            <a:r>
              <a:rPr lang="pt-BR" dirty="0" smtClean="0"/>
              <a:t> é um consórcio global que permite a realização de objetivos de negócios através de padrões de tecnologia;</a:t>
            </a:r>
          </a:p>
          <a:p>
            <a:r>
              <a:rPr lang="en-US" dirty="0" smtClean="0"/>
              <a:t>Tem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missão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integradas</a:t>
            </a:r>
            <a:r>
              <a:rPr lang="en-US" dirty="0" smtClean="0"/>
              <a:t> entre </a:t>
            </a:r>
            <a:r>
              <a:rPr lang="en-US" dirty="0" err="1" smtClean="0"/>
              <a:t>empresas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abertos</a:t>
            </a:r>
            <a:r>
              <a:rPr lang="en-US" dirty="0" smtClean="0"/>
              <a:t> e </a:t>
            </a:r>
            <a:r>
              <a:rPr lang="en-US" dirty="0" err="1" smtClean="0"/>
              <a:t>interoperabilidade</a:t>
            </a:r>
            <a:r>
              <a:rPr lang="en-US" dirty="0" smtClean="0"/>
              <a:t> global.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181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38"/>
            <a:ext cx="8229600" cy="1143000"/>
          </a:xfrm>
        </p:spPr>
        <p:txBody>
          <a:bodyPr/>
          <a:lstStyle/>
          <a:p>
            <a:r>
              <a:rPr lang="en-US" dirty="0" smtClean="0"/>
              <a:t>TOGAF</a:t>
            </a:r>
            <a:endParaRPr lang="en-US" dirty="0"/>
          </a:p>
        </p:txBody>
      </p:sp>
      <p:pic>
        <p:nvPicPr>
          <p:cNvPr id="4" name="Picture 3" descr="TOGAFarchinob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61724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398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r>
              <a:rPr lang="en-US" dirty="0" smtClean="0"/>
              <a:t> - TOGAF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TOGAF é um </a:t>
            </a:r>
            <a:r>
              <a:rPr lang="pt-BR" i="1" dirty="0" smtClean="0"/>
              <a:t>framework</a:t>
            </a:r>
            <a:r>
              <a:rPr lang="pt-BR" dirty="0" smtClean="0"/>
              <a:t> de arquitetura corporativa que utiliza uma abordagem de alto nível para o desenho baseada em quatro domínios: Negócios, Aplicações, Dados e Tecnologia.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13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r>
              <a:rPr lang="en-US" dirty="0" smtClean="0"/>
              <a:t> - TOGAF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TOGAF fornece os métodos e ferramentas para auxiliar na aceitação, produção, uso e manutenção de uma arquitetura corporativa. O </a:t>
            </a:r>
            <a:r>
              <a:rPr lang="pt-BR" i="1" dirty="0" smtClean="0"/>
              <a:t>framework</a:t>
            </a:r>
            <a:r>
              <a:rPr lang="pt-BR" dirty="0" smtClean="0"/>
              <a:t> baseia-se em um modelo de processo iterativo suportado pelas melhores práticas, definidas através do </a:t>
            </a:r>
            <a:r>
              <a:rPr lang="pt-BR" i="1" dirty="0" err="1" smtClean="0"/>
              <a:t>Architecture</a:t>
            </a:r>
            <a:r>
              <a:rPr lang="pt-BR" i="1" dirty="0" smtClean="0"/>
              <a:t> </a:t>
            </a:r>
            <a:r>
              <a:rPr lang="pt-BR" i="1" dirty="0" err="1" smtClean="0"/>
              <a:t>Forum</a:t>
            </a:r>
            <a:r>
              <a:rPr lang="pt-BR" i="1" dirty="0" smtClean="0"/>
              <a:t>, </a:t>
            </a:r>
            <a:r>
              <a:rPr lang="pt-BR" dirty="0" smtClean="0"/>
              <a:t>e um conjunto reutilizável de recursos de arquitetura existentes.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13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linguagem visual com um conjunto de iconografia padrão para descrever, analisar e comunicar as preocupações sobre arquiteturas corporativas. O </a:t>
            </a:r>
            <a:r>
              <a:rPr lang="pt-BR" dirty="0" err="1" smtClean="0"/>
              <a:t>Archimate</a:t>
            </a:r>
            <a:r>
              <a:rPr lang="pt-BR" dirty="0" smtClean="0"/>
              <a:t> fornece, dentro de um padrão, uma representação de diagramas que descrevem as </a:t>
            </a:r>
            <a:r>
              <a:rPr lang="pt-BR" dirty="0" err="1" smtClean="0"/>
              <a:t>ACs</a:t>
            </a:r>
            <a:r>
              <a:rPr lang="pt-B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71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55" y="75752"/>
            <a:ext cx="8229600" cy="1143000"/>
          </a:xfrm>
        </p:spPr>
        <p:txBody>
          <a:bodyPr/>
          <a:lstStyle/>
          <a:p>
            <a:r>
              <a:rPr lang="en-US" dirty="0" err="1" smtClean="0"/>
              <a:t>Archimate</a:t>
            </a:r>
            <a:r>
              <a:rPr lang="en-US" dirty="0" smtClean="0"/>
              <a:t> Full Framework</a:t>
            </a:r>
            <a:endParaRPr lang="en-US" dirty="0"/>
          </a:p>
        </p:txBody>
      </p:sp>
      <p:pic>
        <p:nvPicPr>
          <p:cNvPr id="5" name="Picture 4" descr="Full ArchiMate Frame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988" y="1415846"/>
            <a:ext cx="7098700" cy="52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01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Governança</a:t>
            </a:r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 smtClean="0"/>
          </a:p>
          <a:p>
            <a:r>
              <a:rPr lang="en-US" dirty="0" err="1" smtClean="0"/>
              <a:t>Padronização</a:t>
            </a:r>
            <a:r>
              <a:rPr lang="en-US" dirty="0" smtClean="0"/>
              <a:t> e </a:t>
            </a:r>
            <a:r>
              <a:rPr lang="en-US" dirty="0" err="1" smtClean="0"/>
              <a:t>Reutilização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de Framework</a:t>
            </a:r>
          </a:p>
          <a:p>
            <a:pPr lvl="1"/>
            <a:r>
              <a:rPr lang="en-US" dirty="0" err="1" smtClean="0"/>
              <a:t>Zachman</a:t>
            </a:r>
            <a:endParaRPr lang="en-US" dirty="0" smtClean="0"/>
          </a:p>
          <a:p>
            <a:pPr lvl="1"/>
            <a:r>
              <a:rPr lang="en-US" i="1" dirty="0" smtClean="0"/>
              <a:t>Federal Enterprise Architecture Framework</a:t>
            </a:r>
            <a:r>
              <a:rPr lang="en-US" dirty="0" smtClean="0"/>
              <a:t> (FEAF)</a:t>
            </a:r>
          </a:p>
          <a:p>
            <a:pPr lvl="1"/>
            <a:r>
              <a:rPr lang="en-US" dirty="0" smtClean="0"/>
              <a:t>The Open Group</a:t>
            </a:r>
          </a:p>
          <a:p>
            <a:pPr lvl="1"/>
            <a:r>
              <a:rPr lang="en-US" dirty="0" smtClean="0"/>
              <a:t>TOGAF</a:t>
            </a:r>
          </a:p>
          <a:p>
            <a:r>
              <a:rPr lang="en-US" dirty="0" err="1" smtClean="0"/>
              <a:t>Archimate</a:t>
            </a:r>
            <a:endParaRPr lang="en-US" dirty="0" smtClean="0"/>
          </a:p>
          <a:p>
            <a:r>
              <a:rPr lang="en-US" dirty="0" smtClean="0"/>
              <a:t>Full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460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 ArchiMate Frame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9346969" cy="69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529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bccservices.com/wp-content/uploads/2013/05/ilmprojec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0616" y="3961290"/>
            <a:ext cx="3533775" cy="30765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Governança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algn="just"/>
            <a:r>
              <a:rPr lang="pt-BR" dirty="0" smtClean="0"/>
              <a:t>Conjunto de estruturas, funções e processos que visam garantir que as ações planejadas pela organização sejam executadas de forma correta e que atinjam seus objetivos de forma transparente, garantindo assim maior efetividade e economicidade nas ações.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1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50292"/>
            <a:ext cx="34099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Governança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90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Sistema utilizado para dirigir, monitorar e incentivar as organizações, controlando proprietários, administração, diretoria e órgãos de controle e seus relacionamentos com a finalidade de preservar e otimizar o valor da organização, facilitando seu acesso a recursos e contribuindo para sua longevidade.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21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sh-s7-live-s.legocdn.com/is/image/LEGOMKTG/missing-pie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1024" y="2598929"/>
            <a:ext cx="4791455" cy="42590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processo de tradução da visão e estratégia de negócios para uma mudança efetiva na empresa criando, comunicando e melhorando os princípios chaves e modelos que descrevem o futuro da empresa e permitem sua evolução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2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Padronização</a:t>
            </a:r>
            <a:r>
              <a:rPr lang="en-US" dirty="0" smtClean="0"/>
              <a:t> e </a:t>
            </a:r>
            <a:r>
              <a:rPr lang="en-US" dirty="0" err="1" smtClean="0"/>
              <a:t>Reutilização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r>
              <a:rPr lang="en-US" dirty="0" smtClean="0"/>
              <a:t> </a:t>
            </a:r>
            <a:r>
              <a:rPr lang="en-US" dirty="0" err="1" smtClean="0"/>
              <a:t>padronizados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Reutilização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poupar</a:t>
            </a:r>
            <a:r>
              <a:rPr lang="en-US" dirty="0" smtClean="0"/>
              <a:t> </a:t>
            </a:r>
            <a:r>
              <a:rPr lang="en-US" dirty="0" err="1" smtClean="0"/>
              <a:t>esforços</a:t>
            </a:r>
            <a:r>
              <a:rPr lang="en-US" dirty="0" smtClean="0"/>
              <a:t> e </a:t>
            </a:r>
            <a:r>
              <a:rPr lang="en-US" dirty="0" err="1" smtClean="0"/>
              <a:t>recursos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unificadas</a:t>
            </a:r>
            <a:r>
              <a:rPr lang="en-US" dirty="0" smtClean="0"/>
              <a:t> e </a:t>
            </a:r>
            <a:r>
              <a:rPr lang="en-US" dirty="0" err="1" smtClean="0"/>
              <a:t>flexíveis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366" name="Picture 6" descr="http://www.sbie.com.br/wp-content/uploads/2016/05/1-Marketing-Pesso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518" y="3479270"/>
            <a:ext cx="7034270" cy="3378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4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i="1" dirty="0" smtClean="0"/>
              <a:t>Framework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servem</a:t>
            </a:r>
            <a:r>
              <a:rPr lang="en-US" dirty="0" smtClean="0"/>
              <a:t> de base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arquiteturas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Frameworks </a:t>
            </a:r>
            <a:r>
              <a:rPr lang="en-US" dirty="0" err="1" smtClean="0"/>
              <a:t>Proprietários</a:t>
            </a:r>
            <a:r>
              <a:rPr lang="en-US" dirty="0" smtClean="0"/>
              <a:t>, </a:t>
            </a:r>
            <a:r>
              <a:rPr lang="en-US" dirty="0" err="1" smtClean="0"/>
              <a:t>Governamentais</a:t>
            </a:r>
            <a:r>
              <a:rPr lang="en-US" dirty="0" smtClean="0"/>
              <a:t> e </a:t>
            </a:r>
            <a:r>
              <a:rPr lang="en-US" dirty="0" err="1" smtClean="0"/>
              <a:t>Colaborativos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338" name="Picture 2" descr="http://www.ifxforum.org/wp-content/uploads/Frame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410" y="3549096"/>
            <a:ext cx="4957590" cy="3308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30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</a:t>
            </a:r>
            <a:r>
              <a:rPr lang="en-US" dirty="0" smtClean="0"/>
              <a:t> </a:t>
            </a:r>
            <a:r>
              <a:rPr lang="en-US" dirty="0" err="1" smtClean="0"/>
              <a:t>Proprietários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Padrões fechados ou parcialmente abertos, usualmente desenvolvidos por organizações privadas para uso próprio, comumente mostrando alto nível de resultados e pesquisas. Dentro desta definição, o que se destaca é o </a:t>
            </a:r>
            <a:r>
              <a:rPr lang="pt-BR" dirty="0" err="1" smtClean="0"/>
              <a:t>Zachman</a:t>
            </a:r>
            <a:r>
              <a:rPr lang="pt-BR" dirty="0" smtClean="0"/>
              <a:t> </a:t>
            </a:r>
            <a:r>
              <a:rPr lang="pt-BR" i="1" dirty="0" smtClean="0"/>
              <a:t>Framework</a:t>
            </a:r>
            <a:r>
              <a:rPr lang="pt-BR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30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</a:t>
            </a:r>
            <a:r>
              <a:rPr lang="en-US" dirty="0" smtClean="0"/>
              <a:t> </a:t>
            </a:r>
            <a:r>
              <a:rPr lang="en-US" dirty="0" err="1" smtClean="0"/>
              <a:t>Proprietários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 descr="zachman gliff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6941"/>
            <a:ext cx="9144000" cy="559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307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556</Words>
  <Application>Microsoft Office PowerPoint</Application>
  <PresentationFormat>Apresentação na tela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Curso Archimate</vt:lpstr>
      <vt:lpstr>Agenda</vt:lpstr>
      <vt:lpstr>Governança</vt:lpstr>
      <vt:lpstr>Governança Corporativa</vt:lpstr>
      <vt:lpstr>Arquitetura Corporativa</vt:lpstr>
      <vt:lpstr>Padronização e Reutilização</vt:lpstr>
      <vt:lpstr>Tipos de Framework</vt:lpstr>
      <vt:lpstr>Frameworks Proprietários</vt:lpstr>
      <vt:lpstr>Frameworks Proprietários</vt:lpstr>
      <vt:lpstr>Frameworks Governamentais</vt:lpstr>
      <vt:lpstr>Frameworks Governamentais</vt:lpstr>
      <vt:lpstr>Frameworks Colaborativos</vt:lpstr>
      <vt:lpstr>Frameworks Colaborativos</vt:lpstr>
      <vt:lpstr>The Open Group</vt:lpstr>
      <vt:lpstr>TOGAF</vt:lpstr>
      <vt:lpstr>Conceito - TOGAF</vt:lpstr>
      <vt:lpstr>Conceito - TOGAF</vt:lpstr>
      <vt:lpstr>Archimate</vt:lpstr>
      <vt:lpstr>Archimate Full Framework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Ketzer</dc:creator>
  <cp:lastModifiedBy>labinfo</cp:lastModifiedBy>
  <cp:revision>34</cp:revision>
  <dcterms:created xsi:type="dcterms:W3CDTF">2017-12-07T18:46:14Z</dcterms:created>
  <dcterms:modified xsi:type="dcterms:W3CDTF">2018-02-05T18:19:58Z</dcterms:modified>
</cp:coreProperties>
</file>