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89" r:id="rId4"/>
    <p:sldId id="259" r:id="rId5"/>
    <p:sldId id="290" r:id="rId6"/>
    <p:sldId id="276" r:id="rId7"/>
    <p:sldId id="277" r:id="rId8"/>
    <p:sldId id="278" r:id="rId9"/>
    <p:sldId id="279" r:id="rId10"/>
    <p:sldId id="264" r:id="rId11"/>
    <p:sldId id="280" r:id="rId12"/>
    <p:sldId id="281" r:id="rId13"/>
    <p:sldId id="282" r:id="rId14"/>
    <p:sldId id="283" r:id="rId15"/>
    <p:sldId id="284" r:id="rId16"/>
    <p:sldId id="270" r:id="rId17"/>
    <p:sldId id="285" r:id="rId18"/>
    <p:sldId id="286" r:id="rId19"/>
    <p:sldId id="287" r:id="rId20"/>
    <p:sldId id="274" r:id="rId21"/>
    <p:sldId id="28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2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6F17-6573-1844-A8BC-5EB498D48C87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ADEC-1C6E-934F-A656-0004DB379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4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6F17-6573-1844-A8BC-5EB498D48C87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ADEC-1C6E-934F-A656-0004DB379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1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6F17-6573-1844-A8BC-5EB498D48C87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ADEC-1C6E-934F-A656-0004DB379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6F17-6573-1844-A8BC-5EB498D48C87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ADEC-1C6E-934F-A656-0004DB379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7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6F17-6573-1844-A8BC-5EB498D48C87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ADEC-1C6E-934F-A656-0004DB379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6F17-6573-1844-A8BC-5EB498D48C87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ADEC-1C6E-934F-A656-0004DB379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8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6F17-6573-1844-A8BC-5EB498D48C87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ADEC-1C6E-934F-A656-0004DB379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7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6F17-6573-1844-A8BC-5EB498D48C87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ADEC-1C6E-934F-A656-0004DB379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4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6F17-6573-1844-A8BC-5EB498D48C87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ADEC-1C6E-934F-A656-0004DB379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7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6F17-6573-1844-A8BC-5EB498D48C87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ADEC-1C6E-934F-A656-0004DB379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0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6F17-6573-1844-A8BC-5EB498D48C87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ADEC-1C6E-934F-A656-0004DB379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4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16F17-6573-1844-A8BC-5EB498D48C87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BADEC-1C6E-934F-A656-0004DB379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5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Archimate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Aula 5 – </a:t>
            </a:r>
            <a:r>
              <a:rPr lang="en-US" dirty="0" err="1" smtClean="0"/>
              <a:t>Camada</a:t>
            </a:r>
            <a:r>
              <a:rPr lang="en-US" dirty="0" smtClean="0"/>
              <a:t> de </a:t>
            </a:r>
            <a:r>
              <a:rPr lang="en-US" dirty="0" err="1" smtClean="0"/>
              <a:t>Negócio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35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4464"/>
          </a:xfrm>
        </p:spPr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236" y="874464"/>
            <a:ext cx="8989763" cy="107689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Elementos </a:t>
            </a:r>
            <a:r>
              <a:rPr lang="en-US" dirty="0" err="1" smtClean="0"/>
              <a:t>Ativos</a:t>
            </a:r>
            <a:r>
              <a:rPr lang="en-US" dirty="0" smtClean="0"/>
              <a:t> de </a:t>
            </a:r>
            <a:r>
              <a:rPr lang="en-US" dirty="0" err="1" smtClean="0"/>
              <a:t>Negócio</a:t>
            </a:r>
            <a:r>
              <a:rPr lang="en-US" dirty="0" smtClean="0"/>
              <a:t>:</a:t>
            </a:r>
            <a:endParaRPr lang="pt-BR" dirty="0"/>
          </a:p>
        </p:txBody>
      </p:sp>
      <p:pic>
        <p:nvPicPr>
          <p:cNvPr id="93186" name="Picture 2" descr="http://pubs.opengroup.org/architecture/archimate3-doc/ts_archimate_3.0.1-final-rev_files/image1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3439" y="1425307"/>
            <a:ext cx="5186508" cy="53558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0307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Uma sequência de ações ou comportamentos para alcançar um </a:t>
            </a:r>
            <a:r>
              <a:rPr lang="uz-Cyrl-UZ" i="1" dirty="0" smtClean="0"/>
              <a:t>outcome</a:t>
            </a:r>
            <a:r>
              <a:rPr lang="uz-Cyrl-UZ" dirty="0" smtClean="0"/>
              <a:t> ou </a:t>
            </a:r>
            <a:r>
              <a:rPr lang="uz-Cyrl-UZ" i="1" dirty="0" smtClean="0"/>
              <a:t>goal </a:t>
            </a:r>
            <a:r>
              <a:rPr lang="uz-Cyrl-UZ" dirty="0" smtClean="0"/>
              <a:t>definido por um </a:t>
            </a:r>
            <a:r>
              <a:rPr lang="uz-Cyrl-UZ" i="1" dirty="0" smtClean="0"/>
              <a:t>business service </a:t>
            </a:r>
            <a:r>
              <a:rPr lang="uz-Cyrl-UZ" dirty="0" smtClean="0"/>
              <a:t> ou produto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Business Process </a:t>
            </a:r>
            <a:endParaRPr lang="en-US" dirty="0"/>
          </a:p>
        </p:txBody>
      </p:sp>
      <p:pic>
        <p:nvPicPr>
          <p:cNvPr id="5" name="image1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59976" y="4068371"/>
            <a:ext cx="5874665" cy="147383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29753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 fontScale="92500" lnSpcReduction="20000"/>
          </a:bodyPr>
          <a:lstStyle/>
          <a:p>
            <a:r>
              <a:rPr lang="uz-Cyrl-UZ" dirty="0" smtClean="0"/>
              <a:t>Um conjunto de ações ou comportamentos agrupados para alcançar um </a:t>
            </a:r>
            <a:r>
              <a:rPr lang="uz-Cyrl-UZ" i="1" dirty="0" smtClean="0"/>
              <a:t>outcome</a:t>
            </a:r>
            <a:r>
              <a:rPr lang="uz-Cyrl-UZ" dirty="0" smtClean="0"/>
              <a:t> ou </a:t>
            </a:r>
            <a:r>
              <a:rPr lang="uz-Cyrl-UZ" i="1" dirty="0" smtClean="0"/>
              <a:t>goal </a:t>
            </a:r>
            <a:r>
              <a:rPr lang="uz-Cyrl-UZ" dirty="0" smtClean="0"/>
              <a:t>definido por um </a:t>
            </a:r>
            <a:r>
              <a:rPr lang="uz-Cyrl-UZ" i="1" dirty="0" smtClean="0"/>
              <a:t>business service</a:t>
            </a:r>
            <a:r>
              <a:rPr lang="uz-Cyrl-UZ" dirty="0" smtClean="0"/>
              <a:t> ou produto. Semelhante ao </a:t>
            </a:r>
            <a:r>
              <a:rPr lang="uz-Cyrl-UZ" i="1" dirty="0" smtClean="0"/>
              <a:t>Business process</a:t>
            </a:r>
            <a:r>
              <a:rPr lang="uz-Cyrl-UZ" dirty="0" smtClean="0"/>
              <a:t>, porém, seu agrupamento é definido baseado em recursos, habilidades e competências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Business </a:t>
            </a:r>
            <a:r>
              <a:rPr lang="pt-BR" i="1" dirty="0" err="1" smtClean="0"/>
              <a:t>F</a:t>
            </a:r>
            <a:r>
              <a:rPr lang="uz-Cyrl-UZ" i="1" dirty="0" smtClean="0"/>
              <a:t>unction </a:t>
            </a:r>
            <a:endParaRPr lang="en-US" dirty="0"/>
          </a:p>
        </p:txBody>
      </p:sp>
      <p:pic>
        <p:nvPicPr>
          <p:cNvPr id="6" name="image7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59975" y="4068371"/>
            <a:ext cx="5874665" cy="147383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75213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Conjunto de comportamentos da camada de negócio que são realizados por um ou mais elementos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Business Interaction </a:t>
            </a:r>
            <a:endParaRPr lang="en-US" dirty="0"/>
          </a:p>
        </p:txBody>
      </p:sp>
      <p:pic>
        <p:nvPicPr>
          <p:cNvPr id="5" name="image12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59974" y="4068371"/>
            <a:ext cx="5874665" cy="147383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772287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Representa uma mudança de estado da organização, mudança que pode ser originada internamente ou externamente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Business </a:t>
            </a:r>
            <a:r>
              <a:rPr lang="pt-BR" i="1" dirty="0" smtClean="0"/>
              <a:t>E</a:t>
            </a:r>
            <a:r>
              <a:rPr lang="uz-Cyrl-UZ" i="1" dirty="0" smtClean="0"/>
              <a:t>vent </a:t>
            </a:r>
            <a:endParaRPr lang="en-US" dirty="0"/>
          </a:p>
        </p:txBody>
      </p:sp>
      <p:pic>
        <p:nvPicPr>
          <p:cNvPr id="6" name="Picture 2" descr="http://pubs.opengroup.org/architecture/archimate3-doc/ts_archimate_3.0.1-final-rev_files/image11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9973" y="4068371"/>
            <a:ext cx="5874665" cy="14738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5473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Representa um comportamento de negócio explicitamente definido, funcionalidades de papéis da organização ou colaboração entre eles para o meio interno/externo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Business </a:t>
            </a:r>
            <a:r>
              <a:rPr lang="pt-BR" i="1" dirty="0" err="1" smtClean="0"/>
              <a:t>S</a:t>
            </a:r>
            <a:r>
              <a:rPr lang="uz-Cyrl-UZ" i="1" dirty="0" smtClean="0"/>
              <a:t>ervice </a:t>
            </a:r>
            <a:endParaRPr lang="en-US" dirty="0"/>
          </a:p>
        </p:txBody>
      </p:sp>
      <p:pic>
        <p:nvPicPr>
          <p:cNvPr id="5" name="image5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59973" y="4068371"/>
            <a:ext cx="5874668" cy="147383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776419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4464"/>
          </a:xfrm>
        </p:spPr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236" y="874464"/>
            <a:ext cx="8989763" cy="107689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Elementos </a:t>
            </a:r>
            <a:r>
              <a:rPr lang="en-US" dirty="0" err="1" smtClean="0"/>
              <a:t>Comportamentais</a:t>
            </a:r>
            <a:r>
              <a:rPr lang="en-US" dirty="0" smtClean="0"/>
              <a:t> de </a:t>
            </a:r>
            <a:r>
              <a:rPr lang="en-US" dirty="0" err="1" smtClean="0"/>
              <a:t>Negócio</a:t>
            </a:r>
            <a:r>
              <a:rPr lang="en-US" dirty="0" smtClean="0"/>
              <a:t>:</a:t>
            </a:r>
            <a:endParaRPr lang="pt-BR" dirty="0"/>
          </a:p>
        </p:txBody>
      </p:sp>
      <p:pic>
        <p:nvPicPr>
          <p:cNvPr id="94210" name="Picture 2" descr="http://pubs.opengroup.org/architecture/archimate3-doc/ts_archimate_3.0.1-final-rev_files/image11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236" y="1662933"/>
            <a:ext cx="8686799" cy="39887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80292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Representa um conceito ou abstração de um objeto em um meio comercial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Business </a:t>
            </a:r>
            <a:r>
              <a:rPr lang="pt-BR" i="1" dirty="0" smtClean="0"/>
              <a:t>O</a:t>
            </a:r>
            <a:r>
              <a:rPr lang="uz-Cyrl-UZ" i="1" dirty="0" smtClean="0"/>
              <a:t>bject </a:t>
            </a:r>
            <a:endParaRPr lang="en-US" dirty="0"/>
          </a:p>
        </p:txBody>
      </p:sp>
      <p:pic>
        <p:nvPicPr>
          <p:cNvPr id="6" name="image5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53846" y="4068372"/>
            <a:ext cx="3006880" cy="144964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974654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Representa um acordo formal ou informal entre um prestador de serviços/provedor e um consumidor, define direitos, obrigações e limitações funcionais para interação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Contract </a:t>
            </a:r>
            <a:endParaRPr lang="en-US" dirty="0"/>
          </a:p>
        </p:txBody>
      </p:sp>
      <p:pic>
        <p:nvPicPr>
          <p:cNvPr id="5" name="image2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53846" y="4068371"/>
            <a:ext cx="3006880" cy="144964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26535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Representa a forma clara ou informação contida em um </a:t>
            </a:r>
            <a:r>
              <a:rPr lang="uz-Cyrl-UZ" i="1" dirty="0" smtClean="0"/>
              <a:t>Business object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Representation </a:t>
            </a:r>
            <a:endParaRPr lang="en-US" dirty="0"/>
          </a:p>
        </p:txBody>
      </p:sp>
      <p:pic>
        <p:nvPicPr>
          <p:cNvPr id="6" name="image3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53845" y="4068371"/>
            <a:ext cx="3006880" cy="144964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739588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05571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Conceito</a:t>
            </a:r>
            <a:endParaRPr lang="en-US" dirty="0" smtClean="0"/>
          </a:p>
          <a:p>
            <a:r>
              <a:rPr lang="en-US" dirty="0" smtClean="0"/>
              <a:t>Business Actor</a:t>
            </a:r>
          </a:p>
          <a:p>
            <a:r>
              <a:rPr lang="en-US" dirty="0" smtClean="0"/>
              <a:t>Business Role</a:t>
            </a:r>
          </a:p>
          <a:p>
            <a:r>
              <a:rPr lang="en-US" dirty="0" smtClean="0"/>
              <a:t>Business Collaboration</a:t>
            </a:r>
          </a:p>
          <a:p>
            <a:r>
              <a:rPr lang="en-US" dirty="0" smtClean="0"/>
              <a:t>Business Interface</a:t>
            </a:r>
          </a:p>
          <a:p>
            <a:r>
              <a:rPr lang="en-US" dirty="0" smtClean="0"/>
              <a:t>Business Process</a:t>
            </a:r>
          </a:p>
          <a:p>
            <a:r>
              <a:rPr lang="en-US" dirty="0" smtClean="0"/>
              <a:t>Business Function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5171" y="1600200"/>
            <a:ext cx="410557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Business Interaction</a:t>
            </a:r>
          </a:p>
          <a:p>
            <a:r>
              <a:rPr lang="en-US" dirty="0" smtClean="0"/>
              <a:t>Business Event</a:t>
            </a:r>
          </a:p>
          <a:p>
            <a:r>
              <a:rPr lang="en-US" dirty="0" smtClean="0"/>
              <a:t>Business Service</a:t>
            </a:r>
          </a:p>
          <a:p>
            <a:r>
              <a:rPr lang="en-US" dirty="0" smtClean="0"/>
              <a:t>Business Object</a:t>
            </a:r>
          </a:p>
          <a:p>
            <a:r>
              <a:rPr lang="en-US" dirty="0" smtClean="0"/>
              <a:t>Contract</a:t>
            </a:r>
          </a:p>
          <a:p>
            <a:r>
              <a:rPr lang="en-US" dirty="0" smtClean="0"/>
              <a:t>Representation</a:t>
            </a:r>
          </a:p>
          <a:p>
            <a:r>
              <a:rPr lang="en-US" dirty="0" smtClean="0"/>
              <a:t>Product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72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4464"/>
          </a:xfrm>
        </p:spPr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236" y="874464"/>
            <a:ext cx="8989763" cy="107689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Elementos </a:t>
            </a:r>
            <a:r>
              <a:rPr lang="en-US" dirty="0" err="1" smtClean="0"/>
              <a:t>Passivos</a:t>
            </a:r>
            <a:r>
              <a:rPr lang="en-US" dirty="0" smtClean="0"/>
              <a:t> de </a:t>
            </a:r>
            <a:r>
              <a:rPr lang="en-US" dirty="0" err="1" smtClean="0"/>
              <a:t>Negócio</a:t>
            </a:r>
            <a:r>
              <a:rPr lang="en-US" dirty="0" smtClean="0"/>
              <a:t>:</a:t>
            </a:r>
            <a:endParaRPr lang="pt-BR" dirty="0"/>
          </a:p>
        </p:txBody>
      </p:sp>
      <p:pic>
        <p:nvPicPr>
          <p:cNvPr id="95234" name="Picture 2" descr="http://pubs.opengroup.org/architecture/archimate3-doc/ts_archimate_3.0.1-final-rev_files/image12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6571" y="1449007"/>
            <a:ext cx="7023709" cy="52602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2542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Conjunto de serviços ou elementos passivos oferecidos para o ambiente interno/externo, comumente acompanhado por um </a:t>
            </a:r>
            <a:r>
              <a:rPr lang="uz-Cyrl-UZ" i="1" dirty="0" smtClean="0"/>
              <a:t>contract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Product </a:t>
            </a:r>
            <a:endParaRPr lang="en-US" dirty="0"/>
          </a:p>
        </p:txBody>
      </p:sp>
      <p:pic>
        <p:nvPicPr>
          <p:cNvPr id="5" name="image4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53845" y="4068372"/>
            <a:ext cx="3006880" cy="144964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55531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ll ArchiMate Framework Bus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7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8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Negócio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Representa</a:t>
            </a:r>
            <a:r>
              <a:rPr lang="en-US" dirty="0" smtClean="0"/>
              <a:t> o </a:t>
            </a:r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negócio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arquitetura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corporação</a:t>
            </a:r>
            <a:r>
              <a:rPr lang="en-US" dirty="0" smtClean="0"/>
              <a:t>.</a:t>
            </a:r>
          </a:p>
          <a:p>
            <a:r>
              <a:rPr lang="pt-BR" dirty="0" smtClean="0"/>
              <a:t>descrição da estrutura e da interação entre as estratégias de negócio, organizações, funções, processos de negócios e necessidades de informação.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70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Metamodelo</a:t>
            </a:r>
            <a:endParaRPr lang="en-US" dirty="0"/>
          </a:p>
        </p:txBody>
      </p:sp>
      <p:pic>
        <p:nvPicPr>
          <p:cNvPr id="3" name="Picture 2" descr="metaModelBu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35529"/>
            <a:ext cx="9212311" cy="572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4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Representa uma entidade da camada de negócios que é capaz de performar ou agir sobre algum elemento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Business Actor</a:t>
            </a:r>
            <a:endParaRPr lang="en-US" dirty="0"/>
          </a:p>
        </p:txBody>
      </p:sp>
      <p:pic>
        <p:nvPicPr>
          <p:cNvPr id="5" name="image10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59979" y="4068372"/>
            <a:ext cx="5451373" cy="160854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6233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Indica a responsabilidade de comportamento / ação que um </a:t>
            </a:r>
            <a:r>
              <a:rPr lang="uz-Cyrl-UZ" i="1" dirty="0" smtClean="0"/>
              <a:t>actor</a:t>
            </a:r>
            <a:r>
              <a:rPr lang="uz-Cyrl-UZ" dirty="0" smtClean="0"/>
              <a:t> pode performar no contexto atual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Business Role </a:t>
            </a:r>
            <a:endParaRPr lang="en-US" dirty="0"/>
          </a:p>
        </p:txBody>
      </p:sp>
      <p:pic>
        <p:nvPicPr>
          <p:cNvPr id="6" name="image9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59979" y="4068371"/>
            <a:ext cx="5874662" cy="145459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17933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Indica a junção de dois ou mais elementos da camada de negócio para performar um comportamento coletivo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Business </a:t>
            </a:r>
            <a:r>
              <a:rPr lang="pt-BR" i="1" dirty="0" smtClean="0"/>
              <a:t>C</a:t>
            </a:r>
            <a:r>
              <a:rPr lang="uz-Cyrl-UZ" i="1" dirty="0" smtClean="0"/>
              <a:t>ollaboration </a:t>
            </a:r>
            <a:endParaRPr lang="en-US" dirty="0"/>
          </a:p>
        </p:txBody>
      </p:sp>
      <p:pic>
        <p:nvPicPr>
          <p:cNvPr id="5" name="image1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59978" y="4068370"/>
            <a:ext cx="5855422" cy="145459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26417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Representa um ponto de acesso a qual um </a:t>
            </a:r>
            <a:r>
              <a:rPr lang="uz-Cyrl-UZ" i="1" dirty="0" smtClean="0"/>
              <a:t>Business service </a:t>
            </a:r>
            <a:r>
              <a:rPr lang="uz-Cyrl-UZ" dirty="0" smtClean="0"/>
              <a:t>estará disponível para o meio interno/externo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Business Interface </a:t>
            </a:r>
            <a:endParaRPr lang="en-US" dirty="0"/>
          </a:p>
        </p:txBody>
      </p:sp>
      <p:pic>
        <p:nvPicPr>
          <p:cNvPr id="6" name="image5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59977" y="4068371"/>
            <a:ext cx="5893903" cy="145459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84565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357</Words>
  <Application>Microsoft Macintosh PowerPoint</Application>
  <PresentationFormat>On-screen Show (4:3)</PresentationFormat>
  <Paragraphs>53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Curso Archimate</vt:lpstr>
      <vt:lpstr>Agenda</vt:lpstr>
      <vt:lpstr>PowerPoint Presentation</vt:lpstr>
      <vt:lpstr>Negócio</vt:lpstr>
      <vt:lpstr>Metamodelo</vt:lpstr>
      <vt:lpstr>Business Actor</vt:lpstr>
      <vt:lpstr>Business Role </vt:lpstr>
      <vt:lpstr>Business Collaboration </vt:lpstr>
      <vt:lpstr>Business Interface </vt:lpstr>
      <vt:lpstr>Exemplo </vt:lpstr>
      <vt:lpstr>Business Process </vt:lpstr>
      <vt:lpstr>Business Function </vt:lpstr>
      <vt:lpstr>Business Interaction </vt:lpstr>
      <vt:lpstr>Business Event </vt:lpstr>
      <vt:lpstr>Business Service </vt:lpstr>
      <vt:lpstr>Exemplo </vt:lpstr>
      <vt:lpstr>Business Object </vt:lpstr>
      <vt:lpstr>Contract </vt:lpstr>
      <vt:lpstr>Representation </vt:lpstr>
      <vt:lpstr>Exemplo </vt:lpstr>
      <vt:lpstr>Product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Archimate</dc:title>
  <dc:creator>Tiago Ketzer</dc:creator>
  <cp:lastModifiedBy>Tiago Ketzer</cp:lastModifiedBy>
  <cp:revision>6</cp:revision>
  <dcterms:created xsi:type="dcterms:W3CDTF">2018-01-30T17:15:38Z</dcterms:created>
  <dcterms:modified xsi:type="dcterms:W3CDTF">2018-02-05T18:45:46Z</dcterms:modified>
</cp:coreProperties>
</file>