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4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Fonseca'" initials="DF" lastIdx="1" clrIdx="0">
    <p:extLst>
      <p:ext uri="{19B8F6BF-5375-455C-9EA6-DF929625EA0E}">
        <p15:presenceInfo xmlns:p15="http://schemas.microsoft.com/office/powerpoint/2012/main" userId="fd87fec717fefe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56373" autoAdjust="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0B55-D0A7-4A9C-A0BE-BA78279DD77B}" type="datetimeFigureOut">
              <a:rPr lang="pt-BR" smtClean="0"/>
              <a:t>23/02/2018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A68E7-EF22-4875-8C9C-1D9E4D088B9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72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6726A-4479-4692-8A34-CC448092B924}" type="datetimeFigureOut">
              <a:rPr lang="pt-BR" smtClean="0"/>
              <a:t>23/02/2018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B8364-7042-4EF6-B2A1-D1C1458844A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39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B8364-7042-4EF6-B2A1-D1C1458844A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45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Cidades Inteligentes;</a:t>
            </a:r>
          </a:p>
          <a:p>
            <a:r>
              <a:rPr lang="pt-BR" dirty="0" smtClean="0"/>
              <a:t>Arquitetura Corporativa; </a:t>
            </a:r>
          </a:p>
          <a:p>
            <a:r>
              <a:rPr lang="pt-BR" dirty="0" smtClean="0"/>
              <a:t>Governança;</a:t>
            </a:r>
          </a:p>
          <a:p>
            <a:r>
              <a:rPr lang="pt-BR" dirty="0" smtClean="0"/>
              <a:t>Gestão;</a:t>
            </a:r>
          </a:p>
          <a:p>
            <a:r>
              <a:rPr lang="pt-BR" dirty="0" smtClean="0"/>
              <a:t>PMBOK®;</a:t>
            </a:r>
          </a:p>
          <a:p>
            <a:r>
              <a:rPr lang="pt-BR" dirty="0" smtClean="0"/>
              <a:t>TOGAF®;</a:t>
            </a:r>
          </a:p>
          <a:p>
            <a:r>
              <a:rPr lang="pt-BR" dirty="0" smtClean="0"/>
              <a:t>Gestão de Portfolio de Projetos;</a:t>
            </a:r>
          </a:p>
          <a:p>
            <a:r>
              <a:rPr lang="pt-BR" dirty="0" smtClean="0"/>
              <a:t>Análise de Risco e Impacto.</a:t>
            </a:r>
          </a:p>
          <a:p>
            <a:endParaRPr lang="pt-BR" dirty="0" smtClean="0"/>
          </a:p>
          <a:p>
            <a:r>
              <a:rPr lang="pt-BR" dirty="0" smtClean="0"/>
              <a:t>Autores Principais:</a:t>
            </a:r>
          </a:p>
          <a:p>
            <a:endParaRPr lang="pt-BR" dirty="0" smtClean="0"/>
          </a:p>
          <a:p>
            <a:r>
              <a:rPr lang="pt-BR" dirty="0" smtClean="0"/>
              <a:t>* John A. </a:t>
            </a:r>
            <a:r>
              <a:rPr lang="pt-BR" dirty="0" err="1" smtClean="0"/>
              <a:t>Zachman</a:t>
            </a:r>
            <a:r>
              <a:rPr lang="pt-BR" dirty="0" smtClean="0"/>
              <a:t>;</a:t>
            </a:r>
          </a:p>
          <a:p>
            <a:r>
              <a:rPr lang="pt-BR" dirty="0" smtClean="0"/>
              <a:t>* Jeanne W. Ross;</a:t>
            </a:r>
          </a:p>
          <a:p>
            <a:r>
              <a:rPr lang="pt-BR" dirty="0" smtClean="0"/>
              <a:t>* Fernanda </a:t>
            </a:r>
            <a:r>
              <a:rPr lang="pt-BR" dirty="0" err="1" smtClean="0"/>
              <a:t>Rizzon</a:t>
            </a:r>
            <a:r>
              <a:rPr lang="pt-BR" dirty="0" smtClean="0"/>
              <a:t> (</a:t>
            </a:r>
            <a:r>
              <a:rPr lang="pt-BR" dirty="0" err="1" smtClean="0"/>
              <a:t>Smart</a:t>
            </a:r>
            <a:r>
              <a:rPr lang="pt-BR" dirty="0" smtClean="0"/>
              <a:t> City);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B8364-7042-4EF6-B2A1-D1C1458844A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5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Segundo KOMNINOS</a:t>
            </a:r>
            <a:r>
              <a:rPr lang="pt-BR" baseline="0" dirty="0" smtClean="0"/>
              <a:t>, em sua publicação na 2ª Conferencia Internacional de Ambientes Inteligentes - 2006, cidades inteligentes são territórios que possuem alta capacidade de aprendizado e inovação, são cidades construídas a partir da criatividade da população, apoiadas pela infraestrutura tecnológica necessária para a comunicação e gestão de conhecimento.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B8364-7042-4EF6-B2A1-D1C1458844A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60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Inúmeros</a:t>
            </a:r>
            <a:r>
              <a:rPr lang="pt-BR" baseline="0" dirty="0" smtClean="0"/>
              <a:t> sensores interconectados, realizam a coleta das mais variadas informações, tais como: fluxo de veículos em vias públicas, consumo de água, energia elétrica,  identificação de vazamentos ou perdas, informações climáticas, iluminação; Câmeras de segurança que possibilitem monitoramento de áreas publicas de forma remota;</a:t>
            </a:r>
          </a:p>
          <a:p>
            <a:endParaRPr lang="pt-BR" baseline="0" dirty="0" smtClean="0"/>
          </a:p>
          <a:p>
            <a:r>
              <a:rPr lang="pt-BR" baseline="0" dirty="0" smtClean="0"/>
              <a:t>Tais informações, são transmitidas e processadas através de uma infraestrutura de tecnologia de ponta, até uma central de processamento; Essa mesma tecnologia apoiará o desenvolvimento econômico da cidade, através do fornecimento de Internet de alta velocidade, com qualidade e baixo custo, aos cidadãos e empresas;</a:t>
            </a:r>
          </a:p>
          <a:p>
            <a:endParaRPr lang="pt-BR" baseline="0" dirty="0" smtClean="0"/>
          </a:p>
          <a:p>
            <a:r>
              <a:rPr lang="pt-BR" baseline="0" dirty="0" smtClean="0"/>
              <a:t>Informações dos órgãos públicos também são enviadas para a central de processamento, onde técnicas de Análise de Dados, Inteligência de Negócios e Inteligência Artificial são aplicadas;</a:t>
            </a:r>
          </a:p>
          <a:p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As informações são disseminadas para todos os órgão municipais e, por meio de broadcast ou portais específicos, para toda a população;</a:t>
            </a:r>
          </a:p>
          <a:p>
            <a:endParaRPr lang="pt-BR" baseline="0" dirty="0" smtClean="0"/>
          </a:p>
          <a:p>
            <a:r>
              <a:rPr lang="pt-BR" baseline="0" dirty="0" smtClean="0"/>
              <a:t>O Conhecimento adquirido, auxiliará os tomadores de decisão (Prefeito, Vereadores e Secretários) na gestão mais apropriada da máquina publica.  Segundo (Projeto de Pesquisa) as dez cidades mais inteligentes do mundo, possuem algum de framework de apoio a gestão.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B8364-7042-4EF6-B2A1-D1C1458844A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80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Recursos públicos empregados de forma preventiva, não apenas de forma reativa;</a:t>
            </a:r>
          </a:p>
          <a:p>
            <a:r>
              <a:rPr lang="pt-BR" baseline="0" dirty="0" smtClean="0"/>
              <a:t>Investimentos em áreas afetadas e de maior necessidade;</a:t>
            </a:r>
          </a:p>
          <a:p>
            <a:r>
              <a:rPr lang="pt-BR" baseline="0" dirty="0" smtClean="0"/>
              <a:t>Economia de energia e recursos, através do controle de luminosidade, controle da rede de distribuição de energia e água;</a:t>
            </a:r>
          </a:p>
          <a:p>
            <a:r>
              <a:rPr lang="pt-BR" baseline="0" dirty="0" smtClean="0"/>
              <a:t>Transparência e Seriedade na gestão municipal;</a:t>
            </a:r>
          </a:p>
          <a:p>
            <a:r>
              <a:rPr lang="pt-BR" baseline="0" dirty="0" smtClean="0"/>
              <a:t>Auditorias e Relatórios acessíveis a toda população;</a:t>
            </a:r>
          </a:p>
          <a:p>
            <a:r>
              <a:rPr lang="pt-BR" baseline="0" dirty="0" smtClean="0"/>
              <a:t>Mobilidade Urbana;</a:t>
            </a:r>
          </a:p>
          <a:p>
            <a:r>
              <a:rPr lang="pt-BR" baseline="0" dirty="0" smtClean="0"/>
              <a:t>Educação de Qualidade;</a:t>
            </a:r>
          </a:p>
          <a:p>
            <a:r>
              <a:rPr lang="pt-BR" baseline="0" dirty="0" smtClean="0"/>
              <a:t>Segurança Publica;</a:t>
            </a:r>
          </a:p>
          <a:p>
            <a:r>
              <a:rPr lang="pt-BR" baseline="0" dirty="0" smtClean="0"/>
              <a:t>Serviços de Saúde Integrados;</a:t>
            </a:r>
          </a:p>
          <a:p>
            <a:r>
              <a:rPr lang="pt-BR" baseline="0" dirty="0" smtClean="0"/>
              <a:t>Internet de qualidade para os cidadãos e empresas;</a:t>
            </a:r>
          </a:p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B8364-7042-4EF6-B2A1-D1C1458844A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45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Segundo KOMNINOS</a:t>
            </a:r>
            <a:r>
              <a:rPr lang="pt-BR" baseline="0" dirty="0" smtClean="0"/>
              <a:t>, em sua publicação na 2ª Conferencia Internacional de Ambientes Inteligentes - 2006, cidades inteligentes são territórios que possuem alta capacidade de aprendizado e inovação, são cidades construídas a partir da criatividade da população, apoiadas pela infraestrutura tecnológica necessária para a comunicação e gestão de conhecimento.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B8364-7042-4EF6-B2A1-D1C1458844A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92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B8364-7042-4EF6-B2A1-D1C1458844A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11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1" cy="63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pt-BR" noProof="0" dirty="0" smtClean="0"/>
              <a:t>TITULO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 smtClean="0"/>
              <a:t>SUBTITULO</a:t>
            </a:r>
            <a:endParaRPr lang="pt-B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93403325-358F-48E4-9D57-20A7F755E2C3}" type="datetime1">
              <a:rPr lang="pt-BR" smtClean="0"/>
              <a:pPr/>
              <a:t>23/02/2018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Daniel Fonseca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4AA81649-2EFF-4E85-B55F-1A18EBC47F84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57" y="109096"/>
            <a:ext cx="5714286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5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569-BB81-4631-9236-1A018218CB36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‹#›</a:t>
            </a:fld>
            <a:endParaRPr lang="pt-BR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29" y="270380"/>
            <a:ext cx="2682971" cy="7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D797-144B-4109-A3F3-13B1DE8D52BD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‹#›</a:t>
            </a:fld>
            <a:endParaRPr lang="pt-BR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57" y="109096"/>
            <a:ext cx="5714286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62071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ED9A-1C94-4B85-9FCD-FBC7BD5F24C2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‹#›</a:t>
            </a:fld>
            <a:endParaRPr lang="pt-BR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29" y="270380"/>
            <a:ext cx="2682971" cy="7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1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62071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3DF5-DB55-4341-85C9-D56D1B7A73E4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‹#›</a:t>
            </a:fld>
            <a:endParaRPr lang="pt-BR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29" y="270380"/>
            <a:ext cx="2682971" cy="7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2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62071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pt-BR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5ED0-D7EC-4508-8C07-C05CABD63DDD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‹#›</a:t>
            </a:fld>
            <a:endParaRPr lang="pt-BR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29" y="270380"/>
            <a:ext cx="2682971" cy="7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8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97E-014F-49C8-8D1E-0BBF53E41FE0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‹#›</a:t>
            </a:fld>
            <a:endParaRPr lang="pt-BR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29" y="270380"/>
            <a:ext cx="2682971" cy="7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9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1" cy="63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7798EE6-A2F2-4523-9DF1-9DE8B6FF46F7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6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AA81649-2EFF-4E85-B55F-1A18EBC47F84}" type="slidenum">
              <a:rPr lang="pt-BR" noProof="0" smtClean="0"/>
              <a:pPr/>
              <a:t>‹#›</a:t>
            </a:fld>
            <a:endParaRPr lang="pt-BR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GESTÃO DE PORTFOLIO DE PROJETOS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Utilizando os padrões do Guia PMBOK® e TOGAF® para Análise de Risco e Impacto, visando Cidades Inteligentes, aplicados ao caso de uso Educação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Cidades Inteligentes;</a:t>
            </a:r>
          </a:p>
          <a:p>
            <a:r>
              <a:rPr lang="pt-BR" dirty="0" smtClean="0"/>
              <a:t>Arquitetura Corporativa;</a:t>
            </a:r>
          </a:p>
          <a:p>
            <a:r>
              <a:rPr lang="pt-BR" dirty="0" smtClean="0"/>
              <a:t>Governança;</a:t>
            </a:r>
          </a:p>
          <a:p>
            <a:r>
              <a:rPr lang="pt-BR" dirty="0" smtClean="0"/>
              <a:t>Gestão</a:t>
            </a:r>
            <a:r>
              <a:rPr lang="en-US" dirty="0" smtClean="0"/>
              <a:t>;</a:t>
            </a:r>
          </a:p>
          <a:p>
            <a:r>
              <a:rPr lang="en-US" dirty="0" smtClean="0"/>
              <a:t>PMBOK®;</a:t>
            </a:r>
          </a:p>
          <a:p>
            <a:r>
              <a:rPr lang="en-US" dirty="0" smtClean="0"/>
              <a:t>TOGAF®;</a:t>
            </a:r>
          </a:p>
          <a:p>
            <a:r>
              <a:rPr lang="pt-BR" dirty="0" smtClean="0"/>
              <a:t>Gestão</a:t>
            </a:r>
            <a:r>
              <a:rPr lang="en-US" dirty="0" smtClean="0"/>
              <a:t> de Portfolio de </a:t>
            </a:r>
            <a:r>
              <a:rPr lang="pt-BR" dirty="0" smtClean="0"/>
              <a:t>Projetos</a:t>
            </a:r>
            <a:r>
              <a:rPr lang="en-US" dirty="0" smtClean="0"/>
              <a:t>;</a:t>
            </a:r>
          </a:p>
          <a:p>
            <a:r>
              <a:rPr lang="pt-BR" dirty="0" smtClean="0"/>
              <a:t>Análise</a:t>
            </a:r>
            <a:r>
              <a:rPr lang="en-US" dirty="0" smtClean="0"/>
              <a:t> de </a:t>
            </a:r>
            <a:r>
              <a:rPr lang="pt-BR" dirty="0" smtClean="0"/>
              <a:t>Risco</a:t>
            </a:r>
            <a:r>
              <a:rPr lang="en-US" dirty="0" smtClean="0"/>
              <a:t> e </a:t>
            </a:r>
            <a:r>
              <a:rPr lang="pt-BR" dirty="0" smtClean="0"/>
              <a:t>Impacto</a:t>
            </a:r>
            <a:r>
              <a:rPr lang="en-US" dirty="0" smtClean="0"/>
              <a:t>.</a:t>
            </a:r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DBFC-0200-4A5E-9277-434961DC0F45}" type="datetime1">
              <a:rPr lang="pt-BR" noProof="0" smtClean="0"/>
              <a:pPr/>
              <a:t>23/02/2018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pPr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4873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430" y="3129566"/>
            <a:ext cx="5758019" cy="801844"/>
          </a:xfrm>
        </p:spPr>
        <p:txBody>
          <a:bodyPr>
            <a:normAutofit/>
          </a:bodyPr>
          <a:lstStyle/>
          <a:p>
            <a:pPr algn="r"/>
            <a:r>
              <a:rPr lang="pt-BR" sz="4800" dirty="0" smtClean="0"/>
              <a:t>Cidades</a:t>
            </a:r>
            <a:r>
              <a:rPr lang="en-US" sz="4800" dirty="0" smtClean="0"/>
              <a:t> </a:t>
            </a:r>
            <a:r>
              <a:rPr lang="pt-BR" sz="4800" dirty="0" smtClean="0"/>
              <a:t>Inteligentes</a:t>
            </a:r>
            <a:endParaRPr lang="pt-BR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1738"/>
            <a:ext cx="5077385" cy="330147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703730" y="3715426"/>
            <a:ext cx="6297770" cy="2497786"/>
          </a:xfrm>
        </p:spPr>
        <p:txBody>
          <a:bodyPr>
            <a:normAutofit fontScale="40000" lnSpcReduction="20000"/>
          </a:bodyPr>
          <a:lstStyle/>
          <a:p>
            <a:endParaRPr lang="pt-BR" dirty="0"/>
          </a:p>
          <a:p>
            <a:pPr>
              <a:lnSpc>
                <a:spcPct val="120000"/>
              </a:lnSpc>
            </a:pPr>
            <a:r>
              <a:rPr lang="pt-BR" sz="6000" dirty="0" smtClean="0"/>
              <a:t>Alta </a:t>
            </a:r>
            <a:r>
              <a:rPr lang="pt-BR" sz="6000" dirty="0"/>
              <a:t>capacidade de </a:t>
            </a:r>
            <a:r>
              <a:rPr lang="pt-BR" sz="6000" dirty="0" smtClean="0"/>
              <a:t>aprendizado </a:t>
            </a:r>
            <a:r>
              <a:rPr lang="pt-BR" sz="6000" dirty="0"/>
              <a:t>e inovação, construídas </a:t>
            </a:r>
            <a:r>
              <a:rPr lang="pt-BR" sz="6000" dirty="0" smtClean="0"/>
              <a:t>a partir da </a:t>
            </a:r>
            <a:r>
              <a:rPr lang="pt-BR" sz="6000" dirty="0"/>
              <a:t>criatividade da </a:t>
            </a:r>
            <a:r>
              <a:rPr lang="pt-BR" sz="6000" dirty="0" smtClean="0"/>
              <a:t>população, </a:t>
            </a:r>
            <a:r>
              <a:rPr lang="pt-BR" sz="6000" dirty="0"/>
              <a:t>infraestrutura </a:t>
            </a:r>
            <a:r>
              <a:rPr lang="pt-BR" sz="6000" dirty="0" smtClean="0"/>
              <a:t>tecnológica, </a:t>
            </a:r>
            <a:r>
              <a:rPr lang="pt-BR" sz="6000" dirty="0"/>
              <a:t>comunicação </a:t>
            </a:r>
            <a:r>
              <a:rPr lang="pt-BR" sz="6000" dirty="0" smtClean="0"/>
              <a:t>e gestão do conhecimento (KOMNINOS, 2006).</a:t>
            </a:r>
            <a:endParaRPr lang="pt-BR" sz="6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131D-6016-4031-9133-FE83BAAE98ED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02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Cidades Inteligentes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78075"/>
            <a:ext cx="10515600" cy="2727325"/>
          </a:xfrm>
        </p:spPr>
        <p:txBody>
          <a:bodyPr>
            <a:normAutofit/>
          </a:bodyPr>
          <a:lstStyle/>
          <a:p>
            <a:r>
              <a:rPr lang="pt-BR" dirty="0" smtClean="0"/>
              <a:t>Coleta e Transmissão de Dados;</a:t>
            </a:r>
          </a:p>
          <a:p>
            <a:r>
              <a:rPr lang="pt-BR" dirty="0" smtClean="0"/>
              <a:t>Processamento das Informações;</a:t>
            </a:r>
          </a:p>
          <a:p>
            <a:r>
              <a:rPr lang="pt-BR" dirty="0" smtClean="0"/>
              <a:t>Tecnologia de Ponta;</a:t>
            </a:r>
          </a:p>
          <a:p>
            <a:r>
              <a:rPr lang="pt-BR" dirty="0" smtClean="0"/>
              <a:t>Disseminação do Conhecimento;</a:t>
            </a:r>
          </a:p>
          <a:p>
            <a:r>
              <a:rPr lang="pt-BR" dirty="0" smtClean="0"/>
              <a:t>Auxílio a Tomada de Decisão;</a:t>
            </a:r>
          </a:p>
          <a:p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C44-26AB-4A65-93BE-D09167401ECC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26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Cidades Inteligentes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1249"/>
            <a:ext cx="10287000" cy="264795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Melhor Aproveitamento de Recursos Públicos;</a:t>
            </a:r>
          </a:p>
          <a:p>
            <a:r>
              <a:rPr lang="pt-BR" dirty="0" smtClean="0"/>
              <a:t>Transparência e Seriedade;</a:t>
            </a:r>
          </a:p>
          <a:p>
            <a:r>
              <a:rPr lang="pt-BR" dirty="0" smtClean="0"/>
              <a:t>Investimentos Privados;</a:t>
            </a:r>
          </a:p>
          <a:p>
            <a:r>
              <a:rPr lang="pt-BR" dirty="0" smtClean="0"/>
              <a:t>Aumento da Qualidade </a:t>
            </a:r>
            <a:r>
              <a:rPr lang="pt-BR" dirty="0"/>
              <a:t>de Vida;</a:t>
            </a:r>
          </a:p>
          <a:p>
            <a:r>
              <a:rPr lang="pt-BR" dirty="0"/>
              <a:t>Valorização do Cidadão;</a:t>
            </a:r>
          </a:p>
          <a:p>
            <a:r>
              <a:rPr lang="pt-BR" dirty="0"/>
              <a:t>Sustentabilidade.</a:t>
            </a:r>
          </a:p>
          <a:p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CEBD-7005-40C1-B698-0E013733D3B7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008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01" y="2627156"/>
            <a:ext cx="6799554" cy="801844"/>
          </a:xfrm>
        </p:spPr>
        <p:txBody>
          <a:bodyPr>
            <a:noAutofit/>
          </a:bodyPr>
          <a:lstStyle/>
          <a:p>
            <a:r>
              <a:rPr lang="pt-BR" sz="4800" dirty="0" smtClean="0"/>
              <a:t>Arquitetura Corporativa</a:t>
            </a:r>
            <a:endParaRPr lang="pt-BR" sz="4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6401" y="3580899"/>
            <a:ext cx="6297770" cy="2497786"/>
          </a:xfrm>
        </p:spPr>
        <p:txBody>
          <a:bodyPr>
            <a:normAutofit fontScale="40000" lnSpcReduction="20000"/>
          </a:bodyPr>
          <a:lstStyle/>
          <a:p>
            <a:endParaRPr lang="pt-BR" dirty="0" smtClean="0"/>
          </a:p>
          <a:p>
            <a:pPr>
              <a:lnSpc>
                <a:spcPct val="120000"/>
              </a:lnSpc>
            </a:pPr>
            <a:r>
              <a:rPr lang="pt-BR" sz="6000" dirty="0" smtClean="0"/>
              <a:t>Alta capacidade de aprendizado e inovação, construídas a partir da criatividade da população, infraestrutura tecnológica, comunicação e gestão do conhecimento (KOMNINOS, 2006).</a:t>
            </a:r>
            <a:endParaRPr lang="pt-BR" sz="6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131D-6016-4031-9133-FE83BAAE98ED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Daniel Fonseca</a:t>
            </a:r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6</a:t>
            </a:fld>
            <a:endParaRPr lang="pt-B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180" y="2377158"/>
            <a:ext cx="43243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KOMNINOS, N. </a:t>
            </a:r>
            <a:r>
              <a:rPr lang="en-US" dirty="0"/>
              <a:t>THE ARCHITECTURE OF INTELLIGENT </a:t>
            </a:r>
            <a:r>
              <a:rPr lang="en-US" dirty="0" smtClean="0"/>
              <a:t>CITIES.</a:t>
            </a:r>
            <a:r>
              <a:rPr lang="en-US" b="1" dirty="0"/>
              <a:t> Institution of Engineering and Technology</a:t>
            </a:r>
            <a:r>
              <a:rPr lang="en-US" dirty="0" smtClean="0"/>
              <a:t>, Atenas, 2006.</a:t>
            </a:r>
          </a:p>
          <a:p>
            <a:r>
              <a:rPr lang="en-US" dirty="0" smtClean="0"/>
              <a:t>KOMNINOS, N. Intelligent Cities and Globalization of Innovation Networks. </a:t>
            </a:r>
            <a:r>
              <a:rPr lang="en-US" b="1" dirty="0" smtClean="0"/>
              <a:t>Routledge Taylor and Francis Group</a:t>
            </a:r>
            <a:r>
              <a:rPr lang="en-US" dirty="0" smtClean="0"/>
              <a:t>, Nova </a:t>
            </a:r>
            <a:r>
              <a:rPr lang="en-US" dirty="0" err="1" smtClean="0"/>
              <a:t>Iorque</a:t>
            </a:r>
            <a:r>
              <a:rPr lang="en-US" dirty="0" smtClean="0"/>
              <a:t>, 2008, p. 120-122.</a:t>
            </a:r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569-BB81-4631-9236-1A018218CB36}" type="datetime1">
              <a:rPr lang="pt-BR" noProof="0" smtClean="0"/>
              <a:t>23/02/2018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smtClean="0"/>
              <a:t>Daniel Fonseca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1649-2EFF-4E85-B55F-1A18EBC47F84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89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Fil" id="{6EB905CF-119C-4EF8-8E60-13F4C258C0E6}" vid="{A3A64B2A-5D78-468C-8D0B-0FF030356E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691</Words>
  <Application>Microsoft Office PowerPoint</Application>
  <PresentationFormat>Widescreen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GESTÃO DE PORTFOLIO DE PROJETOS</vt:lpstr>
      <vt:lpstr>Agenda</vt:lpstr>
      <vt:lpstr>Cidades Inteligentes</vt:lpstr>
      <vt:lpstr>Cidades Inteligentes</vt:lpstr>
      <vt:lpstr>Cidades Inteligentes</vt:lpstr>
      <vt:lpstr>Arquitetura Corporativa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PORTFOLIO DE PROJETOS</dc:title>
  <dc:creator>Daniel Fonseca'</dc:creator>
  <cp:lastModifiedBy>Daniel Fonseca'</cp:lastModifiedBy>
  <cp:revision>26</cp:revision>
  <dcterms:created xsi:type="dcterms:W3CDTF">2018-02-09T18:33:33Z</dcterms:created>
  <dcterms:modified xsi:type="dcterms:W3CDTF">2018-02-23T20:16:04Z</dcterms:modified>
</cp:coreProperties>
</file>