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6" r:id="rId5"/>
    <p:sldId id="267" r:id="rId6"/>
    <p:sldId id="268" r:id="rId7"/>
    <p:sldId id="256" r:id="rId8"/>
    <p:sldId id="265" r:id="rId9"/>
    <p:sldId id="257" r:id="rId10"/>
    <p:sldId id="258" r:id="rId11"/>
    <p:sldId id="259" r:id="rId12"/>
    <p:sldId id="260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51" autoAdjust="0"/>
  </p:normalViewPr>
  <p:slideViewPr>
    <p:cSldViewPr snapToGrid="0" snapToObjects="1">
      <p:cViewPr>
        <p:scale>
          <a:sx n="100" d="100"/>
          <a:sy n="100" d="100"/>
        </p:scale>
        <p:origin x="-498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86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63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99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90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056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32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86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11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62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186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50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C20C-1F58-5A41-B866-FDDD31C63733}" type="datetimeFigureOut">
              <a:rPr lang="en-US" smtClean="0"/>
              <a:pPr/>
              <a:t>2/23/2018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EF5C-04F4-DC47-9AEB-73A4D020D5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41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e </a:t>
            </a:r>
            <a:r>
              <a:rPr lang="pt-BR" dirty="0" err="1" smtClean="0"/>
              <a:t>Magic</a:t>
            </a:r>
            <a:r>
              <a:rPr lang="pt-BR" dirty="0" smtClean="0"/>
              <a:t> </a:t>
            </a:r>
            <a:r>
              <a:rPr lang="pt-BR" dirty="0" err="1" smtClean="0"/>
              <a:t>Quadrant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550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/>
          <p:nvPr/>
        </p:nvSpPr>
        <p:spPr>
          <a:xfrm>
            <a:off x="45084" y="56696"/>
            <a:ext cx="90989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Priority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Matrix 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4" y="780395"/>
            <a:ext cx="7308502" cy="47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65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39704" y="45010"/>
            <a:ext cx="38989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spc="5" dirty="0" smtClean="0">
                <a:solidFill>
                  <a:srgbClr val="000000"/>
                </a:solidFill>
                <a:latin typeface="Arial"/>
                <a:cs typeface="Arial"/>
              </a:rPr>
              <a:t>Magic </a:t>
            </a: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Quadrant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619456"/>
            <a:ext cx="6070651" cy="505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643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Gartner</a:t>
            </a:r>
            <a:r>
              <a:rPr lang="pt-BR" dirty="0" smtClean="0"/>
              <a:t> (2017)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729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</a:p>
          <a:p>
            <a:r>
              <a:rPr lang="pt-BR" dirty="0" smtClean="0"/>
              <a:t>Tech </a:t>
            </a:r>
            <a:r>
              <a:rPr lang="pt-BR" dirty="0" err="1" smtClean="0"/>
              <a:t>Trends</a:t>
            </a:r>
            <a:r>
              <a:rPr lang="pt-BR" dirty="0" smtClean="0"/>
              <a:t> 2016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2017</a:t>
            </a:r>
          </a:p>
          <a:p>
            <a:r>
              <a:rPr lang="pt-BR" dirty="0" smtClean="0"/>
              <a:t>Matrix 2017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6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Como sua empresa deve adotar tecnologias inovadoras?</a:t>
            </a:r>
          </a:p>
          <a:p>
            <a:r>
              <a:rPr lang="pt-BR" sz="2800" dirty="0" smtClean="0"/>
              <a:t>Mas e se adotar a tecnologia muito cedo, e perder o investimento feito?</a:t>
            </a:r>
          </a:p>
          <a:p>
            <a:r>
              <a:rPr lang="pt-BR" sz="2800" dirty="0" smtClean="0"/>
              <a:t>Ou se você esperar para adotar e perder o timing de acertar na ideia?</a:t>
            </a:r>
          </a:p>
          <a:p>
            <a:r>
              <a:rPr lang="pt-BR" sz="2800" dirty="0" smtClean="0"/>
              <a:t>Uma tecnologia nova, uma técnica de gerenciamento ou modelo de negócio.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2894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Ajuda as pessoas a entender como uma tecnologia ou outra inovação progride dentro de seu ciclo de vida (</a:t>
            </a:r>
            <a:r>
              <a:rPr lang="pt-BR" sz="2800" dirty="0" err="1" smtClean="0"/>
              <a:t>life</a:t>
            </a:r>
            <a:r>
              <a:rPr lang="pt-BR" sz="2800" dirty="0" smtClean="0"/>
              <a:t> </a:t>
            </a:r>
            <a:r>
              <a:rPr lang="pt-BR" sz="2800" dirty="0" err="1" smtClean="0"/>
              <a:t>cycle</a:t>
            </a:r>
            <a:r>
              <a:rPr lang="pt-BR" sz="2800" dirty="0" smtClean="0"/>
              <a:t>).</a:t>
            </a:r>
          </a:p>
          <a:p>
            <a:pPr lvl="1" algn="just"/>
            <a:r>
              <a:rPr lang="pt-BR" sz="2000" dirty="0" smtClean="0"/>
              <a:t>Primeiro acontece uma ruptura na indústria a partir de uma ideia de inovação. É o que é chamado de </a:t>
            </a:r>
            <a:r>
              <a:rPr lang="pt-BR" sz="2000" dirty="0" err="1" smtClean="0"/>
              <a:t>Innovation</a:t>
            </a:r>
            <a:r>
              <a:rPr lang="pt-BR" sz="2000" dirty="0" smtClean="0"/>
              <a:t> Trigger (Disparador de Inovação)</a:t>
            </a:r>
          </a:p>
          <a:p>
            <a:pPr lvl="1" algn="just"/>
            <a:r>
              <a:rPr lang="pt-BR" sz="2000" dirty="0" smtClean="0"/>
              <a:t>Ajuda a entender a repentina inundação de entusiasmo que vêm com cada ideia de inovação. Para que ao invés da empresa seguir o fluxo das ideias “</a:t>
            </a:r>
            <a:r>
              <a:rPr lang="pt-BR" sz="2000" dirty="0" err="1" smtClean="0"/>
              <a:t>hypadas</a:t>
            </a:r>
            <a:r>
              <a:rPr lang="pt-BR" sz="2000" dirty="0" smtClean="0"/>
              <a:t>” no mercado de trabalho, tentar entender o que a empresa realmente precisa (The </a:t>
            </a:r>
            <a:r>
              <a:rPr lang="pt-BR" sz="2000" dirty="0" err="1" smtClean="0"/>
              <a:t>Bandwagon</a:t>
            </a:r>
            <a:r>
              <a:rPr lang="pt-BR" sz="2000" dirty="0" smtClean="0"/>
              <a:t> </a:t>
            </a:r>
            <a:r>
              <a:rPr lang="pt-BR" sz="2000" dirty="0" err="1" smtClean="0"/>
              <a:t>effect</a:t>
            </a:r>
            <a:r>
              <a:rPr lang="pt-BR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159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/>
              <a:t>The </a:t>
            </a:r>
            <a:r>
              <a:rPr lang="pt-BR" sz="3200" dirty="0" err="1" smtClean="0"/>
              <a:t>Gartner</a:t>
            </a:r>
            <a:r>
              <a:rPr lang="pt-BR" sz="3200" dirty="0" smtClean="0"/>
              <a:t> </a:t>
            </a:r>
            <a:r>
              <a:rPr lang="pt-BR" sz="3200" dirty="0" err="1" smtClean="0"/>
              <a:t>Hype</a:t>
            </a:r>
            <a:r>
              <a:rPr lang="pt-BR" sz="3200" dirty="0" smtClean="0"/>
              <a:t> </a:t>
            </a:r>
            <a:r>
              <a:rPr lang="pt-BR" sz="3200" dirty="0" err="1" smtClean="0"/>
              <a:t>Cycle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lvl="1" algn="just"/>
            <a:r>
              <a:rPr lang="pt-BR" sz="2000" dirty="0" smtClean="0"/>
              <a:t>Então vem o pico das expectativas infladas </a:t>
            </a:r>
            <a:r>
              <a:rPr lang="pt-BR" sz="2000" dirty="0"/>
              <a:t>(</a:t>
            </a:r>
            <a:r>
              <a:rPr lang="pt-BR" sz="2000" dirty="0" err="1"/>
              <a:t>Peak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Inflated</a:t>
            </a:r>
            <a:r>
              <a:rPr lang="pt-BR" sz="2000" dirty="0"/>
              <a:t> </a:t>
            </a:r>
            <a:r>
              <a:rPr lang="pt-BR" sz="2000" dirty="0" err="1" smtClean="0"/>
              <a:t>Expectations</a:t>
            </a:r>
            <a:r>
              <a:rPr lang="pt-BR" sz="2000" dirty="0" smtClean="0"/>
              <a:t>). </a:t>
            </a:r>
          </a:p>
          <a:p>
            <a:pPr lvl="1" algn="just"/>
            <a:r>
              <a:rPr lang="pt-BR" sz="2000" dirty="0" smtClean="0"/>
              <a:t>A empresa rapidamente promove a ideia </a:t>
            </a:r>
          </a:p>
        </p:txBody>
      </p:sp>
    </p:spTree>
    <p:extLst>
      <p:ext uri="{BB962C8B-B14F-4D97-AF65-F5344CB8AC3E}">
        <p14:creationId xmlns:p14="http://schemas.microsoft.com/office/powerpoint/2010/main" xmlns="" val="42862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pt-BR" sz="3200" dirty="0" err="1" smtClean="0"/>
              <a:t>Bandwagon</a:t>
            </a:r>
            <a:r>
              <a:rPr lang="pt-BR" sz="3200" dirty="0" smtClean="0"/>
              <a:t> </a:t>
            </a:r>
            <a:r>
              <a:rPr lang="pt-BR" sz="3200" dirty="0" err="1" smtClean="0"/>
              <a:t>Effect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09600"/>
            <a:ext cx="8229600" cy="486410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Então vem o pico das expectativas infladas (</a:t>
            </a:r>
            <a:r>
              <a:rPr lang="pt-BR" sz="2400" dirty="0" err="1" smtClean="0"/>
              <a:t>Peak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Inflated</a:t>
            </a:r>
            <a:r>
              <a:rPr lang="pt-BR" sz="2400" dirty="0" smtClean="0"/>
              <a:t> </a:t>
            </a:r>
            <a:r>
              <a:rPr lang="pt-BR" sz="2400" dirty="0" err="1" smtClean="0"/>
              <a:t>Expectations</a:t>
            </a:r>
            <a:r>
              <a:rPr lang="pt-BR" sz="2400" dirty="0" smtClean="0"/>
              <a:t>). </a:t>
            </a:r>
          </a:p>
          <a:p>
            <a:pPr algn="just"/>
            <a:r>
              <a:rPr lang="pt-BR" sz="2400" dirty="0" smtClean="0"/>
              <a:t>A empresa rapidamente promove a ideia </a:t>
            </a:r>
          </a:p>
        </p:txBody>
      </p:sp>
    </p:spTree>
    <p:extLst>
      <p:ext uri="{BB962C8B-B14F-4D97-AF65-F5344CB8AC3E}">
        <p14:creationId xmlns:p14="http://schemas.microsoft.com/office/powerpoint/2010/main" xmlns="" val="8245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77799" y="28075"/>
            <a:ext cx="89661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3200" spc="10" dirty="0" smtClean="0">
                <a:latin typeface="Arial"/>
                <a:cs typeface="Arial"/>
              </a:rPr>
              <a:t>How </a:t>
            </a:r>
            <a:r>
              <a:rPr sz="3200" spc="-10" dirty="0" smtClean="0">
                <a:latin typeface="Arial"/>
                <a:cs typeface="Arial"/>
              </a:rPr>
              <a:t>Emerging </a:t>
            </a:r>
            <a:r>
              <a:rPr sz="3200" spc="-10" dirty="0">
                <a:latin typeface="Arial"/>
                <a:cs typeface="Arial"/>
              </a:rPr>
              <a:t>Technology </a:t>
            </a:r>
            <a:r>
              <a:rPr sz="3200" spc="-25" dirty="0">
                <a:latin typeface="Arial"/>
                <a:cs typeface="Arial"/>
              </a:rPr>
              <a:t>Trends </a:t>
            </a:r>
            <a:r>
              <a:rPr sz="3200" spc="0" dirty="0">
                <a:latin typeface="Arial"/>
                <a:cs typeface="Arial"/>
              </a:rPr>
              <a:t>Move </a:t>
            </a:r>
            <a:r>
              <a:rPr sz="3200" dirty="0">
                <a:latin typeface="Arial"/>
                <a:cs typeface="Arial"/>
              </a:rPr>
              <a:t>Along </a:t>
            </a:r>
            <a:r>
              <a:rPr sz="3200" spc="0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Hype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Cycle</a:t>
            </a:r>
            <a:endParaRPr lang="pt-BR" sz="3200" dirty="0">
              <a:latin typeface="Arial"/>
              <a:cs typeface="Arial"/>
            </a:endParaRPr>
          </a:p>
        </p:txBody>
      </p:sp>
      <p:pic>
        <p:nvPicPr>
          <p:cNvPr id="2" name="Picture 1" descr="TrendTe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25784"/>
            <a:ext cx="7416800" cy="47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3013" y="52002"/>
            <a:ext cx="8267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Hype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Cycle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 smtClean="0">
                <a:solidFill>
                  <a:srgbClr val="000000"/>
                </a:solidFill>
                <a:latin typeface="Arial"/>
                <a:cs typeface="Arial"/>
              </a:rPr>
              <a:t>201</a:t>
            </a:r>
            <a:r>
              <a:rPr lang="pt-BR" sz="3200" spc="-5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HypeCycle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9718"/>
            <a:ext cx="7747000" cy="50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4300" y="37771"/>
            <a:ext cx="8267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0000"/>
                </a:solidFill>
                <a:latin typeface="Arial"/>
                <a:cs typeface="Arial"/>
              </a:rPr>
              <a:t>Hype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Cycle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HypeCycle20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3037"/>
            <a:ext cx="6705600" cy="51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7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257</Words>
  <Application>Microsoft Office PowerPoint</Application>
  <PresentationFormat>Apresentação na tela (16:10)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Hype Cycle e Magic Quadrant</vt:lpstr>
      <vt:lpstr>Agenda</vt:lpstr>
      <vt:lpstr>The Gartner Hype Cycle</vt:lpstr>
      <vt:lpstr>The Gartner Hype Cycle</vt:lpstr>
      <vt:lpstr>The Gartner Hype Cycle</vt:lpstr>
      <vt:lpstr>Bandwagon Effect</vt:lpstr>
      <vt:lpstr>Slide 7</vt:lpstr>
      <vt:lpstr>Slide 8</vt:lpstr>
      <vt:lpstr>Slide 9</vt:lpstr>
      <vt:lpstr>Slide 10</vt:lpstr>
      <vt:lpstr>Slide 11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 Cycle e Magic Quandrant</dc:title>
  <dc:creator>Tiago Ketzer</dc:creator>
  <cp:lastModifiedBy>IFL</cp:lastModifiedBy>
  <cp:revision>12</cp:revision>
  <dcterms:created xsi:type="dcterms:W3CDTF">2018-02-22T18:14:02Z</dcterms:created>
  <dcterms:modified xsi:type="dcterms:W3CDTF">2018-02-23T20:59:32Z</dcterms:modified>
</cp:coreProperties>
</file>