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FA0F4F0-8C04-252D-285C-45FE7156EADF}">
  <a:tblStyle styleId="{AFA0F4F0-8C04-252D-285C-45FE7156EADF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3" Type="http://schemas.openxmlformats.org/officeDocument/2006/relationships/hyperlink" Target="http://ksergey.ru/timer/?t=300" TargetMode="Externa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9;g10922a11858_0_0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10;g10922a11858_0_0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17:notes" hidden="0"/>
          <p:cNvSpPr/>
          <p:nvPr isPhoto="0" userDrawn="0">
            <p:ph type="sldImg" idx="2" hasCustomPrompt="0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51;p17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 tooltip="http://ksergey.ru/timer/?t=300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 tooltip="https://onlinetimer.ru/#!/timer/2022-01-14T13:30:46.171Z/2022-01-14T13:30:46.171Z/forward/0/2/100/t/run/"/>
              </a:rPr>
              <a:t>вариант 2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0;g10f07d28dee_0_221:notes" hidden="0"/>
          <p:cNvSpPr/>
          <p:nvPr isPhoto="0" userDrawn="0">
            <p:ph type="sldImg" idx="2" hasCustomPrompt="0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181;g10f07d28dee_0_221:notes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9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6 Титульник" preserve="0" showMasterPhAnim="0" userDrawn="1">
  <p:cSld name="TITLE_1_2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;p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;p2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;p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;p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1;p2" hidden="0"/>
          <p:cNvPicPr/>
          <p:nvPr isPhoto="0" userDrawn="0"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1 Отбивка" preserve="0" showMasterPhAnim="0" userDrawn="1">
  <p:cSld name="TITLE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5;p11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6;p11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7;p1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8;p11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59;p11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2 Отбивка " preserve="0" showMasterPhAnim="0" userDrawn="1">
  <p:cSld name="TITLE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1;p1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2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3;p1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64;p12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65;p12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2 Отбивка  (без графики)" preserve="0" showMasterPhAnim="0" userDrawn="1">
  <p:cSld name="TITLE_1_1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 Заголовок + текст в два столбца" preserve="0" showMasterPhAnim="0" userDrawn="1">
  <p:cSld name="1_Title slide 5_2_1_4_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;p1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3;p1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5;p14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76;p14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7 Заголовок в две строки + текст  1 1" preserve="0" showMasterPhAnim="0" userDrawn="1">
  <p:cSld name="1_Title slide 5_2_1_4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1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79;p1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15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2;p15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83;p15" hidden="0"/>
          <p:cNvSpPr>
            <a:spLocks noAdjustHandles="0" noChangeArrowheads="0"/>
          </p:cNvSpPr>
          <p:nvPr isPhoto="0" userDrawn="0">
            <p:ph type="subTitle" idx="5" hasCustomPrompt="0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84;p15" hidden="0"/>
          <p:cNvSpPr>
            <a:spLocks noAdjustHandles="0" noChangeArrowheads="0"/>
          </p:cNvSpPr>
          <p:nvPr isPhoto="0" userDrawn="0">
            <p:ph type="subTitle" idx="6" hasCustomPrompt="0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85;p15" hidden="0"/>
          <p:cNvSpPr>
            <a:spLocks noAdjustHandles="0" noChangeArrowheads="0"/>
          </p:cNvSpPr>
          <p:nvPr isPhoto="0" userDrawn="0">
            <p:ph type="subTitle" idx="7" hasCustomPrompt="0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86;p15" hidden="0"/>
          <p:cNvSpPr>
            <a:spLocks noAdjustHandles="0" noChangeArrowheads="0"/>
          </p:cNvSpPr>
          <p:nvPr isPhoto="0" userDrawn="0">
            <p:ph type="subTitle" idx="8" hasCustomPrompt="0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87;p15" hidden="0"/>
          <p:cNvSpPr>
            <a:spLocks noAdjustHandles="0" noChangeArrowheads="0"/>
          </p:cNvSpPr>
          <p:nvPr isPhoto="0" userDrawn="0">
            <p:ph type="subTitle" idx="9" hasCustomPrompt="0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88;p15" hidden="0"/>
          <p:cNvSpPr>
            <a:spLocks noAdjustHandles="0" noChangeArrowheads="0"/>
          </p:cNvSpPr>
          <p:nvPr isPhoto="0" userDrawn="0">
            <p:ph type="subTitle" idx="13" hasCustomPrompt="0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89;p1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 Заголовок + текст" preserve="0" showMasterPhAnim="0" userDrawn="1">
  <p:cSld name="1_Title slide 5_2_1_4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;p3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;p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6;p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0 Отбивка" preserve="0" showMasterPhAnim="0" userDrawn="1">
  <p:cSld name="10 Отбивка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;p4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;p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;p4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2;p4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9 Отбивка" preserve="0" showMasterPhAnim="0" userDrawn="1">
  <p:cSld name="TITLE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;p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;p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;p5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7;p5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8;p5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Конец презентации (благодарность)" preserve="0" showMasterPhAnim="0" userDrawn="1">
  <p:cSld name="CUSTOM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0;p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;p6" hidden="0"/>
          <p:cNvSpPr>
            <a:spLocks noAdjustHandles="0" noChangeArrowheads="0"/>
          </p:cNvSpPr>
          <p:nvPr isPhoto="0" userDrawn="0"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32;p6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 Титульник" preserve="0" showMasterPhAnim="0" userDrawn="1">
  <p:cSld name="TITLE_1_2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4;p7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6;p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37;p7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6 Слайд знакомства - инфа о преподавателе" preserve="0" showMasterPhAnim="0" userDrawn="1">
  <p:cSld name="1_Title slide 5_2_1_2_1_1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;p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0;p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1;p8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2;p8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3;p8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9" name="Google Shape;44;p8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;p8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4 Пустой слайд" preserve="0" showMasterPhAnim="0" userDrawn="1">
  <p:cSld name="1_Title slide 5_2_1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;p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48;p9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7 Титульник" preserve="0" showMasterPhAnim="0" userDrawn="1">
  <p:cSld name="TITLE_1_2_1_1_1">
    <p:bg>
      <p:bgPr shadeToTitle="0">
        <a:solidFill>
          <a:schemeClr val="dk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0;p10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;p1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2;p10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3;p10" hidden="0"/>
          <p:cNvPicPr/>
          <p:nvPr isPhoto="0" userDrawn="0"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5" name="Google Shape;95;p1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/>
            </a:pPr>
            <a:r>
              <a:rPr lang="ru-RU"/>
              <a:t>Семинар 6.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8;p2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2500" y="505450"/>
            <a:ext cx="7894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/>
              <a:t>Решение в группах задач:</a:t>
            </a: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100" b="1">
                <a:latin typeface="IBM Plex Sans"/>
                <a:ea typeface="IBM Plex Sans"/>
                <a:cs typeface="IBM Plex Sans"/>
              </a:rPr>
              <a:t>Задача 44: 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Не используя рекурсию, выведите первые N чисел Фибоначчи. Первые два числа Фибоначчи: 0 и 1.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5 -&gt; 0 1 1 2 3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3 -&gt; 0 1 1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7 -&gt; 0 1 1 2 3 5 8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i="1">
                <a:latin typeface="IBM Plex Sans"/>
                <a:ea typeface="IBM Plex Sans"/>
                <a:cs typeface="IBM Plex Sans"/>
              </a:rPr>
              <a:t> </a:t>
            </a: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45: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 Напишите программу, которая будет создавать копию заданного массива с помощью поэлементного копирования.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59;p25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940710" y="3292168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0;p25" hidden="0"/>
          <p:cNvSpPr/>
          <p:nvPr isPhoto="0" userDrawn="0"/>
        </p:nvSpPr>
        <p:spPr bwMode="auto"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5;p2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2500" y="505450"/>
            <a:ext cx="7894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/>
              <a:t>Общее обсуждение решения:</a:t>
            </a: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100" b="1">
                <a:latin typeface="IBM Plex Sans"/>
                <a:ea typeface="IBM Plex Sans"/>
                <a:cs typeface="IBM Plex Sans"/>
              </a:rPr>
              <a:t>Задача 44: 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Не используя рекурсию, выведите первые N чисел Фибоначчи. Первые два числа Фибоначчи: 0 и 1.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5 -&gt; 0 1 1 2 3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3 -&gt; 0 1 1</a:t>
            </a:r>
            <a:endParaRPr sz="17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>
                <a:latin typeface="IBM Plex Sans"/>
                <a:ea typeface="IBM Plex Sans"/>
                <a:cs typeface="IBM Plex Sans"/>
              </a:rPr>
              <a:t>Если N = 7 -&gt; 0 1 1 2 3 5 8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i="1">
                <a:latin typeface="IBM Plex Sans"/>
                <a:ea typeface="IBM Plex Sans"/>
                <a:cs typeface="IBM Plex Sans"/>
              </a:rPr>
              <a:t> </a:t>
            </a:r>
            <a:r>
              <a:rPr lang="ru-RU" sz="21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45:</a:t>
            </a:r>
            <a:r>
              <a:rPr lang="ru-RU" sz="2100">
                <a:latin typeface="IBM Plex Sans"/>
                <a:ea typeface="IBM Plex Sans"/>
                <a:cs typeface="IBM Plex Sans"/>
              </a:rPr>
              <a:t> Напишите программу, которая будет создавать копию заданного массива с помощью поэлементного копирования.</a:t>
            </a:r>
            <a:endParaRPr sz="21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66;p26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940710" y="3292168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7;p26" hidden="0"/>
          <p:cNvSpPr/>
          <p:nvPr isPhoto="0" userDrawn="0"/>
        </p:nvSpPr>
        <p:spPr bwMode="auto"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</a:rPr>
              <a:t>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p2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7;p28" hidden="0"/>
          <p:cNvSpPr/>
          <p:nvPr isPhoto="0" userDrawn="0"/>
        </p:nvSpPr>
        <p:spPr bwMode="auto"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graphicFrame>
        <p:nvGraphicFramePr>
          <p:cNvPr id="5" name="Google Shape;178;p2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{AFA0F4F0-8C04-252D-285C-45FE7156EADF}</a:tableStyleId>
                <a:noFill/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Пример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</a:tr>
              <a:tr h="434525">
                <a:tc>
                  <a:txBody>
                    <a:bodyPr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  <a:defRPr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</a:rPr>
                        <a:t>Задача 41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Пользователь вводит с клавиатуры M чисел. Посчитайте, сколько чисел больше 0 ввёл пользователь.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0, 7, 8, -2, -2 -&gt; 2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-1, -7, 567, 89, 223-&gt; 3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</a:tr>
              <a:tr h="917375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</a:rPr>
                        <a:t>Задача 43.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Напишите программу, которая найдёт точку пересечения двух прямых, заданных уравнениями y = k1 * x + b1, y = k2 * x + b2; значения b1, k1, b2 и k2 задаются пользователем.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b1 = 2, k1 = 5, b2 = 4, k2 = 9 -&gt; (-0,5; </a:t>
                      </a:r>
                      <a:r>
                        <a:rPr lang="ru-RU" sz="1500" b="0" i="0" u="none" strike="noStrike" cap="none" spc="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-0,5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</a:rPr>
                        <a:t>)</a:t>
                      </a:r>
                      <a:endParaRPr sz="150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3;p29" hidden="0"/>
          <p:cNvSpPr>
            <a:spLocks noAdjustHandles="0" noChangeArrowheads="0"/>
          </p:cNvSpPr>
          <p:nvPr isPhoto="0" userDrawn="0"/>
        </p:nvSpPr>
        <p:spPr bwMode="auto">
          <a:xfrm>
            <a:off x="54000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Был урок полезен вам?</a:t>
            </a:r>
            <a:endParaRPr sz="1200"/>
          </a:p>
        </p:txBody>
      </p:sp>
      <p:sp>
        <p:nvSpPr>
          <p:cNvPr id="5" name="Google Shape;184;p29" hidden="0"/>
          <p:cNvSpPr>
            <a:spLocks noAdjustHandles="0" noChangeArrowheads="0"/>
          </p:cNvSpPr>
          <p:nvPr isPhoto="0" userDrawn="0"/>
        </p:nvSpPr>
        <p:spPr bwMode="auto">
          <a:xfrm>
            <a:off x="651180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" name="Google Shape;185;p29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Семинар 6.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186;p2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187;p29" hidden="0"/>
          <p:cNvSpPr>
            <a:spLocks noAdjustHandles="0" noChangeArrowheads="0"/>
          </p:cNvSpPr>
          <p:nvPr isPhoto="0" userDrawn="0"/>
        </p:nvSpPr>
        <p:spPr bwMode="auto">
          <a:xfrm>
            <a:off x="335525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9" name="Google Shape;188;p29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9;p29" hidden="0"/>
          <p:cNvPicPr/>
          <p:nvPr isPhoto="0" userDrawn="0"/>
        </p:nvPicPr>
        <p:blipFill>
          <a:blip r:embed="rId4">
            <a:alphaModFix/>
          </a:blip>
          <a:stretch/>
        </p:blipFill>
        <p:spPr bwMode="auto"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0;p29" hidden="0"/>
          <p:cNvPicPr/>
          <p:nvPr isPhoto="0" userDrawn="0"/>
        </p:nvPicPr>
        <p:blipFill>
          <a:blip r:embed="rId5">
            <a:alphaModFix/>
          </a:blip>
          <a:stretch/>
        </p:blipFill>
        <p:spPr bwMode="auto"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0;p1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5" name="Google Shape;101;p17" hidden="0"/>
          <p:cNvSpPr/>
          <p:nvPr isPhoto="0" userDrawn="0"/>
        </p:nvSpPr>
        <p:spPr bwMode="auto"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6" name="Google Shape;102;p17" hidden="0"/>
          <p:cNvSpPr>
            <a:spLocks noAdjustHandles="0" noChangeArrowheads="0"/>
          </p:cNvSpPr>
          <p:nvPr isPhoto="0" userDrawn="0"/>
        </p:nvSpPr>
        <p:spPr bwMode="auto">
          <a:xfrm>
            <a:off x="374325" y="605225"/>
            <a:ext cx="8468400" cy="3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>
                <a:latin typeface="IBM Plex Sans"/>
                <a:ea typeface="IBM Plex Sans"/>
                <a:cs typeface="IBM Plex Sans"/>
              </a:rPr>
              <a:t>Задача 34:</a:t>
            </a:r>
            <a:r>
              <a:rPr lang="ru-RU" sz="1900">
                <a:latin typeface="IBM Plex Sans"/>
                <a:ea typeface="IBM Plex Sans"/>
                <a:cs typeface="IBM Plex Sans"/>
              </a:rPr>
              <a:t>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</a:r>
            <a:endParaRPr sz="190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>
                <a:latin typeface="IBM Plex Sans"/>
                <a:ea typeface="IBM Plex Sans"/>
                <a:cs typeface="IBM Plex Sans"/>
              </a:rPr>
              <a:t>Задача 37: </a:t>
            </a:r>
            <a:r>
              <a:rPr lang="ru-RU" sz="1900">
                <a:latin typeface="IBM Plex Sans"/>
                <a:ea typeface="IBM Plex Sans"/>
                <a:cs typeface="IBM Plex Sans"/>
              </a:rPr>
              <a:t>Задайте одномерный массив, заполненный случайными числами. Найдите сумму элементов, стоящих на нечётных позициях</a:t>
            </a:r>
            <a:r>
              <a:rPr lang="ru-RU" sz="1900">
                <a:latin typeface="IBM Plex Sans"/>
                <a:ea typeface="IBM Plex Sans"/>
                <a:cs typeface="IBM Plex Sans"/>
              </a:rPr>
              <a:t>.</a:t>
            </a:r>
            <a:endParaRPr sz="190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>
                <a:latin typeface="IBM Plex Sans"/>
                <a:ea typeface="IBM Plex Sans"/>
                <a:cs typeface="IBM Plex Sans"/>
              </a:rPr>
              <a:t>Задача 38: </a:t>
            </a:r>
            <a:r>
              <a:rPr lang="ru-RU" sz="1900">
                <a:latin typeface="IBM Plex Sans"/>
                <a:ea typeface="IBM Plex Sans"/>
                <a:cs typeface="IBM Plex Sans"/>
              </a:rPr>
              <a:t>Задайте массив вещественных чисел. Найдите разницу между максимальным и минимальным элементов массива.</a:t>
            </a:r>
            <a:endParaRPr sz="190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900" b="1"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7;p1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2;p19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сеньором”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5" name="Google Shape;113;p19" hidden="0"/>
          <p:cNvSpPr/>
          <p:nvPr isPhoto="0" userDrawn="0"/>
        </p:nvSpPr>
        <p:spPr bwMode="auto"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6" name="Google Shape;114;p19" hidden="0"/>
          <p:cNvSpPr/>
          <p:nvPr isPhoto="0" userDrawn="0"/>
        </p:nvSpPr>
        <p:spPr bwMode="auto"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7" name="Google Shape;115;p19" hidden="0"/>
          <p:cNvSpPr/>
          <p:nvPr isPhoto="0" userDrawn="0"/>
        </p:nvSpPr>
        <p:spPr bwMode="auto"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</a:endParaRPr>
          </a:p>
        </p:txBody>
      </p:sp>
      <p:cxnSp>
        <p:nvCxnSpPr>
          <p:cNvPr id="8" name="Google Shape;116;p19" hidden="0"/>
          <p:cNvCxnSpPr>
            <a:cxnSpLocks/>
            <a:stCxn id="5" idx="4"/>
            <a:endCxn id="6" idx="0"/>
          </p:cNvCxnSpPr>
          <p:nvPr isPhoto="0" userDrawn="0"/>
        </p:nvCxnSpPr>
        <p:spPr bwMode="auto"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17;p19" hidden="0"/>
          <p:cNvCxnSpPr>
            <a:cxnSpLocks/>
            <a:stCxn id="6" idx="4"/>
            <a:endCxn id="7" idx="0"/>
          </p:cNvCxnSpPr>
          <p:nvPr isPhoto="0" userDrawn="0"/>
        </p:nvCxnSpPr>
        <p:spPr bwMode="auto"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18;p19" hidden="0"/>
          <p:cNvSpPr>
            <a:spLocks noAdjustHandles="0" noChangeArrowheads="0"/>
          </p:cNvSpPr>
          <p:nvPr isPhoto="0" userDrawn="0">
            <p:ph type="subTitle" idx="3" hasCustomPrompt="0"/>
          </p:nvPr>
        </p:nvSpPr>
        <p:spPr bwMode="auto"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</a:t>
            </a:r>
            <a:r>
              <a:rPr lang="ru-RU" sz="1400">
                <a:solidFill>
                  <a:schemeClr val="dk1"/>
                </a:solidFill>
              </a:rPr>
              <a:t>бя лидом”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11" name="Google Shape;119;p19" hidden="0"/>
          <p:cNvSpPr>
            <a:spLocks noAdjustHandles="0" noChangeArrowheads="0"/>
          </p:cNvSpPr>
          <p:nvPr isPhoto="0" userDrawn="0">
            <p:ph type="subTitle" idx="4" hasCustomPrompt="0"/>
          </p:nvPr>
        </p:nvSpPr>
        <p:spPr bwMode="auto"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Задачи из блока “Двумерные массивы”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12" name="Google Shape;120;p1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/>
              <a:t>Семинары блока 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3" name="Google Shape;121;p19" hidden="0"/>
          <p:cNvCxnSpPr>
            <a:cxnSpLocks/>
          </p:cNvCxnSpPr>
          <p:nvPr isPhoto="0" userDrawn="0"/>
        </p:nvCxnSpPr>
        <p:spPr bwMode="auto">
          <a:xfrm flipH="1">
            <a:off x="806700" y="4598550"/>
            <a:ext cx="3299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6;p2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5" name="Google Shape;127;p20" hidden="0"/>
          <p:cNvSpPr>
            <a:spLocks noAdjustHandles="0" noChangeArrowheads="0"/>
          </p:cNvSpPr>
          <p:nvPr isPhoto="0" userDrawn="0">
            <p:ph type="subTitle" idx="2" hasCustomPrompt="0"/>
          </p:nvPr>
        </p:nvSpPr>
        <p:spPr bwMode="auto"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Демонстрация решения </a:t>
            </a:r>
            <a:endParaRPr sz="1800"/>
          </a:p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  <a:defRPr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2;p2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2500" y="566525"/>
            <a:ext cx="82638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 b="1">
                <a:latin typeface="IBM Plex Sans"/>
                <a:ea typeface="IBM Plex Sans"/>
                <a:cs typeface="IBM Plex Sans"/>
              </a:rPr>
              <a:t>Задача 39:</a:t>
            </a:r>
            <a:r>
              <a:rPr lang="ru-RU" sz="2200">
                <a:latin typeface="IBM Plex Sans"/>
                <a:ea typeface="IBM Plex Sans"/>
                <a:cs typeface="IBM Plex Sans"/>
              </a:rPr>
              <a:t> Напишите программу, которая перевернёт одномерный массив (последний элемент будет на первом месте, а первый - на последнем и т.д.)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>
                <a:latin typeface="IBM Plex Sans"/>
                <a:ea typeface="IBM Plex Sans"/>
                <a:cs typeface="IBM Plex Sans"/>
              </a:rPr>
              <a:t>[1 2 3 4 5] -&gt; [5 4 3 2 1]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>
                <a:latin typeface="IBM Plex Sans"/>
                <a:ea typeface="IBM Plex Sans"/>
                <a:cs typeface="IBM Plex Sans"/>
              </a:rPr>
              <a:t>[6 7 3 6] -&gt; [6 3 7 6]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  <a:defRPr/>
            </a:pP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7;p2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2500" y="566525"/>
            <a:ext cx="8299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500"/>
              <a:t>Решение в группах задач:</a:t>
            </a:r>
            <a:endParaRPr sz="2500"/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latin typeface="IBM Plex Sans"/>
                <a:ea typeface="IBM Plex Sans"/>
                <a:cs typeface="IBM Plex Sans"/>
              </a:rPr>
              <a:t>Задача 40: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принимает на вход три числа и проверяет, может ли существовать треугольник с сторонами такой длины.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914400" lvl="0" indent="457200" algn="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i="1">
                <a:latin typeface="IBM Plex Sans"/>
                <a:ea typeface="IBM Plex Sans"/>
                <a:cs typeface="IBM Plex Sans"/>
              </a:rPr>
              <a:t>Теорема о неравенстве треугольника: каждая сторона треугольника меньше суммы двух других сторон.</a:t>
            </a:r>
            <a:endParaRPr sz="1600" i="1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42: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будет преобразовывать десятичное число в двоичное.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45 -&gt; 101101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3  -&gt; 11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2  -&gt; 10</a:t>
            </a:r>
            <a:endParaRPr sz="24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38;p22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940710" y="3354469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9;p22" hidden="0"/>
          <p:cNvSpPr/>
          <p:nvPr isPhoto="0" userDrawn="0"/>
        </p:nvSpPr>
        <p:spPr bwMode="auto">
          <a:xfrm>
            <a:off x="6497650" y="3787591"/>
            <a:ext cx="1306800" cy="469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7" name="Google Shape;140;p22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725825" y="2223926"/>
            <a:ext cx="494223" cy="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5;p2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92500" y="566525"/>
            <a:ext cx="8299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2500"/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latin typeface="IBM Plex Sans"/>
                <a:ea typeface="IBM Plex Sans"/>
                <a:cs typeface="IBM Plex Sans"/>
              </a:rPr>
              <a:t>Задача 40: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принимает на вход три числа и проверяет, может ли существовать треугольник с сторонами такой длины.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914400" lvl="0" indent="457200" algn="r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600" i="1">
                <a:latin typeface="IBM Plex Sans"/>
                <a:ea typeface="IBM Plex Sans"/>
                <a:cs typeface="IBM Plex Sans"/>
              </a:rPr>
              <a:t>Теорема о неравенстве треугольника: каждая сторона треугольника меньше суммы двух других сторон.</a:t>
            </a:r>
            <a:endParaRPr sz="1600" i="1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42: </a:t>
            </a:r>
            <a:r>
              <a:rPr lang="ru-RU" sz="2000">
                <a:latin typeface="IBM Plex Sans"/>
                <a:ea typeface="IBM Plex Sans"/>
                <a:cs typeface="IBM Plex Sans"/>
              </a:rPr>
              <a:t>Напишите программу, которая будет преобразовывать десятичное число в двоичное.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45 -&gt; 101101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3  -&gt; 11</a:t>
            </a:r>
            <a:endParaRPr sz="20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000">
                <a:latin typeface="IBM Plex Sans"/>
                <a:ea typeface="IBM Plex Sans"/>
                <a:cs typeface="IBM Plex Sans"/>
              </a:rPr>
              <a:t>2  -&gt; 10</a:t>
            </a:r>
            <a:endParaRPr sz="24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46;p23" hidden="0"/>
          <p:cNvPicPr/>
          <p:nvPr isPhoto="0" userDrawn="0"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6940710" y="3354469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7;p23" hidden="0"/>
          <p:cNvSpPr/>
          <p:nvPr isPhoto="0" userDrawn="0"/>
        </p:nvSpPr>
        <p:spPr bwMode="auto">
          <a:xfrm>
            <a:off x="6497650" y="3787591"/>
            <a:ext cx="1306800" cy="469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7" name="Google Shape;148;p23" hidden="0"/>
          <p:cNvPicPr/>
          <p:nvPr isPhoto="0" userDrawn="0"/>
        </p:nvPicPr>
        <p:blipFill>
          <a:blip r:embed="rId3">
            <a:alphaModFix/>
          </a:blip>
          <a:stretch/>
        </p:blipFill>
        <p:spPr bwMode="auto">
          <a:xfrm>
            <a:off x="1725825" y="2223926"/>
            <a:ext cx="494223" cy="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3;p2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R7-Office/6.1.0.54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t.loginova@gb.ru</cp:lastModifiedBy>
  <cp:revision>2</cp:revision>
  <dcterms:modified xsi:type="dcterms:W3CDTF">2022-08-11T06:10:50Z</dcterms:modified>
  <cp:category/>
  <cp:contentStatus/>
  <cp:version/>
</cp:coreProperties>
</file>