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80" r:id="rId6"/>
    <p:sldId id="279"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19" autoAdjust="0"/>
  </p:normalViewPr>
  <p:slideViewPr>
    <p:cSldViewPr snapToGrid="0">
      <p:cViewPr varScale="1">
        <p:scale>
          <a:sx n="76" d="100"/>
          <a:sy n="76"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Running tests within the API</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Erik Nel</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9C1E-2F6D-41CB-A890-CBB0297DCF06}"/>
              </a:ext>
            </a:extLst>
          </p:cNvPr>
          <p:cNvSpPr>
            <a:spLocks noGrp="1"/>
          </p:cNvSpPr>
          <p:nvPr>
            <p:ph type="title"/>
          </p:nvPr>
        </p:nvSpPr>
        <p:spPr/>
        <p:txBody>
          <a:bodyPr/>
          <a:lstStyle/>
          <a:p>
            <a:r>
              <a:rPr lang="en-GB" dirty="0"/>
              <a:t>What are tests and why do we need it?</a:t>
            </a:r>
            <a:endParaRPr lang="en-ZA" dirty="0"/>
          </a:p>
        </p:txBody>
      </p:sp>
      <p:sp>
        <p:nvSpPr>
          <p:cNvPr id="3" name="Content Placeholder 2">
            <a:extLst>
              <a:ext uri="{FF2B5EF4-FFF2-40B4-BE49-F238E27FC236}">
                <a16:creationId xmlns:a16="http://schemas.microsoft.com/office/drawing/2014/main" id="{93D8A7A7-754B-4CDE-AA4D-7654F19485F8}"/>
              </a:ext>
            </a:extLst>
          </p:cNvPr>
          <p:cNvSpPr>
            <a:spLocks noGrp="1"/>
          </p:cNvSpPr>
          <p:nvPr>
            <p:ph sz="half" idx="1"/>
          </p:nvPr>
        </p:nvSpPr>
        <p:spPr/>
        <p:txBody>
          <a:bodyPr/>
          <a:lstStyle/>
          <a:p>
            <a:r>
              <a:rPr lang="en-GB" dirty="0"/>
              <a:t>Unit testing is a software testing method by which individual units of source code are put under various tests to determine whether they are fit for use or not.</a:t>
            </a:r>
            <a:endParaRPr lang="en-ZA" dirty="0"/>
          </a:p>
        </p:txBody>
      </p:sp>
      <p:sp>
        <p:nvSpPr>
          <p:cNvPr id="4" name="Content Placeholder 3">
            <a:extLst>
              <a:ext uri="{FF2B5EF4-FFF2-40B4-BE49-F238E27FC236}">
                <a16:creationId xmlns:a16="http://schemas.microsoft.com/office/drawing/2014/main" id="{F4AD08DE-A31B-402C-B139-9DBBFCD660E8}"/>
              </a:ext>
            </a:extLst>
          </p:cNvPr>
          <p:cNvSpPr>
            <a:spLocks noGrp="1"/>
          </p:cNvSpPr>
          <p:nvPr>
            <p:ph sz="half" idx="2"/>
          </p:nvPr>
        </p:nvSpPr>
        <p:spPr/>
        <p:txBody>
          <a:bodyPr/>
          <a:lstStyle/>
          <a:p>
            <a:r>
              <a:rPr lang="en-GB" dirty="0"/>
              <a:t>Unit tests make your code future proof since you anticipate the cases where your code could potentially fail or produce a bug.</a:t>
            </a:r>
            <a:endParaRPr lang="en-ZA" dirty="0"/>
          </a:p>
        </p:txBody>
      </p:sp>
    </p:spTree>
    <p:extLst>
      <p:ext uri="{BB962C8B-B14F-4D97-AF65-F5344CB8AC3E}">
        <p14:creationId xmlns:p14="http://schemas.microsoft.com/office/powerpoint/2010/main" val="270185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Advantages of tests.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Reduces costs of testing as defects are captured in a very early phase.</a:t>
            </a:r>
          </a:p>
          <a:p>
            <a:r>
              <a:rPr lang="en-US" sz="2400" dirty="0"/>
              <a:t>Improves design and allows better refactoring of code.</a:t>
            </a:r>
          </a:p>
          <a:p>
            <a:r>
              <a:rPr lang="en-US" sz="2400" dirty="0"/>
              <a:t>Reduces defects in the newly developed features or reduces bugs when changing the existing functionality.</a:t>
            </a: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99CB-43E3-48BB-98EA-0ABA82DDFBF5}"/>
              </a:ext>
            </a:extLst>
          </p:cNvPr>
          <p:cNvSpPr>
            <a:spLocks noGrp="1"/>
          </p:cNvSpPr>
          <p:nvPr>
            <p:ph type="title"/>
          </p:nvPr>
        </p:nvSpPr>
        <p:spPr>
          <a:xfrm>
            <a:off x="913795" y="203200"/>
            <a:ext cx="10353762" cy="1261872"/>
          </a:xfrm>
        </p:spPr>
        <p:txBody>
          <a:bodyPr/>
          <a:lstStyle/>
          <a:p>
            <a:r>
              <a:rPr lang="en-GB" dirty="0"/>
              <a:t>Running the tests for the application.</a:t>
            </a:r>
            <a:endParaRPr lang="en-ZA" dirty="0"/>
          </a:p>
        </p:txBody>
      </p:sp>
      <p:sp>
        <p:nvSpPr>
          <p:cNvPr id="3" name="Content Placeholder 2">
            <a:extLst>
              <a:ext uri="{FF2B5EF4-FFF2-40B4-BE49-F238E27FC236}">
                <a16:creationId xmlns:a16="http://schemas.microsoft.com/office/drawing/2014/main" id="{710FA05B-4C4E-4A98-8F69-CA113C16BB2D}"/>
              </a:ext>
            </a:extLst>
          </p:cNvPr>
          <p:cNvSpPr>
            <a:spLocks noGrp="1"/>
          </p:cNvSpPr>
          <p:nvPr>
            <p:ph sz="half" idx="1"/>
          </p:nvPr>
        </p:nvSpPr>
        <p:spPr>
          <a:xfrm>
            <a:off x="913795" y="1455739"/>
            <a:ext cx="4856841" cy="3622671"/>
          </a:xfrm>
        </p:spPr>
        <p:txBody>
          <a:bodyPr/>
          <a:lstStyle/>
          <a:p>
            <a:r>
              <a:rPr lang="en-GB" dirty="0"/>
              <a:t>To run the tests we first need to copy the directory of the file. Open up the properties and copy the ‘path’. </a:t>
            </a:r>
          </a:p>
          <a:p>
            <a:endParaRPr lang="en-ZA" dirty="0"/>
          </a:p>
        </p:txBody>
      </p:sp>
      <p:sp>
        <p:nvSpPr>
          <p:cNvPr id="4" name="Content Placeholder 3">
            <a:extLst>
              <a:ext uri="{FF2B5EF4-FFF2-40B4-BE49-F238E27FC236}">
                <a16:creationId xmlns:a16="http://schemas.microsoft.com/office/drawing/2014/main" id="{7F08B651-33F7-4F76-87FD-927D3BF492EB}"/>
              </a:ext>
            </a:extLst>
          </p:cNvPr>
          <p:cNvSpPr>
            <a:spLocks noGrp="1"/>
          </p:cNvSpPr>
          <p:nvPr>
            <p:ph sz="half" idx="2"/>
          </p:nvPr>
        </p:nvSpPr>
        <p:spPr>
          <a:xfrm>
            <a:off x="6410716" y="1465072"/>
            <a:ext cx="4856841" cy="3622672"/>
          </a:xfrm>
        </p:spPr>
        <p:txBody>
          <a:bodyPr/>
          <a:lstStyle/>
          <a:p>
            <a:r>
              <a:rPr lang="en-GB" dirty="0"/>
              <a:t>In command line type in ‘cd ’, followed  by the path and press enter.</a:t>
            </a:r>
          </a:p>
          <a:p>
            <a:r>
              <a:rPr lang="en-GB" dirty="0"/>
              <a:t>Then type in the following ‘</a:t>
            </a:r>
            <a:r>
              <a:rPr lang="en-GB" dirty="0" err="1"/>
              <a:t>pytest</a:t>
            </a:r>
            <a:r>
              <a:rPr lang="en-GB" dirty="0"/>
              <a:t> &lt;program name&gt;  - -capture=tee-sys’. </a:t>
            </a:r>
          </a:p>
          <a:p>
            <a:endParaRPr lang="en-ZA" dirty="0"/>
          </a:p>
        </p:txBody>
      </p:sp>
      <p:pic>
        <p:nvPicPr>
          <p:cNvPr id="6" name="Picture 5" descr="Graphical user interface, text, application, email&#10;&#10;Description automatically generated">
            <a:extLst>
              <a:ext uri="{FF2B5EF4-FFF2-40B4-BE49-F238E27FC236}">
                <a16:creationId xmlns:a16="http://schemas.microsoft.com/office/drawing/2014/main" id="{4D164F5A-7D3F-48E4-9967-22D0C893B826}"/>
              </a:ext>
            </a:extLst>
          </p:cNvPr>
          <p:cNvPicPr>
            <a:picLocks noChangeAspect="1"/>
          </p:cNvPicPr>
          <p:nvPr/>
        </p:nvPicPr>
        <p:blipFill>
          <a:blip r:embed="rId2"/>
          <a:stretch>
            <a:fillRect/>
          </a:stretch>
        </p:blipFill>
        <p:spPr>
          <a:xfrm>
            <a:off x="1247774" y="2870200"/>
            <a:ext cx="4149725" cy="3784600"/>
          </a:xfrm>
          <a:prstGeom prst="rect">
            <a:avLst/>
          </a:prstGeom>
        </p:spPr>
      </p:pic>
      <p:pic>
        <p:nvPicPr>
          <p:cNvPr id="8" name="Picture 7">
            <a:extLst>
              <a:ext uri="{FF2B5EF4-FFF2-40B4-BE49-F238E27FC236}">
                <a16:creationId xmlns:a16="http://schemas.microsoft.com/office/drawing/2014/main" id="{9625803E-4E47-4767-A0D9-A57AFBC3CAB6}"/>
              </a:ext>
            </a:extLst>
          </p:cNvPr>
          <p:cNvPicPr>
            <a:picLocks noChangeAspect="1"/>
          </p:cNvPicPr>
          <p:nvPr/>
        </p:nvPicPr>
        <p:blipFill>
          <a:blip r:embed="rId3"/>
          <a:stretch>
            <a:fillRect/>
          </a:stretch>
        </p:blipFill>
        <p:spPr>
          <a:xfrm>
            <a:off x="5633459" y="3656043"/>
            <a:ext cx="6411353" cy="485714"/>
          </a:xfrm>
          <a:prstGeom prst="rect">
            <a:avLst/>
          </a:prstGeom>
        </p:spPr>
      </p:pic>
    </p:spTree>
    <p:extLst>
      <p:ext uri="{BB962C8B-B14F-4D97-AF65-F5344CB8AC3E}">
        <p14:creationId xmlns:p14="http://schemas.microsoft.com/office/powerpoint/2010/main" val="54990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66D5-7CE8-4546-857A-AC0AB73CB56A}"/>
              </a:ext>
            </a:extLst>
          </p:cNvPr>
          <p:cNvSpPr>
            <a:spLocks noGrp="1"/>
          </p:cNvSpPr>
          <p:nvPr>
            <p:ph type="title"/>
          </p:nvPr>
        </p:nvSpPr>
        <p:spPr/>
        <p:txBody>
          <a:bodyPr/>
          <a:lstStyle/>
          <a:p>
            <a:r>
              <a:rPr lang="en-GB" dirty="0"/>
              <a:t>Continued…</a:t>
            </a:r>
            <a:endParaRPr lang="en-ZA" dirty="0"/>
          </a:p>
        </p:txBody>
      </p:sp>
      <p:sp>
        <p:nvSpPr>
          <p:cNvPr id="3" name="Content Placeholder 2">
            <a:extLst>
              <a:ext uri="{FF2B5EF4-FFF2-40B4-BE49-F238E27FC236}">
                <a16:creationId xmlns:a16="http://schemas.microsoft.com/office/drawing/2014/main" id="{A968A0C8-F143-4071-AD55-FA50C7F3D351}"/>
              </a:ext>
            </a:extLst>
          </p:cNvPr>
          <p:cNvSpPr>
            <a:spLocks noGrp="1"/>
          </p:cNvSpPr>
          <p:nvPr>
            <p:ph idx="1"/>
          </p:nvPr>
        </p:nvSpPr>
        <p:spPr/>
        <p:txBody>
          <a:bodyPr/>
          <a:lstStyle/>
          <a:p>
            <a:r>
              <a:rPr lang="en-GB" dirty="0"/>
              <a:t>Next the program will start to run as normal. Note that the system can only test for ‘Longest streak of certain habit’, which is under the option of ‘Habit Analysis’.</a:t>
            </a:r>
          </a:p>
          <a:p>
            <a:r>
              <a:rPr lang="en-GB" dirty="0"/>
              <a:t>You will then be asked to select a habit. After the longest streak have been displayed you can simply type ‘ok’ and hit enter. The program will then ask you once again to select the habit and display it’s longest streak again. Once again type ‘ok’ and hit enter.</a:t>
            </a:r>
          </a:p>
          <a:p>
            <a:r>
              <a:rPr lang="en-GB" dirty="0"/>
              <a:t>The program will then display whether the test has failed or passed.</a:t>
            </a:r>
            <a:endParaRPr lang="en-ZA" dirty="0"/>
          </a:p>
        </p:txBody>
      </p:sp>
    </p:spTree>
    <p:extLst>
      <p:ext uri="{BB962C8B-B14F-4D97-AF65-F5344CB8AC3E}">
        <p14:creationId xmlns:p14="http://schemas.microsoft.com/office/powerpoint/2010/main" val="339177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03F2-D7FF-4466-AEC5-F2413D1EA370}"/>
              </a:ext>
            </a:extLst>
          </p:cNvPr>
          <p:cNvSpPr>
            <a:spLocks noGrp="1"/>
          </p:cNvSpPr>
          <p:nvPr>
            <p:ph type="title"/>
          </p:nvPr>
        </p:nvSpPr>
        <p:spPr>
          <a:xfrm>
            <a:off x="913737" y="0"/>
            <a:ext cx="10353762" cy="1257300"/>
          </a:xfrm>
        </p:spPr>
        <p:txBody>
          <a:bodyPr/>
          <a:lstStyle/>
          <a:p>
            <a:r>
              <a:rPr lang="en-GB" dirty="0"/>
              <a:t>Test example:</a:t>
            </a:r>
            <a:endParaRPr lang="en-ZA" dirty="0"/>
          </a:p>
        </p:txBody>
      </p:sp>
      <p:pic>
        <p:nvPicPr>
          <p:cNvPr id="5" name="Content Placeholder 4" descr="Text&#10;&#10;Description automatically generated">
            <a:extLst>
              <a:ext uri="{FF2B5EF4-FFF2-40B4-BE49-F238E27FC236}">
                <a16:creationId xmlns:a16="http://schemas.microsoft.com/office/drawing/2014/main" id="{DB6FB950-4347-4BDC-9E01-D105070E6158}"/>
              </a:ext>
            </a:extLst>
          </p:cNvPr>
          <p:cNvPicPr>
            <a:picLocks noGrp="1" noChangeAspect="1"/>
          </p:cNvPicPr>
          <p:nvPr>
            <p:ph idx="1"/>
          </p:nvPr>
        </p:nvPicPr>
        <p:blipFill>
          <a:blip r:embed="rId2"/>
          <a:stretch>
            <a:fillRect/>
          </a:stretch>
        </p:blipFill>
        <p:spPr>
          <a:xfrm>
            <a:off x="1877226" y="1257300"/>
            <a:ext cx="8155774" cy="5283200"/>
          </a:xfrm>
        </p:spPr>
      </p:pic>
    </p:spTree>
    <p:extLst>
      <p:ext uri="{BB962C8B-B14F-4D97-AF65-F5344CB8AC3E}">
        <p14:creationId xmlns:p14="http://schemas.microsoft.com/office/powerpoint/2010/main" val="1255681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{6B1B398B-B2C7-4DA6-97B9-00CB994C187A}tf55705232_win32</Template>
  <TotalTime>133</TotalTime>
  <Words>289</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Goudy Old Style</vt:lpstr>
      <vt:lpstr>Wingdings 2</vt:lpstr>
      <vt:lpstr>SlateVTI</vt:lpstr>
      <vt:lpstr>Running tests within the API</vt:lpstr>
      <vt:lpstr>What are tests and why do we need it?</vt:lpstr>
      <vt:lpstr>Advantages of tests.</vt:lpstr>
      <vt:lpstr>Running the tests for the application.</vt:lpstr>
      <vt:lpstr>Continued…</vt:lpstr>
      <vt:lpstr>Test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tests within the API</dc:title>
  <dc:creator>Nel, Erik</dc:creator>
  <cp:lastModifiedBy>Nel, Erik</cp:lastModifiedBy>
  <cp:revision>1</cp:revision>
  <dcterms:created xsi:type="dcterms:W3CDTF">2021-12-14T09:58:08Z</dcterms:created>
  <dcterms:modified xsi:type="dcterms:W3CDTF">2021-12-14T12:11:09Z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