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3" r:id="rId3"/>
    <p:sldId id="257" r:id="rId4"/>
    <p:sldId id="264" r:id="rId5"/>
    <p:sldId id="268" r:id="rId6"/>
    <p:sldId id="265" r:id="rId7"/>
    <p:sldId id="266"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2517" autoAdjust="0"/>
  </p:normalViewPr>
  <p:slideViewPr>
    <p:cSldViewPr snapToGrid="0">
      <p:cViewPr>
        <p:scale>
          <a:sx n="56" d="100"/>
          <a:sy n="56" d="100"/>
        </p:scale>
        <p:origin x="10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F9705-2986-4268-9B4C-44122C494377}" type="datetimeFigureOut">
              <a:rPr lang="en-US" smtClean="0"/>
              <a:t>4/7/2018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DACF8-D11A-4D1C-A514-11DD89EE5A19}" type="slidenum">
              <a:rPr lang="en-US" smtClean="0"/>
              <a:t>‹#›</a:t>
            </a:fld>
            <a:endParaRPr lang="en-US"/>
          </a:p>
        </p:txBody>
      </p:sp>
    </p:spTree>
    <p:extLst>
      <p:ext uri="{BB962C8B-B14F-4D97-AF65-F5344CB8AC3E}">
        <p14:creationId xmlns:p14="http://schemas.microsoft.com/office/powerpoint/2010/main" val="752340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Why this q?</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The goal of this project was to apply sentiment analysis on tweets that influence the trading of cryptocurrencies.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Code is hardcoded to gather twitter data for bitcoin using keywords, but that can be easily modified to support other coins.</a:t>
            </a:r>
          </a:p>
          <a:p>
            <a:endParaRPr lang="en-US" dirty="0"/>
          </a:p>
          <a:p>
            <a:r>
              <a:rPr lang="en-US" sz="1200" b="1" i="0" kern="1200" dirty="0">
                <a:solidFill>
                  <a:schemeClr val="tx1"/>
                </a:solidFill>
                <a:effectLst/>
                <a:latin typeface="+mn-lt"/>
                <a:ea typeface="+mn-ea"/>
                <a:cs typeface="+mn-cs"/>
              </a:rPr>
              <a:t>Cryptocurrencies have been on the rise for the past years. Their value is completely defined by speculation of how much they can be worth. As such their exchange rates are very volatile, and very unpredictable.</a:t>
            </a:r>
          </a:p>
          <a:p>
            <a:r>
              <a:rPr lang="en-US" sz="1200" b="1" i="0" kern="1200" dirty="0">
                <a:solidFill>
                  <a:schemeClr val="tx1"/>
                </a:solidFill>
                <a:effectLst/>
                <a:latin typeface="+mn-lt"/>
                <a:ea typeface="+mn-ea"/>
                <a:cs typeface="+mn-cs"/>
              </a:rPr>
              <a:t>Twitter is one of the most popular social media networks there is, and it's an outlet through which millions of people broadcast their thoughts, fears and opinions on any topic of their interest.</a:t>
            </a:r>
          </a:p>
          <a:p>
            <a:r>
              <a:rPr lang="en-US" sz="1200" b="1" i="0" kern="1200" dirty="0">
                <a:solidFill>
                  <a:schemeClr val="tx1"/>
                </a:solidFill>
                <a:effectLst/>
                <a:latin typeface="+mn-lt"/>
                <a:ea typeface="+mn-ea"/>
                <a:cs typeface="+mn-cs"/>
              </a:rPr>
              <a:t>The goal of this project is to determine if we can use sentiment analyzer for this publicly available data that can help predict the data.</a:t>
            </a:r>
          </a:p>
          <a:p>
            <a:endParaRPr lang="en-US" dirty="0"/>
          </a:p>
          <a:p>
            <a:r>
              <a:rPr lang="en-US" dirty="0"/>
              <a:t>Seemed like a good way to test our new earned skills</a:t>
            </a:r>
          </a:p>
          <a:p>
            <a:r>
              <a:rPr lang="en-US" dirty="0"/>
              <a:t>It’s a simple presentation since we’ve used most of our time on actual work!</a:t>
            </a:r>
          </a:p>
          <a:p>
            <a:endParaRPr lang="en-US" dirty="0"/>
          </a:p>
        </p:txBody>
      </p:sp>
      <p:sp>
        <p:nvSpPr>
          <p:cNvPr id="4" name="Slide Number Placeholder 3"/>
          <p:cNvSpPr>
            <a:spLocks noGrp="1"/>
          </p:cNvSpPr>
          <p:nvPr>
            <p:ph type="sldNum" sz="quarter" idx="10"/>
          </p:nvPr>
        </p:nvSpPr>
        <p:spPr/>
        <p:txBody>
          <a:bodyPr/>
          <a:lstStyle/>
          <a:p>
            <a:fld id="{F3BDACF8-D11A-4D1C-A514-11DD89EE5A19}" type="slidenum">
              <a:rPr lang="en-US" smtClean="0"/>
              <a:t>1</a:t>
            </a:fld>
            <a:endParaRPr lang="en-US"/>
          </a:p>
        </p:txBody>
      </p:sp>
    </p:spTree>
    <p:extLst>
      <p:ext uri="{BB962C8B-B14F-4D97-AF65-F5344CB8AC3E}">
        <p14:creationId xmlns:p14="http://schemas.microsoft.com/office/powerpoint/2010/main" val="2463636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BLUF:</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know from chaos theory that even if you had a perfect model of the world, you'd need infinite precision in order to predict future events. With social media and a economic phenomena, we don't have anything like that.</a:t>
            </a:r>
          </a:p>
          <a:p>
            <a:endParaRPr lang="en-US" dirty="0"/>
          </a:p>
          <a:p>
            <a:r>
              <a:rPr lang="en-US" dirty="0"/>
              <a:t>PROCESS</a:t>
            </a:r>
          </a:p>
          <a:p>
            <a:endParaRPr lang="en-US" dirty="0"/>
          </a:p>
          <a:p>
            <a:r>
              <a:rPr lang="en-US" dirty="0"/>
              <a:t>PANDAS</a:t>
            </a:r>
          </a:p>
          <a:p>
            <a:r>
              <a:rPr lang="en-US" dirty="0"/>
              <a:t>MATPLOTLIB</a:t>
            </a:r>
          </a:p>
          <a:p>
            <a:r>
              <a:rPr lang="en-US" dirty="0"/>
              <a:t>VADER</a:t>
            </a:r>
          </a:p>
          <a:p>
            <a:endParaRPr lang="en-US" dirty="0"/>
          </a:p>
          <a:p>
            <a:br>
              <a:rPr lang="en-US" dirty="0"/>
            </a:br>
            <a:r>
              <a:rPr lang="en-US" sz="1200" b="0" i="0" kern="1200" dirty="0">
                <a:solidFill>
                  <a:schemeClr val="tx1"/>
                </a:solidFill>
                <a:effectLst/>
                <a:latin typeface="+mn-lt"/>
                <a:ea typeface="+mn-ea"/>
                <a:cs typeface="+mn-cs"/>
              </a:rPr>
              <a:t>Free afternassim_nicholas_taleb_530983</a:t>
            </a:r>
            <a:endParaRPr lang="en-US" dirty="0"/>
          </a:p>
          <a:p>
            <a:endParaRPr lang="en-US" dirty="0"/>
          </a:p>
          <a:p>
            <a:r>
              <a:rPr lang="en-US" dirty="0"/>
              <a:t>Twitter sentiment analysis:</a:t>
            </a:r>
          </a:p>
          <a:p>
            <a:pPr lvl="1"/>
            <a:r>
              <a:rPr lang="en-US" dirty="0"/>
              <a:t>Easy and naive model:</a:t>
            </a:r>
          </a:p>
          <a:p>
            <a:pPr lvl="2"/>
            <a:r>
              <a:rPr lang="en-US" dirty="0"/>
              <a:t>Comparing fluctuation with sentiment score (the day before)</a:t>
            </a:r>
          </a:p>
          <a:p>
            <a:pPr lvl="2"/>
            <a:r>
              <a:rPr lang="en-US" dirty="0"/>
              <a:t>300 x 6 search words x 1 </a:t>
            </a:r>
            <a:r>
              <a:rPr lang="en-US" dirty="0" err="1"/>
              <a:t>mnth</a:t>
            </a:r>
            <a:r>
              <a:rPr lang="en-US" dirty="0"/>
              <a:t> = approx. 56000 tweets</a:t>
            </a:r>
          </a:p>
          <a:p>
            <a:pPr lvl="2"/>
            <a:r>
              <a:rPr lang="en-US" dirty="0"/>
              <a:t>	several duplicates</a:t>
            </a:r>
          </a:p>
          <a:p>
            <a:pPr lvl="2"/>
            <a:r>
              <a:rPr lang="en-US" dirty="0"/>
              <a:t>	language</a:t>
            </a:r>
          </a:p>
          <a:p>
            <a:pPr lvl="2"/>
            <a:r>
              <a:rPr lang="en-US" dirty="0"/>
              <a:t>	ended </a:t>
            </a:r>
            <a:r>
              <a:rPr lang="en-US" dirty="0" err="1"/>
              <a:t>upp</a:t>
            </a:r>
            <a:r>
              <a:rPr lang="en-US" dirty="0"/>
              <a:t> wit approx. 9000+ ditching duplicates</a:t>
            </a:r>
          </a:p>
          <a:p>
            <a:pPr lvl="1"/>
            <a:r>
              <a:rPr lang="en-US" dirty="0"/>
              <a:t>The analysis would have to run all tweets for far longer than a month to surely state any basis</a:t>
            </a:r>
          </a:p>
          <a:p>
            <a:pPr lvl="2"/>
            <a:r>
              <a:rPr lang="en-US" dirty="0"/>
              <a:t>With all tweets (big data)</a:t>
            </a:r>
          </a:p>
          <a:p>
            <a:pPr lvl="2"/>
            <a:r>
              <a:rPr lang="en-US" dirty="0"/>
              <a:t>Volume of twitter messages ….</a:t>
            </a:r>
          </a:p>
          <a:p>
            <a:pPr marL="457200" lvl="1" indent="0">
              <a:buNone/>
            </a:pPr>
            <a:endParaRPr lang="en-US" dirty="0"/>
          </a:p>
          <a:p>
            <a:r>
              <a:rPr lang="en-US" dirty="0"/>
              <a:t>Gather </a:t>
            </a:r>
            <a:r>
              <a:rPr lang="en-US" dirty="0" err="1"/>
              <a:t>BitCoin</a:t>
            </a:r>
            <a:r>
              <a:rPr lang="en-US" dirty="0"/>
              <a:t> data:</a:t>
            </a:r>
          </a:p>
          <a:p>
            <a:pPr lvl="1"/>
            <a:r>
              <a:rPr lang="en-US" dirty="0"/>
              <a:t>CC very volatile </a:t>
            </a:r>
          </a:p>
          <a:p>
            <a:pPr lvl="1"/>
            <a:r>
              <a:rPr lang="en-US" dirty="0"/>
              <a:t>Through API cryptocompare.com </a:t>
            </a:r>
            <a:r>
              <a:rPr lang="en-US" dirty="0">
                <a:sym typeface="Wingdings" panose="05000000000000000000" pitchFamily="2" charset="2"/>
              </a:rPr>
              <a:t> csv etc.</a:t>
            </a:r>
          </a:p>
          <a:p>
            <a:pPr lvl="1"/>
            <a:endParaRPr lang="en-US" dirty="0">
              <a:sym typeface="Wingdings" panose="05000000000000000000" pitchFamily="2" charset="2"/>
            </a:endParaRPr>
          </a:p>
          <a:p>
            <a:r>
              <a:rPr lang="en-US" dirty="0"/>
              <a:t>Merge </a:t>
            </a:r>
            <a:r>
              <a:rPr lang="en-US" dirty="0" err="1"/>
              <a:t>dataframes</a:t>
            </a:r>
            <a:endParaRPr lang="en-US" dirty="0"/>
          </a:p>
          <a:p>
            <a:pPr lvl="1"/>
            <a:r>
              <a:rPr lang="en-US" dirty="0"/>
              <a:t>Make analysis</a:t>
            </a:r>
          </a:p>
          <a:p>
            <a:pPr lvl="1"/>
            <a:r>
              <a:rPr lang="en-US" dirty="0"/>
              <a:t>Correlation coefficient?</a:t>
            </a:r>
          </a:p>
          <a:p>
            <a:pPr lvl="1"/>
            <a:endParaRPr lang="en-US" dirty="0"/>
          </a:p>
          <a:p>
            <a:r>
              <a:rPr lang="en-US" dirty="0"/>
              <a:t>Warning! No result is also a result!!!!</a:t>
            </a:r>
          </a:p>
          <a:p>
            <a:endParaRPr lang="en-US" dirty="0"/>
          </a:p>
        </p:txBody>
      </p:sp>
      <p:sp>
        <p:nvSpPr>
          <p:cNvPr id="4" name="Slide Number Placeholder 3"/>
          <p:cNvSpPr>
            <a:spLocks noGrp="1"/>
          </p:cNvSpPr>
          <p:nvPr>
            <p:ph type="sldNum" sz="quarter" idx="10"/>
          </p:nvPr>
        </p:nvSpPr>
        <p:spPr/>
        <p:txBody>
          <a:bodyPr/>
          <a:lstStyle/>
          <a:p>
            <a:fld id="{F3BDACF8-D11A-4D1C-A514-11DD89EE5A19}" type="slidenum">
              <a:rPr lang="en-US" smtClean="0"/>
              <a:t>2</a:t>
            </a:fld>
            <a:endParaRPr lang="en-US"/>
          </a:p>
        </p:txBody>
      </p:sp>
    </p:spTree>
    <p:extLst>
      <p:ext uri="{BB962C8B-B14F-4D97-AF65-F5344CB8AC3E}">
        <p14:creationId xmlns:p14="http://schemas.microsoft.com/office/powerpoint/2010/main" val="408075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t>
            </a:r>
            <a:r>
              <a:rPr lang="en-US" dirty="0" err="1"/>
              <a:t>BitCoin</a:t>
            </a:r>
            <a:endParaRPr lang="en-US" dirty="0"/>
          </a:p>
        </p:txBody>
      </p:sp>
      <p:sp>
        <p:nvSpPr>
          <p:cNvPr id="4" name="Slide Number Placeholder 3"/>
          <p:cNvSpPr>
            <a:spLocks noGrp="1"/>
          </p:cNvSpPr>
          <p:nvPr>
            <p:ph type="sldNum" sz="quarter" idx="10"/>
          </p:nvPr>
        </p:nvSpPr>
        <p:spPr/>
        <p:txBody>
          <a:bodyPr/>
          <a:lstStyle/>
          <a:p>
            <a:fld id="{F3BDACF8-D11A-4D1C-A514-11DD89EE5A19}" type="slidenum">
              <a:rPr lang="en-US" smtClean="0"/>
              <a:t>3</a:t>
            </a:fld>
            <a:endParaRPr lang="en-US"/>
          </a:p>
        </p:txBody>
      </p:sp>
    </p:spTree>
    <p:extLst>
      <p:ext uri="{BB962C8B-B14F-4D97-AF65-F5344CB8AC3E}">
        <p14:creationId xmlns:p14="http://schemas.microsoft.com/office/powerpoint/2010/main" val="3440142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BDACF8-D11A-4D1C-A514-11DD89EE5A19}" type="slidenum">
              <a:rPr lang="en-US" smtClean="0"/>
              <a:t>6</a:t>
            </a:fld>
            <a:endParaRPr lang="en-US"/>
          </a:p>
        </p:txBody>
      </p:sp>
    </p:spTree>
    <p:extLst>
      <p:ext uri="{BB962C8B-B14F-4D97-AF65-F5344CB8AC3E}">
        <p14:creationId xmlns:p14="http://schemas.microsoft.com/office/powerpoint/2010/main" val="2962802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A096-A73F-4954-BD92-926D191F2A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CA4149-0619-4651-AE49-07818A123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20F69-D753-4BEE-A29E-7D9EF573FE7B}"/>
              </a:ext>
            </a:extLst>
          </p:cNvPr>
          <p:cNvSpPr>
            <a:spLocks noGrp="1"/>
          </p:cNvSpPr>
          <p:nvPr>
            <p:ph type="dt" sz="half" idx="10"/>
          </p:nvPr>
        </p:nvSpPr>
        <p:spPr/>
        <p:txBody>
          <a:bodyPr/>
          <a:lstStyle/>
          <a:p>
            <a:fld id="{1394F491-6774-4F06-8CF4-47FA4DE40F71}" type="datetimeFigureOut">
              <a:rPr lang="en-US" smtClean="0"/>
              <a:t>4/7/2018</a:t>
            </a:fld>
            <a:endParaRPr lang="en-US"/>
          </a:p>
        </p:txBody>
      </p:sp>
      <p:sp>
        <p:nvSpPr>
          <p:cNvPr id="5" name="Footer Placeholder 4">
            <a:extLst>
              <a:ext uri="{FF2B5EF4-FFF2-40B4-BE49-F238E27FC236}">
                <a16:creationId xmlns:a16="http://schemas.microsoft.com/office/drawing/2014/main" id="{A526677E-DCF6-4B50-97F1-C440AA0D8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6DF0F-AA60-4153-AEBA-5B01F14D3985}"/>
              </a:ext>
            </a:extLst>
          </p:cNvPr>
          <p:cNvSpPr>
            <a:spLocks noGrp="1"/>
          </p:cNvSpPr>
          <p:nvPr>
            <p:ph type="sldNum" sz="quarter" idx="12"/>
          </p:nvPr>
        </p:nvSpPr>
        <p:spPr/>
        <p:txBody>
          <a:bodyPr/>
          <a:lstStyle/>
          <a:p>
            <a:fld id="{731D1D4C-1925-43E2-82FB-EFA413AA1DE0}" type="slidenum">
              <a:rPr lang="en-US" smtClean="0"/>
              <a:t>‹#›</a:t>
            </a:fld>
            <a:endParaRPr lang="en-US"/>
          </a:p>
        </p:txBody>
      </p:sp>
    </p:spTree>
    <p:extLst>
      <p:ext uri="{BB962C8B-B14F-4D97-AF65-F5344CB8AC3E}">
        <p14:creationId xmlns:p14="http://schemas.microsoft.com/office/powerpoint/2010/main" val="2168711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8A57D-56D0-48A6-B184-0F3FFA456B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63AE6-B220-4713-A51A-688C482AB6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5727B-A3EB-46B9-B730-37EDB0619A46}"/>
              </a:ext>
            </a:extLst>
          </p:cNvPr>
          <p:cNvSpPr>
            <a:spLocks noGrp="1"/>
          </p:cNvSpPr>
          <p:nvPr>
            <p:ph type="dt" sz="half" idx="10"/>
          </p:nvPr>
        </p:nvSpPr>
        <p:spPr/>
        <p:txBody>
          <a:bodyPr/>
          <a:lstStyle/>
          <a:p>
            <a:fld id="{1394F491-6774-4F06-8CF4-47FA4DE40F71}" type="datetimeFigureOut">
              <a:rPr lang="en-US" smtClean="0"/>
              <a:t>4/7/2018</a:t>
            </a:fld>
            <a:endParaRPr lang="en-US"/>
          </a:p>
        </p:txBody>
      </p:sp>
      <p:sp>
        <p:nvSpPr>
          <p:cNvPr id="5" name="Footer Placeholder 4">
            <a:extLst>
              <a:ext uri="{FF2B5EF4-FFF2-40B4-BE49-F238E27FC236}">
                <a16:creationId xmlns:a16="http://schemas.microsoft.com/office/drawing/2014/main" id="{86EF2441-2A26-45C7-AC84-74CAE9510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36212C-66FA-4C16-9CD2-94DE022FA3E6}"/>
              </a:ext>
            </a:extLst>
          </p:cNvPr>
          <p:cNvSpPr>
            <a:spLocks noGrp="1"/>
          </p:cNvSpPr>
          <p:nvPr>
            <p:ph type="sldNum" sz="quarter" idx="12"/>
          </p:nvPr>
        </p:nvSpPr>
        <p:spPr/>
        <p:txBody>
          <a:bodyPr/>
          <a:lstStyle/>
          <a:p>
            <a:fld id="{731D1D4C-1925-43E2-82FB-EFA413AA1DE0}" type="slidenum">
              <a:rPr lang="en-US" smtClean="0"/>
              <a:t>‹#›</a:t>
            </a:fld>
            <a:endParaRPr lang="en-US"/>
          </a:p>
        </p:txBody>
      </p:sp>
    </p:spTree>
    <p:extLst>
      <p:ext uri="{BB962C8B-B14F-4D97-AF65-F5344CB8AC3E}">
        <p14:creationId xmlns:p14="http://schemas.microsoft.com/office/powerpoint/2010/main" val="289587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F5E8F-2C64-4779-B970-878BCF19A5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5CC54F-C8A0-44DE-A3B2-305D331BE98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E85B3-6196-4A1E-B318-C22D81FC44FA}"/>
              </a:ext>
            </a:extLst>
          </p:cNvPr>
          <p:cNvSpPr>
            <a:spLocks noGrp="1"/>
          </p:cNvSpPr>
          <p:nvPr>
            <p:ph type="dt" sz="half" idx="10"/>
          </p:nvPr>
        </p:nvSpPr>
        <p:spPr/>
        <p:txBody>
          <a:bodyPr/>
          <a:lstStyle/>
          <a:p>
            <a:fld id="{1394F491-6774-4F06-8CF4-47FA4DE40F71}" type="datetimeFigureOut">
              <a:rPr lang="en-US" smtClean="0"/>
              <a:t>4/7/2018</a:t>
            </a:fld>
            <a:endParaRPr lang="en-US"/>
          </a:p>
        </p:txBody>
      </p:sp>
      <p:sp>
        <p:nvSpPr>
          <p:cNvPr id="5" name="Footer Placeholder 4">
            <a:extLst>
              <a:ext uri="{FF2B5EF4-FFF2-40B4-BE49-F238E27FC236}">
                <a16:creationId xmlns:a16="http://schemas.microsoft.com/office/drawing/2014/main" id="{AFB97949-CA35-4A7F-9049-8848736A0E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E1BE59-25C0-453B-8A39-254DE06497B3}"/>
              </a:ext>
            </a:extLst>
          </p:cNvPr>
          <p:cNvSpPr>
            <a:spLocks noGrp="1"/>
          </p:cNvSpPr>
          <p:nvPr>
            <p:ph type="sldNum" sz="quarter" idx="12"/>
          </p:nvPr>
        </p:nvSpPr>
        <p:spPr/>
        <p:txBody>
          <a:bodyPr/>
          <a:lstStyle/>
          <a:p>
            <a:fld id="{731D1D4C-1925-43E2-82FB-EFA413AA1DE0}" type="slidenum">
              <a:rPr lang="en-US" smtClean="0"/>
              <a:t>‹#›</a:t>
            </a:fld>
            <a:endParaRPr lang="en-US"/>
          </a:p>
        </p:txBody>
      </p:sp>
    </p:spTree>
    <p:extLst>
      <p:ext uri="{BB962C8B-B14F-4D97-AF65-F5344CB8AC3E}">
        <p14:creationId xmlns:p14="http://schemas.microsoft.com/office/powerpoint/2010/main" val="90855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D0D16-35AC-4CDD-AD11-1A4A747917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9DD9C0-D1E8-4BDB-A354-4783A4EAE4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A84F1-3432-4293-8D5B-B7B0142BE7FD}"/>
              </a:ext>
            </a:extLst>
          </p:cNvPr>
          <p:cNvSpPr>
            <a:spLocks noGrp="1"/>
          </p:cNvSpPr>
          <p:nvPr>
            <p:ph type="dt" sz="half" idx="10"/>
          </p:nvPr>
        </p:nvSpPr>
        <p:spPr/>
        <p:txBody>
          <a:bodyPr/>
          <a:lstStyle/>
          <a:p>
            <a:fld id="{1394F491-6774-4F06-8CF4-47FA4DE40F71}" type="datetimeFigureOut">
              <a:rPr lang="en-US" smtClean="0"/>
              <a:t>4/7/2018</a:t>
            </a:fld>
            <a:endParaRPr lang="en-US"/>
          </a:p>
        </p:txBody>
      </p:sp>
      <p:sp>
        <p:nvSpPr>
          <p:cNvPr id="5" name="Footer Placeholder 4">
            <a:extLst>
              <a:ext uri="{FF2B5EF4-FFF2-40B4-BE49-F238E27FC236}">
                <a16:creationId xmlns:a16="http://schemas.microsoft.com/office/drawing/2014/main" id="{C72B20A2-CB61-4209-AF7C-5997FBF27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FADD1A-AC7A-45EF-A6F8-F0E2DD438FAB}"/>
              </a:ext>
            </a:extLst>
          </p:cNvPr>
          <p:cNvSpPr>
            <a:spLocks noGrp="1"/>
          </p:cNvSpPr>
          <p:nvPr>
            <p:ph type="sldNum" sz="quarter" idx="12"/>
          </p:nvPr>
        </p:nvSpPr>
        <p:spPr/>
        <p:txBody>
          <a:bodyPr/>
          <a:lstStyle/>
          <a:p>
            <a:fld id="{731D1D4C-1925-43E2-82FB-EFA413AA1DE0}" type="slidenum">
              <a:rPr lang="en-US" smtClean="0"/>
              <a:t>‹#›</a:t>
            </a:fld>
            <a:endParaRPr lang="en-US"/>
          </a:p>
        </p:txBody>
      </p:sp>
    </p:spTree>
    <p:extLst>
      <p:ext uri="{BB962C8B-B14F-4D97-AF65-F5344CB8AC3E}">
        <p14:creationId xmlns:p14="http://schemas.microsoft.com/office/powerpoint/2010/main" val="400424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42A8C-6B6C-4A43-B004-23D513E65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EBE92-A9FE-4B29-A5D7-FB97D6DD3D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516FC2-027C-444A-9F90-F99428688CE5}"/>
              </a:ext>
            </a:extLst>
          </p:cNvPr>
          <p:cNvSpPr>
            <a:spLocks noGrp="1"/>
          </p:cNvSpPr>
          <p:nvPr>
            <p:ph type="dt" sz="half" idx="10"/>
          </p:nvPr>
        </p:nvSpPr>
        <p:spPr/>
        <p:txBody>
          <a:bodyPr/>
          <a:lstStyle/>
          <a:p>
            <a:fld id="{1394F491-6774-4F06-8CF4-47FA4DE40F71}" type="datetimeFigureOut">
              <a:rPr lang="en-US" smtClean="0"/>
              <a:t>4/7/2018</a:t>
            </a:fld>
            <a:endParaRPr lang="en-US"/>
          </a:p>
        </p:txBody>
      </p:sp>
      <p:sp>
        <p:nvSpPr>
          <p:cNvPr id="5" name="Footer Placeholder 4">
            <a:extLst>
              <a:ext uri="{FF2B5EF4-FFF2-40B4-BE49-F238E27FC236}">
                <a16:creationId xmlns:a16="http://schemas.microsoft.com/office/drawing/2014/main" id="{FE0EBA26-4B49-4864-B0EA-6122DCEF8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9AF82-4400-47CD-B174-048C87559AED}"/>
              </a:ext>
            </a:extLst>
          </p:cNvPr>
          <p:cNvSpPr>
            <a:spLocks noGrp="1"/>
          </p:cNvSpPr>
          <p:nvPr>
            <p:ph type="sldNum" sz="quarter" idx="12"/>
          </p:nvPr>
        </p:nvSpPr>
        <p:spPr/>
        <p:txBody>
          <a:bodyPr/>
          <a:lstStyle/>
          <a:p>
            <a:fld id="{731D1D4C-1925-43E2-82FB-EFA413AA1DE0}" type="slidenum">
              <a:rPr lang="en-US" smtClean="0"/>
              <a:t>‹#›</a:t>
            </a:fld>
            <a:endParaRPr lang="en-US"/>
          </a:p>
        </p:txBody>
      </p:sp>
    </p:spTree>
    <p:extLst>
      <p:ext uri="{BB962C8B-B14F-4D97-AF65-F5344CB8AC3E}">
        <p14:creationId xmlns:p14="http://schemas.microsoft.com/office/powerpoint/2010/main" val="27771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BE200-133F-4077-B7D5-790E148336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6216B-EBE0-4139-A493-50F0C6C478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E964EF-DFEC-4CBE-9D54-7940DD82D45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5A6ADD-0B2F-49E5-976B-2F51B3731134}"/>
              </a:ext>
            </a:extLst>
          </p:cNvPr>
          <p:cNvSpPr>
            <a:spLocks noGrp="1"/>
          </p:cNvSpPr>
          <p:nvPr>
            <p:ph type="dt" sz="half" idx="10"/>
          </p:nvPr>
        </p:nvSpPr>
        <p:spPr/>
        <p:txBody>
          <a:bodyPr/>
          <a:lstStyle/>
          <a:p>
            <a:fld id="{1394F491-6774-4F06-8CF4-47FA4DE40F71}" type="datetimeFigureOut">
              <a:rPr lang="en-US" smtClean="0"/>
              <a:t>4/7/2018</a:t>
            </a:fld>
            <a:endParaRPr lang="en-US"/>
          </a:p>
        </p:txBody>
      </p:sp>
      <p:sp>
        <p:nvSpPr>
          <p:cNvPr id="6" name="Footer Placeholder 5">
            <a:extLst>
              <a:ext uri="{FF2B5EF4-FFF2-40B4-BE49-F238E27FC236}">
                <a16:creationId xmlns:a16="http://schemas.microsoft.com/office/drawing/2014/main" id="{E1E38B74-BAAC-47CC-AFD4-8CE60E973A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0ED7F-6717-46E2-8906-65029DF18E63}"/>
              </a:ext>
            </a:extLst>
          </p:cNvPr>
          <p:cNvSpPr>
            <a:spLocks noGrp="1"/>
          </p:cNvSpPr>
          <p:nvPr>
            <p:ph type="sldNum" sz="quarter" idx="12"/>
          </p:nvPr>
        </p:nvSpPr>
        <p:spPr/>
        <p:txBody>
          <a:bodyPr/>
          <a:lstStyle/>
          <a:p>
            <a:fld id="{731D1D4C-1925-43E2-82FB-EFA413AA1DE0}" type="slidenum">
              <a:rPr lang="en-US" smtClean="0"/>
              <a:t>‹#›</a:t>
            </a:fld>
            <a:endParaRPr lang="en-US"/>
          </a:p>
        </p:txBody>
      </p:sp>
    </p:spTree>
    <p:extLst>
      <p:ext uri="{BB962C8B-B14F-4D97-AF65-F5344CB8AC3E}">
        <p14:creationId xmlns:p14="http://schemas.microsoft.com/office/powerpoint/2010/main" val="3505461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4460-39A5-4267-8E8D-3419EB93C5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406988-6E60-49F1-ACCF-5ABAB5450E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7F36FF-35B1-4F50-8096-F7D518263C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72C1D9-AC68-4BE7-B130-B0DF8D7B51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9F1507-3C99-49B5-B33A-3A7B1C68754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F5F415-136B-41BD-A742-9C2378C7BD29}"/>
              </a:ext>
            </a:extLst>
          </p:cNvPr>
          <p:cNvSpPr>
            <a:spLocks noGrp="1"/>
          </p:cNvSpPr>
          <p:nvPr>
            <p:ph type="dt" sz="half" idx="10"/>
          </p:nvPr>
        </p:nvSpPr>
        <p:spPr/>
        <p:txBody>
          <a:bodyPr/>
          <a:lstStyle/>
          <a:p>
            <a:fld id="{1394F491-6774-4F06-8CF4-47FA4DE40F71}" type="datetimeFigureOut">
              <a:rPr lang="en-US" smtClean="0"/>
              <a:t>4/7/2018</a:t>
            </a:fld>
            <a:endParaRPr lang="en-US"/>
          </a:p>
        </p:txBody>
      </p:sp>
      <p:sp>
        <p:nvSpPr>
          <p:cNvPr id="8" name="Footer Placeholder 7">
            <a:extLst>
              <a:ext uri="{FF2B5EF4-FFF2-40B4-BE49-F238E27FC236}">
                <a16:creationId xmlns:a16="http://schemas.microsoft.com/office/drawing/2014/main" id="{A0199D4C-C49F-407A-8DA3-E12A0F63EF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D7995A-0D33-4693-865C-D6D23F7A1C2D}"/>
              </a:ext>
            </a:extLst>
          </p:cNvPr>
          <p:cNvSpPr>
            <a:spLocks noGrp="1"/>
          </p:cNvSpPr>
          <p:nvPr>
            <p:ph type="sldNum" sz="quarter" idx="12"/>
          </p:nvPr>
        </p:nvSpPr>
        <p:spPr/>
        <p:txBody>
          <a:bodyPr/>
          <a:lstStyle/>
          <a:p>
            <a:fld id="{731D1D4C-1925-43E2-82FB-EFA413AA1DE0}" type="slidenum">
              <a:rPr lang="en-US" smtClean="0"/>
              <a:t>‹#›</a:t>
            </a:fld>
            <a:endParaRPr lang="en-US"/>
          </a:p>
        </p:txBody>
      </p:sp>
    </p:spTree>
    <p:extLst>
      <p:ext uri="{BB962C8B-B14F-4D97-AF65-F5344CB8AC3E}">
        <p14:creationId xmlns:p14="http://schemas.microsoft.com/office/powerpoint/2010/main" val="2312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33C90-772B-45FF-866D-0FD4511D74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DC92CB-9BE9-41C9-9D15-56B7E22E7D00}"/>
              </a:ext>
            </a:extLst>
          </p:cNvPr>
          <p:cNvSpPr>
            <a:spLocks noGrp="1"/>
          </p:cNvSpPr>
          <p:nvPr>
            <p:ph type="dt" sz="half" idx="10"/>
          </p:nvPr>
        </p:nvSpPr>
        <p:spPr/>
        <p:txBody>
          <a:bodyPr/>
          <a:lstStyle/>
          <a:p>
            <a:fld id="{1394F491-6774-4F06-8CF4-47FA4DE40F71}" type="datetimeFigureOut">
              <a:rPr lang="en-US" smtClean="0"/>
              <a:t>4/7/2018</a:t>
            </a:fld>
            <a:endParaRPr lang="en-US"/>
          </a:p>
        </p:txBody>
      </p:sp>
      <p:sp>
        <p:nvSpPr>
          <p:cNvPr id="4" name="Footer Placeholder 3">
            <a:extLst>
              <a:ext uri="{FF2B5EF4-FFF2-40B4-BE49-F238E27FC236}">
                <a16:creationId xmlns:a16="http://schemas.microsoft.com/office/drawing/2014/main" id="{DE3F7CEC-9425-47D9-ABD0-E2425375AB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21CF97-B3FD-4447-BB14-7B8B92225915}"/>
              </a:ext>
            </a:extLst>
          </p:cNvPr>
          <p:cNvSpPr>
            <a:spLocks noGrp="1"/>
          </p:cNvSpPr>
          <p:nvPr>
            <p:ph type="sldNum" sz="quarter" idx="12"/>
          </p:nvPr>
        </p:nvSpPr>
        <p:spPr/>
        <p:txBody>
          <a:bodyPr/>
          <a:lstStyle/>
          <a:p>
            <a:fld id="{731D1D4C-1925-43E2-82FB-EFA413AA1DE0}" type="slidenum">
              <a:rPr lang="en-US" smtClean="0"/>
              <a:t>‹#›</a:t>
            </a:fld>
            <a:endParaRPr lang="en-US"/>
          </a:p>
        </p:txBody>
      </p:sp>
    </p:spTree>
    <p:extLst>
      <p:ext uri="{BB962C8B-B14F-4D97-AF65-F5344CB8AC3E}">
        <p14:creationId xmlns:p14="http://schemas.microsoft.com/office/powerpoint/2010/main" val="234493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AF4B86-0D52-4CBD-9EE1-D15C805C795D}"/>
              </a:ext>
            </a:extLst>
          </p:cNvPr>
          <p:cNvSpPr>
            <a:spLocks noGrp="1"/>
          </p:cNvSpPr>
          <p:nvPr>
            <p:ph type="dt" sz="half" idx="10"/>
          </p:nvPr>
        </p:nvSpPr>
        <p:spPr/>
        <p:txBody>
          <a:bodyPr/>
          <a:lstStyle/>
          <a:p>
            <a:fld id="{1394F491-6774-4F06-8CF4-47FA4DE40F71}" type="datetimeFigureOut">
              <a:rPr lang="en-US" smtClean="0"/>
              <a:t>4/7/2018</a:t>
            </a:fld>
            <a:endParaRPr lang="en-US"/>
          </a:p>
        </p:txBody>
      </p:sp>
      <p:sp>
        <p:nvSpPr>
          <p:cNvPr id="3" name="Footer Placeholder 2">
            <a:extLst>
              <a:ext uri="{FF2B5EF4-FFF2-40B4-BE49-F238E27FC236}">
                <a16:creationId xmlns:a16="http://schemas.microsoft.com/office/drawing/2014/main" id="{1D0EF845-7976-4DC2-B023-F81E05DCB3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227865-E62C-4158-B093-EE2193A158B9}"/>
              </a:ext>
            </a:extLst>
          </p:cNvPr>
          <p:cNvSpPr>
            <a:spLocks noGrp="1"/>
          </p:cNvSpPr>
          <p:nvPr>
            <p:ph type="sldNum" sz="quarter" idx="12"/>
          </p:nvPr>
        </p:nvSpPr>
        <p:spPr/>
        <p:txBody>
          <a:bodyPr/>
          <a:lstStyle/>
          <a:p>
            <a:fld id="{731D1D4C-1925-43E2-82FB-EFA413AA1DE0}" type="slidenum">
              <a:rPr lang="en-US" smtClean="0"/>
              <a:t>‹#›</a:t>
            </a:fld>
            <a:endParaRPr lang="en-US"/>
          </a:p>
        </p:txBody>
      </p:sp>
    </p:spTree>
    <p:extLst>
      <p:ext uri="{BB962C8B-B14F-4D97-AF65-F5344CB8AC3E}">
        <p14:creationId xmlns:p14="http://schemas.microsoft.com/office/powerpoint/2010/main" val="331384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376A-5A34-4D97-99F7-2E117CC143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A53012-2A13-435B-84F6-05480274D6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B472E7-56E1-4777-BB30-4233E99F3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7C849F-29CC-4183-9603-2A8341027972}"/>
              </a:ext>
            </a:extLst>
          </p:cNvPr>
          <p:cNvSpPr>
            <a:spLocks noGrp="1"/>
          </p:cNvSpPr>
          <p:nvPr>
            <p:ph type="dt" sz="half" idx="10"/>
          </p:nvPr>
        </p:nvSpPr>
        <p:spPr/>
        <p:txBody>
          <a:bodyPr/>
          <a:lstStyle/>
          <a:p>
            <a:fld id="{1394F491-6774-4F06-8CF4-47FA4DE40F71}" type="datetimeFigureOut">
              <a:rPr lang="en-US" smtClean="0"/>
              <a:t>4/7/2018</a:t>
            </a:fld>
            <a:endParaRPr lang="en-US"/>
          </a:p>
        </p:txBody>
      </p:sp>
      <p:sp>
        <p:nvSpPr>
          <p:cNvPr id="6" name="Footer Placeholder 5">
            <a:extLst>
              <a:ext uri="{FF2B5EF4-FFF2-40B4-BE49-F238E27FC236}">
                <a16:creationId xmlns:a16="http://schemas.microsoft.com/office/drawing/2014/main" id="{5653BC83-BA97-43AA-87F0-F5C2F7BF73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414B10-FFE0-4BD8-B3FB-5BD27FBC52A6}"/>
              </a:ext>
            </a:extLst>
          </p:cNvPr>
          <p:cNvSpPr>
            <a:spLocks noGrp="1"/>
          </p:cNvSpPr>
          <p:nvPr>
            <p:ph type="sldNum" sz="quarter" idx="12"/>
          </p:nvPr>
        </p:nvSpPr>
        <p:spPr/>
        <p:txBody>
          <a:bodyPr/>
          <a:lstStyle/>
          <a:p>
            <a:fld id="{731D1D4C-1925-43E2-82FB-EFA413AA1DE0}" type="slidenum">
              <a:rPr lang="en-US" smtClean="0"/>
              <a:t>‹#›</a:t>
            </a:fld>
            <a:endParaRPr lang="en-US"/>
          </a:p>
        </p:txBody>
      </p:sp>
    </p:spTree>
    <p:extLst>
      <p:ext uri="{BB962C8B-B14F-4D97-AF65-F5344CB8AC3E}">
        <p14:creationId xmlns:p14="http://schemas.microsoft.com/office/powerpoint/2010/main" val="565058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59C3-6255-4BD1-8140-D43127CED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C37DCE-914E-462E-8AE2-AD551D06E6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C5BB09-B1A9-4E25-B715-065133DA1F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4C0979-99E4-4342-ACD3-A4F003FB9B5E}"/>
              </a:ext>
            </a:extLst>
          </p:cNvPr>
          <p:cNvSpPr>
            <a:spLocks noGrp="1"/>
          </p:cNvSpPr>
          <p:nvPr>
            <p:ph type="dt" sz="half" idx="10"/>
          </p:nvPr>
        </p:nvSpPr>
        <p:spPr/>
        <p:txBody>
          <a:bodyPr/>
          <a:lstStyle/>
          <a:p>
            <a:fld id="{1394F491-6774-4F06-8CF4-47FA4DE40F71}" type="datetimeFigureOut">
              <a:rPr lang="en-US" smtClean="0"/>
              <a:t>4/7/2018</a:t>
            </a:fld>
            <a:endParaRPr lang="en-US"/>
          </a:p>
        </p:txBody>
      </p:sp>
      <p:sp>
        <p:nvSpPr>
          <p:cNvPr id="6" name="Footer Placeholder 5">
            <a:extLst>
              <a:ext uri="{FF2B5EF4-FFF2-40B4-BE49-F238E27FC236}">
                <a16:creationId xmlns:a16="http://schemas.microsoft.com/office/drawing/2014/main" id="{B3170FD4-A62D-4D93-90DD-B29506416F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A5ADFB-3857-4E6C-BE3C-138261410E75}"/>
              </a:ext>
            </a:extLst>
          </p:cNvPr>
          <p:cNvSpPr>
            <a:spLocks noGrp="1"/>
          </p:cNvSpPr>
          <p:nvPr>
            <p:ph type="sldNum" sz="quarter" idx="12"/>
          </p:nvPr>
        </p:nvSpPr>
        <p:spPr/>
        <p:txBody>
          <a:bodyPr/>
          <a:lstStyle/>
          <a:p>
            <a:fld id="{731D1D4C-1925-43E2-82FB-EFA413AA1DE0}" type="slidenum">
              <a:rPr lang="en-US" smtClean="0"/>
              <a:t>‹#›</a:t>
            </a:fld>
            <a:endParaRPr lang="en-US"/>
          </a:p>
        </p:txBody>
      </p:sp>
    </p:spTree>
    <p:extLst>
      <p:ext uri="{BB962C8B-B14F-4D97-AF65-F5344CB8AC3E}">
        <p14:creationId xmlns:p14="http://schemas.microsoft.com/office/powerpoint/2010/main" val="286915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FF2C1E-8584-4240-AC48-4A5EE82501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305550-F781-4FB3-8DA6-AF3B7A4783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7085B-35FB-453F-B991-E61258EA3B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94F491-6774-4F06-8CF4-47FA4DE40F71}" type="datetimeFigureOut">
              <a:rPr lang="en-US" smtClean="0"/>
              <a:t>4/7/2018</a:t>
            </a:fld>
            <a:endParaRPr lang="en-US"/>
          </a:p>
        </p:txBody>
      </p:sp>
      <p:sp>
        <p:nvSpPr>
          <p:cNvPr id="5" name="Footer Placeholder 4">
            <a:extLst>
              <a:ext uri="{FF2B5EF4-FFF2-40B4-BE49-F238E27FC236}">
                <a16:creationId xmlns:a16="http://schemas.microsoft.com/office/drawing/2014/main" id="{CE35B870-9293-4967-B544-3135F5F974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D1639F-5389-471C-A1A5-822775AC31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1D1D4C-1925-43E2-82FB-EFA413AA1DE0}" type="slidenum">
              <a:rPr lang="en-US" smtClean="0"/>
              <a:t>‹#›</a:t>
            </a:fld>
            <a:endParaRPr lang="en-US"/>
          </a:p>
        </p:txBody>
      </p:sp>
    </p:spTree>
    <p:extLst>
      <p:ext uri="{BB962C8B-B14F-4D97-AF65-F5344CB8AC3E}">
        <p14:creationId xmlns:p14="http://schemas.microsoft.com/office/powerpoint/2010/main" val="2168887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EA2B-A2C8-41C5-BDDD-B5584D92C0E9}"/>
              </a:ext>
            </a:extLst>
          </p:cNvPr>
          <p:cNvSpPr>
            <a:spLocks noGrp="1"/>
          </p:cNvSpPr>
          <p:nvPr>
            <p:ph type="ctrTitle"/>
          </p:nvPr>
        </p:nvSpPr>
        <p:spPr/>
        <p:txBody>
          <a:bodyPr>
            <a:normAutofit/>
          </a:bodyPr>
          <a:lstStyle/>
          <a:p>
            <a:r>
              <a:rPr lang="en-US" dirty="0"/>
              <a:t>Twitter sentiment analysis on Crypto Currency</a:t>
            </a:r>
          </a:p>
        </p:txBody>
      </p:sp>
      <p:sp>
        <p:nvSpPr>
          <p:cNvPr id="3" name="Subtitle 2">
            <a:extLst>
              <a:ext uri="{FF2B5EF4-FFF2-40B4-BE49-F238E27FC236}">
                <a16:creationId xmlns:a16="http://schemas.microsoft.com/office/drawing/2014/main" id="{B2971DC0-46A0-4EFD-8A93-B9AF69011A5B}"/>
              </a:ext>
            </a:extLst>
          </p:cNvPr>
          <p:cNvSpPr>
            <a:spLocks noGrp="1"/>
          </p:cNvSpPr>
          <p:nvPr>
            <p:ph type="subTitle" idx="1"/>
          </p:nvPr>
        </p:nvSpPr>
        <p:spPr/>
        <p:txBody>
          <a:bodyPr/>
          <a:lstStyle/>
          <a:p>
            <a:r>
              <a:rPr lang="en-US" dirty="0"/>
              <a:t>- Can Twitter be used as an indicator on crypto currency value and fluctuation?</a:t>
            </a:r>
          </a:p>
        </p:txBody>
      </p:sp>
    </p:spTree>
    <p:extLst>
      <p:ext uri="{BB962C8B-B14F-4D97-AF65-F5344CB8AC3E}">
        <p14:creationId xmlns:p14="http://schemas.microsoft.com/office/powerpoint/2010/main" val="1504856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B3699E7-15CE-454C-9EE7-157A61F063A7}"/>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Can Twitter be used as an indicator on crypto currency value and fluctuation?</a:t>
            </a:r>
          </a:p>
        </p:txBody>
      </p:sp>
      <p:sp>
        <p:nvSpPr>
          <p:cNvPr id="3" name="Content Placeholder 2">
            <a:extLst>
              <a:ext uri="{FF2B5EF4-FFF2-40B4-BE49-F238E27FC236}">
                <a16:creationId xmlns:a16="http://schemas.microsoft.com/office/drawing/2014/main" id="{002BADF4-EABA-47C2-A690-D267C44D4363}"/>
              </a:ext>
            </a:extLst>
          </p:cNvPr>
          <p:cNvSpPr>
            <a:spLocks noGrp="1"/>
          </p:cNvSpPr>
          <p:nvPr>
            <p:ph idx="1"/>
          </p:nvPr>
        </p:nvSpPr>
        <p:spPr>
          <a:xfrm>
            <a:off x="4976031" y="963877"/>
            <a:ext cx="6377769" cy="4930246"/>
          </a:xfrm>
        </p:spPr>
        <p:txBody>
          <a:bodyPr anchor="ctr">
            <a:normAutofit/>
          </a:bodyPr>
          <a:lstStyle/>
          <a:p>
            <a:pPr lvl="1"/>
            <a:r>
              <a:rPr lang="en-US" sz="3000" dirty="0"/>
              <a:t>Do not really have an answer to that!</a:t>
            </a:r>
          </a:p>
          <a:p>
            <a:pPr marL="3200400" lvl="7" indent="0">
              <a:buNone/>
            </a:pPr>
            <a:endParaRPr lang="en-US" sz="2400" dirty="0"/>
          </a:p>
          <a:p>
            <a:pPr marL="914400" lvl="2" indent="0">
              <a:buNone/>
            </a:pPr>
            <a:r>
              <a:rPr lang="en-US" sz="2400" i="1" dirty="0"/>
              <a:t>“We know from chaos theory that even if you had a perfect model of the world, you'd need infinite precision in order to predict future events. With social media and a economic phenomena, we don't have anything like that”</a:t>
            </a:r>
          </a:p>
          <a:p>
            <a:pPr marL="914400" lvl="2" indent="0">
              <a:buNone/>
            </a:pPr>
            <a:r>
              <a:rPr lang="en-US" sz="2400" dirty="0"/>
              <a:t>							</a:t>
            </a:r>
            <a:r>
              <a:rPr lang="en-US" sz="2400" i="1" dirty="0"/>
              <a:t>(Free after </a:t>
            </a:r>
            <a:r>
              <a:rPr lang="en-US" sz="2400" i="1" dirty="0" err="1"/>
              <a:t>Nichlas</a:t>
            </a:r>
            <a:r>
              <a:rPr lang="en-US" sz="2400" i="1" dirty="0"/>
              <a:t> </a:t>
            </a:r>
            <a:r>
              <a:rPr lang="en-US" sz="2400" i="1" dirty="0" err="1"/>
              <a:t>Taleb</a:t>
            </a:r>
            <a:r>
              <a:rPr lang="en-US" sz="2400" i="1" dirty="0"/>
              <a:t>)</a:t>
            </a:r>
            <a:endParaRPr lang="en-US" sz="2400" dirty="0"/>
          </a:p>
          <a:p>
            <a:endParaRPr lang="en-US" sz="2400" dirty="0"/>
          </a:p>
        </p:txBody>
      </p:sp>
    </p:spTree>
    <p:extLst>
      <p:ext uri="{BB962C8B-B14F-4D97-AF65-F5344CB8AC3E}">
        <p14:creationId xmlns:p14="http://schemas.microsoft.com/office/powerpoint/2010/main" val="3973728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1445B8C-D724-4F73-AB77-3CCE4E822C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20963"/>
            <a:ext cx="4657345" cy="6816065"/>
          </a:xfrm>
          <a:prstGeom prst="rect">
            <a:avLst/>
          </a:prstGeom>
          <a:solidFill>
            <a:schemeClr val="bg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0" name="Straight Connector 29">
            <a:extLst>
              <a:ext uri="{FF2B5EF4-FFF2-40B4-BE49-F238E27FC236}">
                <a16:creationId xmlns:a16="http://schemas.microsoft.com/office/drawing/2014/main" id="{99905336-A7CD-4C75-9E77-C704674F404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73347" y="3429000"/>
            <a:ext cx="1597456" cy="0"/>
          </a:xfrm>
          <a:prstGeom prst="line">
            <a:avLst/>
          </a:prstGeom>
          <a:ln w="508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close up of a piece of paper&#10;&#10;Description generated with high confidence">
            <a:extLst>
              <a:ext uri="{FF2B5EF4-FFF2-40B4-BE49-F238E27FC236}">
                <a16:creationId xmlns:a16="http://schemas.microsoft.com/office/drawing/2014/main" id="{F6C7607D-E1A4-44E3-9AD0-D577B745B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5594" y="3781134"/>
            <a:ext cx="4074774" cy="2779874"/>
          </a:xfrm>
          <a:prstGeom prst="rect">
            <a:avLst/>
          </a:prstGeom>
        </p:spPr>
      </p:pic>
      <p:sp>
        <p:nvSpPr>
          <p:cNvPr id="2" name="Title 1">
            <a:extLst>
              <a:ext uri="{FF2B5EF4-FFF2-40B4-BE49-F238E27FC236}">
                <a16:creationId xmlns:a16="http://schemas.microsoft.com/office/drawing/2014/main" id="{87CD5B51-47B2-4F0E-BB4C-B1BA194B50A1}"/>
              </a:ext>
            </a:extLst>
          </p:cNvPr>
          <p:cNvSpPr>
            <a:spLocks noGrp="1"/>
          </p:cNvSpPr>
          <p:nvPr>
            <p:ph type="title"/>
          </p:nvPr>
        </p:nvSpPr>
        <p:spPr>
          <a:xfrm>
            <a:off x="801098" y="1396289"/>
            <a:ext cx="6387102" cy="1325563"/>
          </a:xfrm>
        </p:spPr>
        <p:txBody>
          <a:bodyPr vert="horz" lIns="91440" tIns="45720" rIns="91440" bIns="45720" rtlCol="0">
            <a:normAutofit/>
          </a:bodyPr>
          <a:lstStyle/>
          <a:p>
            <a:r>
              <a:rPr lang="en-US" kern="1200">
                <a:latin typeface="+mj-lt"/>
                <a:ea typeface="+mj-ea"/>
                <a:cs typeface="+mj-cs"/>
              </a:rPr>
              <a:t>BitCoin		</a:t>
            </a:r>
          </a:p>
        </p:txBody>
      </p:sp>
      <p:sp>
        <p:nvSpPr>
          <p:cNvPr id="3" name="Content Placeholder 2">
            <a:extLst>
              <a:ext uri="{FF2B5EF4-FFF2-40B4-BE49-F238E27FC236}">
                <a16:creationId xmlns:a16="http://schemas.microsoft.com/office/drawing/2014/main" id="{2DD035BF-BFFA-4D2B-90EA-A089AF23329F}"/>
              </a:ext>
            </a:extLst>
          </p:cNvPr>
          <p:cNvSpPr>
            <a:spLocks noGrp="1"/>
          </p:cNvSpPr>
          <p:nvPr>
            <p:ph idx="1"/>
          </p:nvPr>
        </p:nvSpPr>
        <p:spPr>
          <a:xfrm>
            <a:off x="805542" y="2871982"/>
            <a:ext cx="6382657" cy="3181684"/>
          </a:xfrm>
        </p:spPr>
        <p:txBody>
          <a:bodyPr vert="horz" lIns="91440" tIns="45720" rIns="91440" bIns="45720" rtlCol="0" anchor="t">
            <a:normAutofit fontScale="85000" lnSpcReduction="20000"/>
          </a:bodyPr>
          <a:lstStyle/>
          <a:p>
            <a:pPr marL="0" indent="0">
              <a:buNone/>
            </a:pPr>
            <a:r>
              <a:rPr lang="en-US" sz="1800" kern="1200" dirty="0">
                <a:latin typeface="+mn-lt"/>
                <a:ea typeface="+mn-ea"/>
                <a:cs typeface="+mn-cs"/>
              </a:rPr>
              <a:t>Why focus on </a:t>
            </a:r>
            <a:r>
              <a:rPr lang="en-US" sz="1800" kern="1200" dirty="0" err="1">
                <a:latin typeface="+mn-lt"/>
                <a:ea typeface="+mn-ea"/>
                <a:cs typeface="+mn-cs"/>
              </a:rPr>
              <a:t>BitCoin</a:t>
            </a:r>
            <a:r>
              <a:rPr lang="en-US" sz="1800" kern="1200" dirty="0">
                <a:latin typeface="+mn-lt"/>
                <a:ea typeface="+mn-ea"/>
                <a:cs typeface="+mn-cs"/>
              </a:rPr>
              <a:t>:</a:t>
            </a:r>
          </a:p>
          <a:p>
            <a:r>
              <a:rPr lang="en-US" sz="1800" kern="1200" dirty="0">
                <a:latin typeface="+mn-lt"/>
                <a:ea typeface="+mn-ea"/>
                <a:cs typeface="+mn-cs"/>
              </a:rPr>
              <a:t>Amount of Twitter data where hard to gather due to restrictions in </a:t>
            </a:r>
            <a:r>
              <a:rPr lang="en-US" sz="1800" kern="1200" dirty="0" err="1">
                <a:latin typeface="+mn-lt"/>
                <a:ea typeface="+mn-ea"/>
                <a:cs typeface="+mn-cs"/>
              </a:rPr>
              <a:t>Tweepy</a:t>
            </a:r>
            <a:endParaRPr lang="en-US" sz="1800" kern="1200" dirty="0">
              <a:latin typeface="+mn-lt"/>
              <a:ea typeface="+mn-ea"/>
              <a:cs typeface="+mn-cs"/>
            </a:endParaRPr>
          </a:p>
          <a:p>
            <a:r>
              <a:rPr lang="en-US" sz="1800" dirty="0"/>
              <a:t>Needed to narrow the scope</a:t>
            </a:r>
          </a:p>
          <a:p>
            <a:r>
              <a:rPr lang="en-US" sz="1800" kern="1200" dirty="0" err="1">
                <a:latin typeface="+mn-lt"/>
                <a:ea typeface="+mn-ea"/>
                <a:cs typeface="+mn-cs"/>
              </a:rPr>
              <a:t>BitCoin</a:t>
            </a:r>
            <a:r>
              <a:rPr lang="en-US" sz="1800" kern="1200" dirty="0">
                <a:latin typeface="+mn-lt"/>
                <a:ea typeface="+mn-ea"/>
                <a:cs typeface="+mn-cs"/>
              </a:rPr>
              <a:t> total market cap approx. 45% and is the most known crypto currency</a:t>
            </a:r>
          </a:p>
          <a:p>
            <a:pPr marL="0" indent="0">
              <a:buNone/>
            </a:pPr>
            <a:r>
              <a:rPr lang="en-US" sz="1800" dirty="0"/>
              <a:t>Pulled data from </a:t>
            </a:r>
            <a:r>
              <a:rPr lang="en-US" sz="1800" dirty="0" err="1"/>
              <a:t>Cryptocompare</a:t>
            </a:r>
            <a:r>
              <a:rPr lang="en-US" sz="1800" dirty="0"/>
              <a:t> API </a:t>
            </a:r>
          </a:p>
          <a:p>
            <a:r>
              <a:rPr lang="en-US" sz="1800" kern="1200" dirty="0">
                <a:latin typeface="+mn-lt"/>
                <a:ea typeface="+mn-ea"/>
                <a:cs typeface="+mn-cs"/>
              </a:rPr>
              <a:t>Historical daily average</a:t>
            </a:r>
          </a:p>
          <a:p>
            <a:r>
              <a:rPr lang="en-US" sz="1800" dirty="0"/>
              <a:t>Created csv and calculated changes</a:t>
            </a:r>
          </a:p>
          <a:p>
            <a:pPr marL="0" indent="0">
              <a:buNone/>
            </a:pPr>
            <a:r>
              <a:rPr lang="en-US" sz="1800" kern="1200" dirty="0">
                <a:latin typeface="+mn-lt"/>
                <a:ea typeface="+mn-ea"/>
                <a:cs typeface="+mn-cs"/>
              </a:rPr>
              <a:t>Tools used:</a:t>
            </a:r>
          </a:p>
          <a:p>
            <a:r>
              <a:rPr lang="en-US" sz="1800" kern="1200" dirty="0">
                <a:latin typeface="+mn-lt"/>
                <a:ea typeface="+mn-ea"/>
                <a:cs typeface="+mn-cs"/>
              </a:rPr>
              <a:t>Python</a:t>
            </a:r>
          </a:p>
          <a:p>
            <a:pPr lvl="1"/>
            <a:r>
              <a:rPr lang="en-US" sz="1400" dirty="0"/>
              <a:t>Pandas</a:t>
            </a:r>
          </a:p>
          <a:p>
            <a:pPr lvl="1"/>
            <a:r>
              <a:rPr lang="en-US" sz="1400" kern="1200" dirty="0" err="1">
                <a:latin typeface="+mn-lt"/>
                <a:ea typeface="+mn-ea"/>
                <a:cs typeface="+mn-cs"/>
              </a:rPr>
              <a:t>Numpy</a:t>
            </a:r>
            <a:endParaRPr lang="en-US" sz="1400" kern="1200" dirty="0">
              <a:latin typeface="+mn-lt"/>
              <a:ea typeface="+mn-ea"/>
              <a:cs typeface="+mn-cs"/>
            </a:endParaRPr>
          </a:p>
          <a:p>
            <a:pPr lvl="1"/>
            <a:r>
              <a:rPr lang="en-US" sz="1400" dirty="0"/>
              <a:t>Matplotlib</a:t>
            </a:r>
            <a:endParaRPr lang="en-US" sz="1400" kern="1200" dirty="0">
              <a:latin typeface="+mn-lt"/>
              <a:ea typeface="+mn-ea"/>
              <a:cs typeface="+mn-cs"/>
            </a:endParaRPr>
          </a:p>
          <a:p>
            <a:endParaRPr lang="en-US" sz="1800" kern="1200" dirty="0">
              <a:latin typeface="+mn-lt"/>
              <a:ea typeface="+mn-ea"/>
              <a:cs typeface="+mn-cs"/>
            </a:endParaRPr>
          </a:p>
        </p:txBody>
      </p:sp>
      <p:pic>
        <p:nvPicPr>
          <p:cNvPr id="9" name="Content Placeholder 4" descr="A screenshot of a cell phone&#10;&#10;Description generated with high confidence">
            <a:extLst>
              <a:ext uri="{FF2B5EF4-FFF2-40B4-BE49-F238E27FC236}">
                <a16:creationId xmlns:a16="http://schemas.microsoft.com/office/drawing/2014/main" id="{ED1E79B6-D2DF-4B92-B707-A48E9C3A17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5594" y="555163"/>
            <a:ext cx="4169808" cy="2779872"/>
          </a:xfrm>
          <a:prstGeom prst="rect">
            <a:avLst/>
          </a:prstGeom>
        </p:spPr>
      </p:pic>
    </p:spTree>
    <p:extLst>
      <p:ext uri="{BB962C8B-B14F-4D97-AF65-F5344CB8AC3E}">
        <p14:creationId xmlns:p14="http://schemas.microsoft.com/office/powerpoint/2010/main" val="225753302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8" descr="A screenshot of a cell phone&#10;&#10;Description generated with high confidence">
            <a:extLst>
              <a:ext uri="{FF2B5EF4-FFF2-40B4-BE49-F238E27FC236}">
                <a16:creationId xmlns:a16="http://schemas.microsoft.com/office/drawing/2014/main" id="{9A4F4FB4-8529-46F1-A1F2-6F617B82E912}"/>
              </a:ext>
            </a:extLst>
          </p:cNvPr>
          <p:cNvPicPr>
            <a:picLocks noChangeAspect="1"/>
          </p:cNvPicPr>
          <p:nvPr/>
        </p:nvPicPr>
        <p:blipFill rotWithShape="1">
          <a:blip r:embed="rId2">
            <a:extLst>
              <a:ext uri="{28A0092B-C50C-407E-A947-70E740481C1C}">
                <a14:useLocalDpi xmlns:a14="http://schemas.microsoft.com/office/drawing/2010/main" val="0"/>
              </a:ext>
            </a:extLst>
          </a:blip>
          <a:srcRect t="9001" r="2" b="14368"/>
          <a:stretch/>
        </p:blipFill>
        <p:spPr>
          <a:xfrm>
            <a:off x="5297763" y="1005840"/>
            <a:ext cx="6589437" cy="5047826"/>
          </a:xfrm>
          <a:prstGeom prst="rect">
            <a:avLst/>
          </a:prstGeom>
        </p:spPr>
      </p:pic>
      <p:sp>
        <p:nvSpPr>
          <p:cNvPr id="2" name="Title 1">
            <a:extLst>
              <a:ext uri="{FF2B5EF4-FFF2-40B4-BE49-F238E27FC236}">
                <a16:creationId xmlns:a16="http://schemas.microsoft.com/office/drawing/2014/main" id="{CA8C5465-C049-4BBB-9472-F12745964CDC}"/>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ormAutofit/>
          </a:bodyPr>
          <a:lstStyle/>
          <a:p>
            <a:pPr algn="ctr"/>
            <a:r>
              <a:rPr lang="en-US" sz="2800">
                <a:solidFill>
                  <a:schemeClr val="bg1"/>
                </a:solidFill>
              </a:rPr>
              <a:t>Sentiment Analysis</a:t>
            </a:r>
          </a:p>
        </p:txBody>
      </p:sp>
      <p:sp>
        <p:nvSpPr>
          <p:cNvPr id="23" name="Content Placeholder 22">
            <a:extLst>
              <a:ext uri="{FF2B5EF4-FFF2-40B4-BE49-F238E27FC236}">
                <a16:creationId xmlns:a16="http://schemas.microsoft.com/office/drawing/2014/main" id="{064523E5-F5B5-4D03-9141-FFA153FF6801}"/>
              </a:ext>
            </a:extLst>
          </p:cNvPr>
          <p:cNvSpPr>
            <a:spLocks noGrp="1"/>
          </p:cNvSpPr>
          <p:nvPr>
            <p:ph idx="1"/>
          </p:nvPr>
        </p:nvSpPr>
        <p:spPr>
          <a:xfrm>
            <a:off x="643468" y="2638044"/>
            <a:ext cx="3363974" cy="3415622"/>
          </a:xfrm>
        </p:spPr>
        <p:txBody>
          <a:bodyPr>
            <a:normAutofit/>
          </a:bodyPr>
          <a:lstStyle/>
          <a:p>
            <a:r>
              <a:rPr lang="en-US" sz="1900">
                <a:solidFill>
                  <a:schemeClr val="bg1"/>
                </a:solidFill>
              </a:rPr>
              <a:t>Pulled 300 tweets from 6 keywords daily from January</a:t>
            </a:r>
          </a:p>
          <a:p>
            <a:r>
              <a:rPr lang="en-US" sz="1900">
                <a:solidFill>
                  <a:schemeClr val="bg1"/>
                </a:solidFill>
              </a:rPr>
              <a:t>Needed cleaning, several duplicates and non english tweets</a:t>
            </a:r>
          </a:p>
          <a:p>
            <a:r>
              <a:rPr lang="en-US" sz="1900">
                <a:solidFill>
                  <a:schemeClr val="bg1"/>
                </a:solidFill>
              </a:rPr>
              <a:t>Most tweets scored high on neutral and low on either pos or neg (fig)</a:t>
            </a:r>
          </a:p>
          <a:p>
            <a:r>
              <a:rPr lang="en-US" sz="1900">
                <a:solidFill>
                  <a:schemeClr val="bg1"/>
                </a:solidFill>
              </a:rPr>
              <a:t>Big thanks to sensei Matt for digging into the code for retrieving older tweets</a:t>
            </a:r>
          </a:p>
          <a:p>
            <a:endParaRPr lang="en-US" sz="1900">
              <a:solidFill>
                <a:schemeClr val="bg1"/>
              </a:solidFill>
            </a:endParaRPr>
          </a:p>
        </p:txBody>
      </p:sp>
    </p:spTree>
    <p:extLst>
      <p:ext uri="{BB962C8B-B14F-4D97-AF65-F5344CB8AC3E}">
        <p14:creationId xmlns:p14="http://schemas.microsoft.com/office/powerpoint/2010/main" val="604840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8">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ell phone&#10;&#10;Description generated with very high confidence">
            <a:extLst>
              <a:ext uri="{FF2B5EF4-FFF2-40B4-BE49-F238E27FC236}">
                <a16:creationId xmlns:a16="http://schemas.microsoft.com/office/drawing/2014/main" id="{C07CD1BA-663D-4038-AE8C-FAE9C21B3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760" y="2828925"/>
            <a:ext cx="2819605" cy="3388994"/>
          </a:xfrm>
          <a:prstGeom prst="rect">
            <a:avLst/>
          </a:prstGeom>
        </p:spPr>
      </p:pic>
      <p:pic>
        <p:nvPicPr>
          <p:cNvPr id="7" name="Content Placeholder 4" descr="A screenshot of a cell phone&#10;&#10;Description generated with very high confidence">
            <a:extLst>
              <a:ext uri="{FF2B5EF4-FFF2-40B4-BE49-F238E27FC236}">
                <a16:creationId xmlns:a16="http://schemas.microsoft.com/office/drawing/2014/main" id="{F979275E-1C43-4FCA-A7C5-D34C1A5F5ED9}"/>
              </a:ext>
            </a:extLst>
          </p:cNvPr>
          <p:cNvPicPr>
            <a:picLocks noChangeAspect="1"/>
          </p:cNvPicPr>
          <p:nvPr/>
        </p:nvPicPr>
        <p:blipFill rotWithShape="1">
          <a:blip r:embed="rId3">
            <a:extLst>
              <a:ext uri="{28A0092B-C50C-407E-A947-70E740481C1C}">
                <a14:useLocalDpi xmlns:a14="http://schemas.microsoft.com/office/drawing/2010/main" val="0"/>
              </a:ext>
            </a:extLst>
          </a:blip>
          <a:srcRect r="1" b="12822"/>
          <a:stretch/>
        </p:blipFill>
        <p:spPr>
          <a:xfrm>
            <a:off x="7886567" y="306909"/>
            <a:ext cx="3928377" cy="2286000"/>
          </a:xfrm>
          <a:prstGeom prst="rect">
            <a:avLst/>
          </a:prstGeom>
        </p:spPr>
      </p:pic>
      <p:sp>
        <p:nvSpPr>
          <p:cNvPr id="2" name="Title 1">
            <a:extLst>
              <a:ext uri="{FF2B5EF4-FFF2-40B4-BE49-F238E27FC236}">
                <a16:creationId xmlns:a16="http://schemas.microsoft.com/office/drawing/2014/main" id="{AD97E5C3-C1C5-410F-9D46-F02504EF3579}"/>
              </a:ext>
            </a:extLst>
          </p:cNvPr>
          <p:cNvSpPr>
            <a:spLocks noGrp="1"/>
          </p:cNvSpPr>
          <p:nvPr>
            <p:ph type="title"/>
          </p:nvPr>
        </p:nvSpPr>
        <p:spPr>
          <a:xfrm>
            <a:off x="821516" y="640263"/>
            <a:ext cx="6204984" cy="1344975"/>
          </a:xfrm>
        </p:spPr>
        <p:txBody>
          <a:bodyPr>
            <a:normAutofit/>
          </a:bodyPr>
          <a:lstStyle/>
          <a:p>
            <a:r>
              <a:rPr lang="en-US" sz="4000"/>
              <a:t>Compound score in January</a:t>
            </a:r>
          </a:p>
        </p:txBody>
      </p:sp>
      <p:sp>
        <p:nvSpPr>
          <p:cNvPr id="6" name="Content Placeholder 5">
            <a:extLst>
              <a:ext uri="{FF2B5EF4-FFF2-40B4-BE49-F238E27FC236}">
                <a16:creationId xmlns:a16="http://schemas.microsoft.com/office/drawing/2014/main" id="{3C50F40B-966F-4E65-A4DE-E53C214607A9}"/>
              </a:ext>
            </a:extLst>
          </p:cNvPr>
          <p:cNvSpPr>
            <a:spLocks noGrp="1"/>
          </p:cNvSpPr>
          <p:nvPr>
            <p:ph idx="1"/>
          </p:nvPr>
        </p:nvSpPr>
        <p:spPr>
          <a:xfrm>
            <a:off x="821515" y="2121762"/>
            <a:ext cx="6204984" cy="3626917"/>
          </a:xfrm>
        </p:spPr>
        <p:txBody>
          <a:bodyPr>
            <a:normAutofit/>
          </a:bodyPr>
          <a:lstStyle/>
          <a:p>
            <a:pPr marL="0" indent="0">
              <a:buNone/>
            </a:pPr>
            <a:r>
              <a:rPr lang="en-US" sz="2400"/>
              <a:t>Compound score from 31</a:t>
            </a:r>
            <a:r>
              <a:rPr lang="en-US" sz="2400" baseline="30000"/>
              <a:t>st</a:t>
            </a:r>
            <a:r>
              <a:rPr lang="en-US" sz="2400"/>
              <a:t> of jan is the only negative</a:t>
            </a:r>
          </a:p>
          <a:p>
            <a:pPr marL="0" indent="0">
              <a:buNone/>
            </a:pPr>
            <a:r>
              <a:rPr lang="en-US" sz="2400"/>
              <a:t>Correlates with news articles from same period</a:t>
            </a:r>
          </a:p>
          <a:p>
            <a:pPr marL="0" indent="0">
              <a:buNone/>
            </a:pPr>
            <a:endParaRPr lang="en-US" sz="2400"/>
          </a:p>
          <a:p>
            <a:pPr marL="0" indent="0">
              <a:buNone/>
            </a:pPr>
            <a:endParaRPr lang="en-US" sz="2400"/>
          </a:p>
        </p:txBody>
      </p:sp>
    </p:spTree>
    <p:extLst>
      <p:ext uri="{BB962C8B-B14F-4D97-AF65-F5344CB8AC3E}">
        <p14:creationId xmlns:p14="http://schemas.microsoft.com/office/powerpoint/2010/main" val="304137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9D2620C-4227-4F26-8696-471863753450}"/>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Lessons Learned	</a:t>
            </a:r>
          </a:p>
        </p:txBody>
      </p:sp>
      <p:sp>
        <p:nvSpPr>
          <p:cNvPr id="3" name="Content Placeholder 2">
            <a:extLst>
              <a:ext uri="{FF2B5EF4-FFF2-40B4-BE49-F238E27FC236}">
                <a16:creationId xmlns:a16="http://schemas.microsoft.com/office/drawing/2014/main" id="{3EA2A49B-086A-4250-894D-8202E7260948}"/>
              </a:ext>
            </a:extLst>
          </p:cNvPr>
          <p:cNvSpPr>
            <a:spLocks noGrp="1"/>
          </p:cNvSpPr>
          <p:nvPr>
            <p:ph idx="1"/>
          </p:nvPr>
        </p:nvSpPr>
        <p:spPr>
          <a:xfrm>
            <a:off x="4976031" y="963877"/>
            <a:ext cx="6377769" cy="4930246"/>
          </a:xfrm>
        </p:spPr>
        <p:txBody>
          <a:bodyPr anchor="ctr">
            <a:normAutofit fontScale="92500" lnSpcReduction="20000"/>
          </a:bodyPr>
          <a:lstStyle/>
          <a:p>
            <a:pPr marL="0" indent="0">
              <a:buNone/>
            </a:pPr>
            <a:r>
              <a:rPr lang="en-US" sz="2000" dirty="0"/>
              <a:t>Overall correlation coefficient: 0,016</a:t>
            </a:r>
          </a:p>
          <a:p>
            <a:r>
              <a:rPr lang="en-US" sz="2000" dirty="0"/>
              <a:t>Indicates weak to no correlation</a:t>
            </a:r>
          </a:p>
          <a:p>
            <a:r>
              <a:rPr lang="en-US" sz="2000" dirty="0"/>
              <a:t>Due to the size of dataset we can not conclude (even if we had strong correlation)</a:t>
            </a:r>
          </a:p>
          <a:p>
            <a:endParaRPr lang="en-US" sz="2000" dirty="0"/>
          </a:p>
          <a:p>
            <a:pPr marL="0" indent="0">
              <a:buNone/>
            </a:pPr>
            <a:r>
              <a:rPr lang="en-US" sz="2000" dirty="0"/>
              <a:t>What does it mean?</a:t>
            </a:r>
          </a:p>
          <a:p>
            <a:r>
              <a:rPr lang="en-US" sz="2000" dirty="0"/>
              <a:t>The primary conclusion is that the number of predictions were so few that venturing into prediction model conclusions would be un-founded.</a:t>
            </a:r>
          </a:p>
          <a:p>
            <a:pPr marL="0" indent="0">
              <a:buNone/>
            </a:pPr>
            <a:endParaRPr lang="en-US" sz="2000" dirty="0"/>
          </a:p>
          <a:p>
            <a:r>
              <a:rPr lang="en-US" sz="2000" dirty="0"/>
              <a:t>From our sample, it seems like Twitter is more reactive to news in stead of being autonomous indicator of BTC status</a:t>
            </a:r>
          </a:p>
          <a:p>
            <a:pPr marL="0" indent="0">
              <a:buNone/>
            </a:pPr>
            <a:endParaRPr lang="en-US" sz="2000" dirty="0"/>
          </a:p>
          <a:p>
            <a:pPr marL="0" indent="0">
              <a:buNone/>
            </a:pPr>
            <a:r>
              <a:rPr lang="en-US" sz="2000" dirty="0"/>
              <a:t>Further improvements of the analysis would identify financial and cryptocurrency terms and yield a more representative sentiment, hopefully improving the prediction accuracy</a:t>
            </a:r>
          </a:p>
          <a:p>
            <a:pPr marL="0" indent="0">
              <a:buNone/>
            </a:pPr>
            <a:endParaRPr lang="en-US" sz="2000" dirty="0"/>
          </a:p>
        </p:txBody>
      </p:sp>
    </p:spTree>
    <p:extLst>
      <p:ext uri="{BB962C8B-B14F-4D97-AF65-F5344CB8AC3E}">
        <p14:creationId xmlns:p14="http://schemas.microsoft.com/office/powerpoint/2010/main" val="309739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6491D-093E-44C7-A5FC-C6BDE37B0D2C}"/>
              </a:ext>
            </a:extLst>
          </p:cNvPr>
          <p:cNvSpPr>
            <a:spLocks noGrp="1"/>
          </p:cNvSpPr>
          <p:nvPr>
            <p:ph type="title"/>
          </p:nvPr>
        </p:nvSpPr>
        <p:spPr/>
        <p:txBody>
          <a:bodyPr/>
          <a:lstStyle/>
          <a:p>
            <a:endParaRPr lang="en-US"/>
          </a:p>
        </p:txBody>
      </p:sp>
      <p:pic>
        <p:nvPicPr>
          <p:cNvPr id="7" name="Content Placeholder 6" descr="A screenshot of a cell phone&#10;&#10;Description generated with very high confidence">
            <a:extLst>
              <a:ext uri="{FF2B5EF4-FFF2-40B4-BE49-F238E27FC236}">
                <a16:creationId xmlns:a16="http://schemas.microsoft.com/office/drawing/2014/main" id="{77324A3F-61BD-4C33-89F9-1EF6589FC5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175" y="2172077"/>
            <a:ext cx="5487650" cy="3658433"/>
          </a:xfrm>
          <a:prstGeom prst="rect">
            <a:avLst/>
          </a:prstGeom>
        </p:spPr>
      </p:pic>
    </p:spTree>
    <p:extLst>
      <p:ext uri="{BB962C8B-B14F-4D97-AF65-F5344CB8AC3E}">
        <p14:creationId xmlns:p14="http://schemas.microsoft.com/office/powerpoint/2010/main" val="2618885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7517F-EB5A-42A4-BEFB-8A9B984B373F}"/>
              </a:ext>
            </a:extLst>
          </p:cNvPr>
          <p:cNvSpPr>
            <a:spLocks noGrp="1"/>
          </p:cNvSpPr>
          <p:nvPr>
            <p:ph type="title"/>
          </p:nvPr>
        </p:nvSpPr>
        <p:spPr/>
        <p:txBody>
          <a:bodyPr/>
          <a:lstStyle/>
          <a:p>
            <a:r>
              <a:rPr lang="en-US" dirty="0"/>
              <a:t>Twitter Sentiment Analysis</a:t>
            </a:r>
          </a:p>
        </p:txBody>
      </p:sp>
      <p:sp>
        <p:nvSpPr>
          <p:cNvPr id="3" name="Content Placeholder 2">
            <a:extLst>
              <a:ext uri="{FF2B5EF4-FFF2-40B4-BE49-F238E27FC236}">
                <a16:creationId xmlns:a16="http://schemas.microsoft.com/office/drawing/2014/main" id="{998FB43C-28E3-4942-A21D-DF4B7E67F738}"/>
              </a:ext>
            </a:extLst>
          </p:cNvPr>
          <p:cNvSpPr>
            <a:spLocks noGrp="1"/>
          </p:cNvSpPr>
          <p:nvPr>
            <p:ph idx="1"/>
          </p:nvPr>
        </p:nvSpPr>
        <p:spPr/>
        <p:txBody>
          <a:bodyPr>
            <a:normAutofit fontScale="92500" lnSpcReduction="20000"/>
          </a:bodyPr>
          <a:lstStyle/>
          <a:p>
            <a:r>
              <a:rPr lang="en-US" dirty="0"/>
              <a:t>Plan for your project presentations to be 10 minutes in </a:t>
            </a:r>
            <a:r>
              <a:rPr lang="en-US" dirty="0" err="1"/>
              <a:t>length.Don’t</a:t>
            </a:r>
            <a:r>
              <a:rPr lang="en-US" dirty="0"/>
              <a:t> forget to describe your research questions and hypotheses.</a:t>
            </a:r>
          </a:p>
          <a:p>
            <a:r>
              <a:rPr lang="en-US" dirty="0"/>
              <a:t>Describe what motivated you to conduct the research that you delved into. Why are you doing this?</a:t>
            </a:r>
          </a:p>
          <a:p>
            <a:r>
              <a:rPr lang="en-US" dirty="0"/>
              <a:t>Describe the EDA and cleanup process. </a:t>
            </a:r>
          </a:p>
          <a:p>
            <a:r>
              <a:rPr lang="en-US" dirty="0"/>
              <a:t>Describe any major challenges you had.</a:t>
            </a:r>
          </a:p>
          <a:p>
            <a:r>
              <a:rPr lang="en-US" dirty="0"/>
              <a:t>Describe your findings. How did you arrive at your conclusions. What irrefutable evidence do you have that will crush all of your critics and </a:t>
            </a:r>
            <a:r>
              <a:rPr lang="en-US" dirty="0" err="1"/>
              <a:t>enemies?Discuss</a:t>
            </a:r>
            <a:r>
              <a:rPr lang="en-US" dirty="0"/>
              <a:t> the big picture implications of your findings. What does it all mean, man?</a:t>
            </a:r>
          </a:p>
          <a:p>
            <a:r>
              <a:rPr lang="en-US" dirty="0"/>
              <a:t>What did you learn during this process, in general? (edited)Tell a good story. Humor is welcome, but no more than 7 </a:t>
            </a:r>
            <a:r>
              <a:rPr lang="en-US" dirty="0" err="1"/>
              <a:t>giphies</a:t>
            </a:r>
            <a:r>
              <a:rPr lang="en-US" dirty="0"/>
              <a:t> are allowed.</a:t>
            </a:r>
          </a:p>
        </p:txBody>
      </p:sp>
    </p:spTree>
    <p:extLst>
      <p:ext uri="{BB962C8B-B14F-4D97-AF65-F5344CB8AC3E}">
        <p14:creationId xmlns:p14="http://schemas.microsoft.com/office/powerpoint/2010/main" val="2804968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2999</TotalTime>
  <Words>683</Words>
  <Application>Microsoft Office PowerPoint</Application>
  <PresentationFormat>Widescreen</PresentationFormat>
  <Paragraphs>96</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Twitter sentiment analysis on Crypto Currency</vt:lpstr>
      <vt:lpstr>Can Twitter be used as an indicator on crypto currency value and fluctuation?</vt:lpstr>
      <vt:lpstr>BitCoin  </vt:lpstr>
      <vt:lpstr>Sentiment Analysis</vt:lpstr>
      <vt:lpstr>Compound score in January</vt:lpstr>
      <vt:lpstr>Lessons Learned </vt:lpstr>
      <vt:lpstr>PowerPoint Presentation</vt:lpstr>
      <vt:lpstr>Twitter Sentiment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on Crypto Currency</dc:title>
  <dc:creator>Erik Ramstad</dc:creator>
  <cp:lastModifiedBy>Erik Ramstad</cp:lastModifiedBy>
  <cp:revision>39</cp:revision>
  <dcterms:created xsi:type="dcterms:W3CDTF">2018-04-04T02:55:25Z</dcterms:created>
  <dcterms:modified xsi:type="dcterms:W3CDTF">2018-04-07T20:38:24Z</dcterms:modified>
</cp:coreProperties>
</file>