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60" r:id="rId4"/>
    <p:sldId id="262" r:id="rId5"/>
    <p:sldId id="263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24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81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0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0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54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77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4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71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43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3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66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C188-DE36-4F4D-8398-1F2E46D4E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Spare part logistics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44984-6630-40F5-A917-08422AD61D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Determining </a:t>
            </a:r>
            <a:r>
              <a:rPr lang="en-US" i="1" dirty="0"/>
              <a:t>AND CONTROLLING LOGISTICS WITH THE HELP OF MACHINE LEARNING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526" y="58684"/>
            <a:ext cx="1671454" cy="111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2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2D31-7400-452B-B7A6-BCEE032B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39767-3D36-4CF4-967B-91C55B91F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Defectives in a Quarter (15,000 parts) ..Approx. (200 parts a day)</a:t>
            </a:r>
          </a:p>
          <a:p>
            <a:pPr marL="0" indent="0">
              <a:buNone/>
            </a:pPr>
            <a:r>
              <a:rPr lang="en-US" dirty="0" smtClean="0"/>
              <a:t>Total Install Bases across the globe (12 + Million)</a:t>
            </a:r>
          </a:p>
          <a:p>
            <a:pPr marL="0" indent="0">
              <a:buNone/>
            </a:pPr>
            <a:r>
              <a:rPr lang="en-US" dirty="0" smtClean="0"/>
              <a:t>Total Inventory available today (200,000 parts)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otal Cost (</a:t>
            </a:r>
            <a:r>
              <a:rPr lang="en-US" dirty="0" err="1" smtClean="0"/>
              <a:t>Approx</a:t>
            </a:r>
            <a:r>
              <a:rPr lang="en-US" dirty="0" smtClean="0"/>
              <a:t> 100 Million)</a:t>
            </a:r>
          </a:p>
          <a:p>
            <a:pPr marL="0" indent="0">
              <a:buNone/>
            </a:pPr>
            <a:r>
              <a:rPr lang="en-US" dirty="0" smtClean="0"/>
              <a:t>Total Depot locations 487 globally</a:t>
            </a:r>
          </a:p>
          <a:p>
            <a:pPr marL="0" indent="0">
              <a:buNone/>
            </a:pPr>
            <a:r>
              <a:rPr lang="en-US" dirty="0" smtClean="0"/>
              <a:t>Total Parts 2350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5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2D31-7400-452B-B7A6-BCEE032B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39767-3D36-4CF4-967B-91C55B91F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Forecast results into 10% misses in a </a:t>
            </a:r>
            <a:r>
              <a:rPr lang="en-US" dirty="0" smtClean="0"/>
              <a:t>part delivery </a:t>
            </a:r>
            <a:r>
              <a:rPr lang="en-US" dirty="0"/>
              <a:t>due to lack of planning.</a:t>
            </a:r>
          </a:p>
          <a:p>
            <a:r>
              <a:rPr lang="en-US" dirty="0" smtClean="0"/>
              <a:t>Logistics </a:t>
            </a:r>
            <a:r>
              <a:rPr lang="en-US" dirty="0"/>
              <a:t>are in large part controlled by planners and </a:t>
            </a:r>
            <a:r>
              <a:rPr lang="en-US" dirty="0" smtClean="0"/>
              <a:t>its highly </a:t>
            </a:r>
            <a:r>
              <a:rPr lang="en-US" dirty="0"/>
              <a:t>labor intense </a:t>
            </a:r>
            <a:r>
              <a:rPr lang="en-US" dirty="0" smtClean="0"/>
              <a:t>task</a:t>
            </a:r>
            <a:endParaRPr lang="en-US" dirty="0"/>
          </a:p>
          <a:p>
            <a:r>
              <a:rPr lang="en-US" dirty="0" smtClean="0"/>
              <a:t>Not </a:t>
            </a:r>
            <a:r>
              <a:rPr lang="en-US" dirty="0"/>
              <a:t>humanly possible to continuously surveil and make connections in large scale operations</a:t>
            </a:r>
          </a:p>
          <a:p>
            <a:r>
              <a:rPr lang="en-US" dirty="0"/>
              <a:t>Need for </a:t>
            </a:r>
            <a:r>
              <a:rPr lang="en-US" dirty="0" smtClean="0"/>
              <a:t>more automation in monitoring and reporting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74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2D31-7400-452B-B7A6-BCEE032BF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8725" y="0"/>
            <a:ext cx="9603275" cy="1049235"/>
          </a:xfrm>
        </p:spPr>
        <p:txBody>
          <a:bodyPr/>
          <a:lstStyle/>
          <a:p>
            <a:r>
              <a:rPr lang="en-US" dirty="0" smtClean="0"/>
              <a:t>Life span by product family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5315" y="1235446"/>
            <a:ext cx="7074113" cy="521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7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2D31-7400-452B-B7A6-BCEE032BF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213" y="280339"/>
            <a:ext cx="9603275" cy="1049235"/>
          </a:xfrm>
        </p:spPr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78559" y="2759948"/>
            <a:ext cx="3468020" cy="3279112"/>
          </a:xfrm>
          <a:prstGeom prst="ellipse">
            <a:avLst/>
          </a:prstGeom>
          <a:solidFill>
            <a:schemeClr val="accent2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00392" y="3697793"/>
            <a:ext cx="1068811" cy="1135464"/>
          </a:xfrm>
          <a:prstGeom prst="ellipse">
            <a:avLst/>
          </a:prstGeom>
          <a:solidFill>
            <a:srgbClr val="00B0F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6227120">
            <a:off x="4732505" y="3301657"/>
            <a:ext cx="1215851" cy="40193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00392" y="2270927"/>
            <a:ext cx="321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384</a:t>
            </a:r>
            <a:r>
              <a:rPr lang="en-US" dirty="0" smtClean="0"/>
              <a:t> defectives only???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11604" y="3861951"/>
            <a:ext cx="198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1.2 MILLIONNN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84444" y="4073893"/>
            <a:ext cx="120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83,000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85055" y="2864322"/>
            <a:ext cx="430069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Df.shape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sz="4000" b="1" dirty="0" smtClean="0"/>
              <a:t>1,408,350 rows by 2,353 columns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0772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6914-0390-48DD-ADFA-82CCBDFF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Models</a:t>
            </a:r>
            <a:r>
              <a:rPr lang="en-US" dirty="0"/>
              <a:t>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DA048-82B2-4CB1-B75E-5FCACF092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model:</a:t>
            </a:r>
          </a:p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Linear regression ..</a:t>
            </a:r>
            <a:r>
              <a:rPr lang="en-US" i="1" dirty="0" smtClean="0">
                <a:solidFill>
                  <a:srgbClr val="FF0000"/>
                </a:solidFill>
              </a:rPr>
              <a:t>24 %</a:t>
            </a:r>
          </a:p>
          <a:p>
            <a:pPr lvl="1"/>
            <a:r>
              <a:rPr lang="en-US" i="1" dirty="0" smtClean="0"/>
              <a:t>Deep Learning.. </a:t>
            </a:r>
            <a:r>
              <a:rPr lang="en-US" i="1" dirty="0" smtClean="0">
                <a:solidFill>
                  <a:srgbClr val="00B050"/>
                </a:solidFill>
              </a:rPr>
              <a:t>97%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r>
              <a:rPr lang="en-US" i="1" dirty="0" smtClean="0"/>
              <a:t>Tableau </a:t>
            </a:r>
            <a:r>
              <a:rPr lang="en-US" i="1" dirty="0"/>
              <a:t>visualization</a:t>
            </a:r>
          </a:p>
          <a:p>
            <a:endParaRPr lang="en-US" i="1" dirty="0"/>
          </a:p>
          <a:p>
            <a:endParaRPr lang="en-US" i="1" dirty="0"/>
          </a:p>
          <a:p>
            <a:pPr lvl="1"/>
            <a:endParaRPr lang="en-US" i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5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4F35-DB5C-4EA1-BE0C-9A36785CB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	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26CB4-C7A4-48D7-AC5B-90FF3FD57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Based on the Life span , we can say which Part should be considered as EOL (End of Life)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will help to plan a part at the right Depot and ultimately minimize the inventory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3306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2928</TotalTime>
  <Words>197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Spare part logistics</vt:lpstr>
      <vt:lpstr>Current statistics</vt:lpstr>
      <vt:lpstr>Why ML</vt:lpstr>
      <vt:lpstr>Life span by product family</vt:lpstr>
      <vt:lpstr>Data Set</vt:lpstr>
      <vt:lpstr>ML Models  </vt:lpstr>
      <vt:lpstr>Conclusions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Spare part logistics</dc:title>
  <dc:creator>Erik Ramstad</dc:creator>
  <cp:lastModifiedBy>Hitesh Shankarlal Bhanushali</cp:lastModifiedBy>
  <cp:revision>11</cp:revision>
  <dcterms:created xsi:type="dcterms:W3CDTF">2018-07-25T02:19:22Z</dcterms:created>
  <dcterms:modified xsi:type="dcterms:W3CDTF">2018-07-27T03:14:14Z</dcterms:modified>
</cp:coreProperties>
</file>