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3680F-ADE8-3C20-F8E9-4CAAB3EE0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D21CF-D3D2-7319-90DB-78822057A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7D37A-D24C-CAAC-9B53-55A818C9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85C3A-893C-4340-A9D4-E46BF6A407A9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7725A-4728-B6C4-6ABE-DDF3BDB80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C8935-82D6-F5ED-6362-CCD13751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908FE-6E02-4446-9A5A-E5C80701C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7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ED93-EB3B-2897-517F-0F841707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3ACBD-68B2-1B18-EEF2-9C3B1BFA2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5AFA0-47EE-9B91-AE7E-A5F603A68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85C3A-893C-4340-A9D4-E46BF6A407A9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DB3BD-3BBE-C280-2923-8AC57B79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893BB-46D4-19A3-8A15-A5F7989F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908FE-6E02-4446-9A5A-E5C80701C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98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B9BFEA-D6E3-3E73-8979-15166C2F5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34A9F-F428-FC71-4063-98D3E0ABF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4725B-5DFB-D885-8EE1-729AF89B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85C3A-893C-4340-A9D4-E46BF6A407A9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AB5A3-E4F0-CFC2-8830-7F52FB357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3FD21-C30A-140E-26E8-1A3AE6B62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908FE-6E02-4446-9A5A-E5C80701C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8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69EF6-4568-1E1A-46E9-266953BD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FACC2-1663-6763-4AEA-C8683E7FD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3C272-D46F-5990-7973-A7810E1E9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85C3A-893C-4340-A9D4-E46BF6A407A9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E5A52-B039-4E07-00F3-E9E089456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09039-EDE5-3654-F62B-56C8262E3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908FE-6E02-4446-9A5A-E5C80701C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00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A5B3-55BF-BE9D-8735-E8E12C52C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CA718-E706-9E8A-3DC1-69F34C9D4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B647B-A575-8973-5848-AE1EAE9F7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85C3A-893C-4340-A9D4-E46BF6A407A9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07D92-86B3-DE31-9318-49382434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385BC-C2C0-07CA-2887-7BDFBB951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908FE-6E02-4446-9A5A-E5C80701C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1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32969-DED9-8E2C-378F-3F2AFC259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E25F8-3A65-4519-04EA-BA1B7C9606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21E77-837B-5BF5-9A8F-830CE3049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596D3-75A7-4C14-F78C-BEFC6CFA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85C3A-893C-4340-A9D4-E46BF6A407A9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B1308-689F-394F-0403-CAD3765E4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53D05-AFF8-2E99-CD24-7A6B5D26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908FE-6E02-4446-9A5A-E5C80701C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2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C7A8-F255-D803-8B44-8B461CFD1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D28D9-228A-107C-6FC7-175B3A725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66430-BCDD-91ED-6AC4-96D061E3D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A92CC-2711-AE0E-4926-27E64E2E39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63DF2D-55F6-9DF2-72D2-B230026AB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B6521A-084D-D8B9-5A35-605D0E3C1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85C3A-893C-4340-A9D4-E46BF6A407A9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2074E-2868-B4F5-C0B2-B7E5C4F57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E1C49-8893-C289-617C-31096FF4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908FE-6E02-4446-9A5A-E5C80701C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3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C0DB-34B3-D25C-4B5F-F3A04666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67F9CB-AE4C-568F-F0E8-8CCB080F7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85C3A-893C-4340-A9D4-E46BF6A407A9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04369-AB37-8BFA-9C3D-9CF34D2FB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D1F19-09CA-1F3F-D4CD-AB85BFFF2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908FE-6E02-4446-9A5A-E5C80701C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9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8357E8-2473-8C5D-EF4E-E86D8DB1A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85C3A-893C-4340-A9D4-E46BF6A407A9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C84D3F-CC6F-7A44-E191-BD3ECBAA9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A00CA-5F17-570C-06C3-4D707FEA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908FE-6E02-4446-9A5A-E5C80701C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6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09BA1-0FA1-F92C-401E-2BF74F86E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4B9D2-5175-BAFC-4394-9A61C6AEB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148AB-AAB6-7F6F-C42E-0D4C3DF1D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346DF-7F36-8D1E-6135-112ADDB4A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85C3A-893C-4340-A9D4-E46BF6A407A9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5A89D-8E87-7B31-A733-D765F37B4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3C550-C60A-5F68-BDAD-E0A34C986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908FE-6E02-4446-9A5A-E5C80701C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5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7C72D-385D-277E-BCFE-A2E02B407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5884E7-1337-EDDF-A58C-1CF5057FC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56125-C9C0-9E18-1853-1CC57B60E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4307F-CFFB-BE2D-6522-6B71EEB44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85C3A-893C-4340-A9D4-E46BF6A407A9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A689B-AE57-A26F-9D64-3EF4BF24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19D76-BC7E-45CF-606C-489C02E2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908FE-6E02-4446-9A5A-E5C80701C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6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93A17-3046-F167-B7A0-310DE33A4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D4BCB-216E-7080-4003-535DF64BD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B2153-AA75-18BA-1F3D-BDA6D47C6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85C3A-893C-4340-A9D4-E46BF6A407A9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C4D1A-8F20-8816-C5E6-6C4A25177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F5C71-82DA-D797-AEA4-DF28038B7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908FE-6E02-4446-9A5A-E5C80701C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7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8939E-8243-0F11-DFC6-E53C82EF4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8D33A-6334-F694-ACBB-C043050CF5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8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B487C-0FD2-7007-D64E-FB7E6692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CF953-CF61-9A07-E789-5172E5FAC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4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811C-613E-4D79-8E14-3CAD94271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11BEF-89C6-A4CA-AE91-9ECD95630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40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0CDF-BBC5-B364-14AC-BC87C1E45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framework pt.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49CF6A-1253-98CA-BCA9-C77847C2D8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Our model held for all the MLR assumptions.</a:t>
                </a:r>
              </a:p>
              <a:p>
                <a:pPr lvl="1"/>
                <a:r>
                  <a:rPr lang="en-US" dirty="0"/>
                  <a:t> It was linear and randomly sampled.</a:t>
                </a:r>
              </a:p>
              <a:p>
                <a:pPr lvl="1"/>
                <a:r>
                  <a:rPr lang="en-US" dirty="0"/>
                  <a:t>It has no perfect collinearity and fits with MLR 4.</a:t>
                </a:r>
              </a:p>
              <a:p>
                <a:pPr lvl="1"/>
                <a:r>
                  <a:rPr lang="en-US" dirty="0"/>
                  <a:t>Running a BP test on our model confirms compliance with MLR 5.</a:t>
                </a:r>
              </a:p>
              <a:p>
                <a:pPr lvl="1"/>
                <a:r>
                  <a:rPr lang="en-US" dirty="0"/>
                  <a:t>Our sample size is large enough that it holds with MLR  6.</a:t>
                </a:r>
              </a:p>
              <a:p>
                <a:pPr lvl="1"/>
                <a:r>
                  <a:rPr lang="en-US" dirty="0"/>
                  <a:t>Because the assumptions hold, our regression will use OLS.</a:t>
                </a:r>
              </a:p>
              <a:p>
                <a:r>
                  <a:rPr lang="en-US" dirty="0"/>
                  <a:t> Knowing that many factors influence CEO salary we started with two models to determine whether to use the level-level or log-level form.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Model 1: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𝑆𝑎𝑙𝑎𝑟𝑦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𝑟𝑜𝑒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𝑟𝑜𝑠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𝑠𝑎𝑙𝑒𝑠</m:t>
                    </m:r>
                  </m:oMath>
                </a14:m>
                <a:endParaRPr lang="en-US" sz="1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Model 2: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𝑙𝑜𝑔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𝑆𝑎𝑙𝑎𝑟𝑦</m:t>
                        </m:r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𝑟𝑜𝑒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𝑟𝑜𝑠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𝑠𝑎𝑙𝑒𝑠</m:t>
                    </m:r>
                  </m:oMath>
                </a14:m>
                <a:endParaRPr lang="en-US" sz="1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49CF6A-1253-98CA-BCA9-C77847C2D8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013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CC407-8299-44E9-112F-97EC5A2E2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framework pt.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027CBA-9F45-706F-5415-34310D22A7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found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/>
                  <a:t> for model one was .032 while model two was .14 proving that using the log-level method would be better to use.</a:t>
                </a:r>
              </a:p>
              <a:p>
                <a:r>
                  <a:rPr lang="en-US" b="0" dirty="0"/>
                  <a:t>Our next batch of models included all the relevant variables from ceosal1 to see what was significant and what was not.</a:t>
                </a:r>
              </a:p>
              <a:p>
                <a:pPr lvl="1"/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Model 3: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𝑙𝑜𝑔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𝑆𝑎𝑙𝑎𝑟𝑦</m:t>
                        </m:r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𝑟𝑜𝑒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𝑟𝑜𝑠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𝑠𝑎𝑙𝑒𝑠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𝑝𝑐𝑟𝑜𝑒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𝑖𝑛𝑑𝑢𝑠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𝑓𝑖𝑛𝑎𝑛𝑐𝑒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𝑢𝑡𝑖𝑙𝑖𝑡𝑦</m:t>
                    </m:r>
                  </m:oMath>
                </a14:m>
                <a:endParaRPr lang="en-US" sz="1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18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Model 4: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𝑙𝑜𝑔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𝑆𝑎𝑙𝑎𝑟𝑦</m:t>
                        </m:r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𝑟𝑜𝑒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𝑟𝑜𝑠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𝑠𝑎𝑙𝑒𝑠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𝑖𝑛𝑑𝑢𝑠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𝑓𝑖𝑛𝑎𝑛𝑐𝑒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𝑢𝑡𝑖𝑙𝑖𝑡𝑦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We found that the variables roe and </a:t>
                </a:r>
                <a:r>
                  <a:rPr lang="en-US" dirty="0" err="1"/>
                  <a:t>pcroe</a:t>
                </a:r>
                <a:r>
                  <a:rPr lang="en-US" dirty="0"/>
                  <a:t> were jointly significant after running a linear hypothesis test, after which we decided to include </a:t>
                </a:r>
                <a:r>
                  <a:rPr lang="en-US" dirty="0" err="1"/>
                  <a:t>pcroe</a:t>
                </a:r>
                <a:r>
                  <a:rPr lang="en-US" dirty="0"/>
                  <a:t> in our future models.</a:t>
                </a:r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027CBA-9F45-706F-5415-34310D22A7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648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B578-E18A-FF99-E84A-2730CD1B7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framework pt.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B7B245-5318-8B64-1E72-79182E7923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our fifth and sixth models, we decided to include a quadratic on roe and sales respectively.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Model 5: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𝑙𝑜𝑔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𝑆𝑎𝑙𝑎𝑟𝑦</m:t>
                        </m:r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𝑟𝑜𝑒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𝑟𝑜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𝑟𝑜𝑠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𝑠𝑎𝑙𝑒𝑠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𝑝𝑐𝑟𝑜𝑒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𝑖𝑛𝑑𝑢𝑠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𝑓𝑖𝑛𝑎𝑛𝑐𝑒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𝑢𝑡𝑖𝑙𝑖𝑡𝑦</m:t>
                    </m:r>
                  </m:oMath>
                </a14:m>
                <a:endParaRPr lang="en-US" sz="1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/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Model 6: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𝑙𝑜𝑔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𝑆𝑎𝑙𝑎𝑟𝑦</m:t>
                        </m:r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𝑟𝑜𝑒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𝑟𝑜𝑠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𝑠𝑎𝑙𝑒𝑠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𝑠𝑎𝑙𝑒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𝑝𝑐𝑟𝑜𝑒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𝑖𝑛𝑑𝑢𝑠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𝑓𝑖𝑛𝑎𝑛𝑐𝑒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𝑢𝑡𝑖𝑙𝑖𝑡𝑦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found that the quadratic on roe seemed to have no effect initially, however squaring sales in addition to it raised our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/>
                  <a:t> to .296.</a:t>
                </a:r>
              </a:p>
              <a:p>
                <a:r>
                  <a:rPr lang="en-US" b="0" dirty="0"/>
                  <a:t>Our final regression model is as follows.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𝑙𝑜𝑔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𝑆𝑎𝑙𝑎𝑟𝑦</m:t>
                        </m:r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𝑟𝑜𝑒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𝑟𝑜𝑠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𝑠𝑎𝑙𝑒𝑠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𝑝𝑐𝑟𝑜𝑒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𝑖𝑛𝑑𝑢𝑠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𝑓𝑖𝑛𝑎𝑛𝑐𝑒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𝑢𝑡𝑖𝑙𝑖𝑡𝑦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𝑠𝑎𝑙𝑒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𝑟𝑜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B7B245-5318-8B64-1E72-79182E7923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990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5D465-58C0-61C8-71EB-0C5E970D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A3660-006F-C0DF-BE62-2EA69F695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34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3807-7474-AC7E-C3D3-3FABD7BEF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F44A5-48E4-98C2-F1E3-8C2DA77CF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81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430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Cambria Math</vt:lpstr>
      <vt:lpstr>Office Theme</vt:lpstr>
      <vt:lpstr>The Project</vt:lpstr>
      <vt:lpstr>Introduction</vt:lpstr>
      <vt:lpstr>Data</vt:lpstr>
      <vt:lpstr>Empirical framework pt. 1</vt:lpstr>
      <vt:lpstr>Empirical framework pt. 2</vt:lpstr>
      <vt:lpstr>Empirical framework pt. 3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Project</dc:title>
  <dc:creator>Ethan Coombs</dc:creator>
  <cp:lastModifiedBy>Ethan Coombs</cp:lastModifiedBy>
  <cp:revision>1</cp:revision>
  <dcterms:created xsi:type="dcterms:W3CDTF">2022-12-05T05:57:15Z</dcterms:created>
  <dcterms:modified xsi:type="dcterms:W3CDTF">2022-12-05T06:27:28Z</dcterms:modified>
</cp:coreProperties>
</file>