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A8CCA-9AC2-43BB-9BB6-C7BCBE7B2F35}" v="3" dt="2022-12-05T16:07:5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58" d="100"/>
          <a:sy n="58" d="100"/>
        </p:scale>
        <p:origin x="2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alyn Moulton" userId="122ac439-54d5-40fe-bbb2-efa83f5519d1" providerId="ADAL" clId="{F08A8CCA-9AC2-43BB-9BB6-C7BCBE7B2F35}"/>
    <pc:docChg chg="undo custSel modSld sldOrd modMainMaster">
      <pc:chgData name="Madalyn Moulton" userId="122ac439-54d5-40fe-bbb2-efa83f5519d1" providerId="ADAL" clId="{F08A8CCA-9AC2-43BB-9BB6-C7BCBE7B2F35}" dt="2022-12-05T16:09:45.565" v="122" actId="20577"/>
      <pc:docMkLst>
        <pc:docMk/>
      </pc:docMkLst>
      <pc:sldChg chg="modSp mod">
        <pc:chgData name="Madalyn Moulton" userId="122ac439-54d5-40fe-bbb2-efa83f5519d1" providerId="ADAL" clId="{F08A8CCA-9AC2-43BB-9BB6-C7BCBE7B2F35}" dt="2022-12-05T16:09:45.565" v="122" actId="20577"/>
        <pc:sldMkLst>
          <pc:docMk/>
          <pc:sldMk cId="3196380897" sldId="256"/>
        </pc:sldMkLst>
        <pc:spChg chg="mod">
          <ac:chgData name="Madalyn Moulton" userId="122ac439-54d5-40fe-bbb2-efa83f5519d1" providerId="ADAL" clId="{F08A8CCA-9AC2-43BB-9BB6-C7BCBE7B2F35}" dt="2022-12-05T16:09:41.510" v="115" actId="404"/>
          <ac:spMkLst>
            <pc:docMk/>
            <pc:sldMk cId="3196380897" sldId="256"/>
            <ac:spMk id="2" creationId="{3DE8939E-8243-0F11-DFC6-E53C82EF4AE0}"/>
          </ac:spMkLst>
        </pc:spChg>
        <pc:spChg chg="mod">
          <ac:chgData name="Madalyn Moulton" userId="122ac439-54d5-40fe-bbb2-efa83f5519d1" providerId="ADAL" clId="{F08A8CCA-9AC2-43BB-9BB6-C7BCBE7B2F35}" dt="2022-12-05T16:09:45.565" v="122" actId="20577"/>
          <ac:spMkLst>
            <pc:docMk/>
            <pc:sldMk cId="3196380897" sldId="256"/>
            <ac:spMk id="3" creationId="{C808D33A-6334-F694-ACBB-C043050CF59F}"/>
          </ac:spMkLst>
        </pc:spChg>
      </pc:sldChg>
      <pc:sldChg chg="modSp">
        <pc:chgData name="Madalyn Moulton" userId="122ac439-54d5-40fe-bbb2-efa83f5519d1" providerId="ADAL" clId="{F08A8CCA-9AC2-43BB-9BB6-C7BCBE7B2F35}" dt="2022-12-05T16:07:48.066" v="1"/>
        <pc:sldMkLst>
          <pc:docMk/>
          <pc:sldMk cId="1361540022" sldId="257"/>
        </pc:sldMkLst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1361540022" sldId="257"/>
            <ac:spMk id="2" creationId="{5945811C-613E-4D79-8E14-3CAD942717AD}"/>
          </ac:spMkLst>
        </pc:spChg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1361540022" sldId="257"/>
            <ac:spMk id="3" creationId="{A1B11BEF-89C6-A4CA-AE91-9ECD95630EFD}"/>
          </ac:spMkLst>
        </pc:spChg>
      </pc:sldChg>
      <pc:sldChg chg="modSp">
        <pc:chgData name="Madalyn Moulton" userId="122ac439-54d5-40fe-bbb2-efa83f5519d1" providerId="ADAL" clId="{F08A8CCA-9AC2-43BB-9BB6-C7BCBE7B2F35}" dt="2022-12-05T16:07:48.066" v="1"/>
        <pc:sldMkLst>
          <pc:docMk/>
          <pc:sldMk cId="3239348487" sldId="258"/>
        </pc:sldMkLst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3239348487" sldId="258"/>
            <ac:spMk id="2" creationId="{CFBB487C-0FD2-7007-D64E-FB7E6692830D}"/>
          </ac:spMkLst>
        </pc:spChg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3239348487" sldId="258"/>
            <ac:spMk id="3" creationId="{35BCF953-CF61-9A07-E789-5172E5FAC8DA}"/>
          </ac:spMkLst>
        </pc:spChg>
      </pc:sldChg>
      <pc:sldChg chg="modSp">
        <pc:chgData name="Madalyn Moulton" userId="122ac439-54d5-40fe-bbb2-efa83f5519d1" providerId="ADAL" clId="{F08A8CCA-9AC2-43BB-9BB6-C7BCBE7B2F35}" dt="2022-12-05T16:07:48.066" v="1"/>
        <pc:sldMkLst>
          <pc:docMk/>
          <pc:sldMk cId="2120132013" sldId="259"/>
        </pc:sldMkLst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2120132013" sldId="259"/>
            <ac:spMk id="2" creationId="{3CF10CDF-BBC5-B364-14AC-BC87C1E45702}"/>
          </ac:spMkLst>
        </pc:spChg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2120132013" sldId="259"/>
            <ac:spMk id="3" creationId="{B449CF6A-1253-98CA-BCA9-C77847C2D850}"/>
          </ac:spMkLst>
        </pc:spChg>
      </pc:sldChg>
      <pc:sldChg chg="modSp">
        <pc:chgData name="Madalyn Moulton" userId="122ac439-54d5-40fe-bbb2-efa83f5519d1" providerId="ADAL" clId="{F08A8CCA-9AC2-43BB-9BB6-C7BCBE7B2F35}" dt="2022-12-05T16:07:48.066" v="1"/>
        <pc:sldMkLst>
          <pc:docMk/>
          <pc:sldMk cId="2641648444" sldId="260"/>
        </pc:sldMkLst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2641648444" sldId="260"/>
            <ac:spMk id="2" creationId="{23FCC407-8299-44E9-112F-97EC5A2E206A}"/>
          </ac:spMkLst>
        </pc:spChg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2641648444" sldId="260"/>
            <ac:spMk id="3" creationId="{45027CBA-9F45-706F-5415-34310D22A7EF}"/>
          </ac:spMkLst>
        </pc:spChg>
      </pc:sldChg>
      <pc:sldChg chg="modSp">
        <pc:chgData name="Madalyn Moulton" userId="122ac439-54d5-40fe-bbb2-efa83f5519d1" providerId="ADAL" clId="{F08A8CCA-9AC2-43BB-9BB6-C7BCBE7B2F35}" dt="2022-12-05T16:07:48.066" v="1"/>
        <pc:sldMkLst>
          <pc:docMk/>
          <pc:sldMk cId="3270990119" sldId="261"/>
        </pc:sldMkLst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3270990119" sldId="261"/>
            <ac:spMk id="2" creationId="{E0ACB578-E18A-FF99-E84A-2730CD1B71FD}"/>
          </ac:spMkLst>
        </pc:spChg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3270990119" sldId="261"/>
            <ac:spMk id="3" creationId="{94B7B245-5318-8B64-1E72-79182E7923C6}"/>
          </ac:spMkLst>
        </pc:spChg>
      </pc:sldChg>
      <pc:sldChg chg="modSp">
        <pc:chgData name="Madalyn Moulton" userId="122ac439-54d5-40fe-bbb2-efa83f5519d1" providerId="ADAL" clId="{F08A8CCA-9AC2-43BB-9BB6-C7BCBE7B2F35}" dt="2022-12-05T16:07:48.066" v="1"/>
        <pc:sldMkLst>
          <pc:docMk/>
          <pc:sldMk cId="2928534822" sldId="262"/>
        </pc:sldMkLst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2928534822" sldId="262"/>
            <ac:spMk id="2" creationId="{2D15D465-58C0-61C8-71EB-0C5E970D2CB9}"/>
          </ac:spMkLst>
        </pc:spChg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2928534822" sldId="262"/>
            <ac:spMk id="3" creationId="{B7BA3660-006F-C0DF-BE62-2EA69F695FF7}"/>
          </ac:spMkLst>
        </pc:spChg>
      </pc:sldChg>
      <pc:sldChg chg="modSp ord">
        <pc:chgData name="Madalyn Moulton" userId="122ac439-54d5-40fe-bbb2-efa83f5519d1" providerId="ADAL" clId="{F08A8CCA-9AC2-43BB-9BB6-C7BCBE7B2F35}" dt="2022-12-05T16:08:09.024" v="4"/>
        <pc:sldMkLst>
          <pc:docMk/>
          <pc:sldMk cId="1022381218" sldId="263"/>
        </pc:sldMkLst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1022381218" sldId="263"/>
            <ac:spMk id="2" creationId="{D6F03807-7474-AC7E-C3D3-3FABD7BEFBDD}"/>
          </ac:spMkLst>
        </pc:spChg>
        <pc:spChg chg="mod">
          <ac:chgData name="Madalyn Moulton" userId="122ac439-54d5-40fe-bbb2-efa83f5519d1" providerId="ADAL" clId="{F08A8CCA-9AC2-43BB-9BB6-C7BCBE7B2F35}" dt="2022-12-05T16:07:48.066" v="1"/>
          <ac:spMkLst>
            <pc:docMk/>
            <pc:sldMk cId="1022381218" sldId="263"/>
            <ac:spMk id="3" creationId="{263F44A5-48E4-98C2-F1E3-8C2DA77CF96C}"/>
          </ac:spMkLst>
        </pc:spChg>
      </pc:sldChg>
      <pc:sldMasterChg chg="setBg modSldLayout">
        <pc:chgData name="Madalyn Moulton" userId="122ac439-54d5-40fe-bbb2-efa83f5519d1" providerId="ADAL" clId="{F08A8CCA-9AC2-43BB-9BB6-C7BCBE7B2F35}" dt="2022-12-05T16:07:59.953" v="2"/>
        <pc:sldMasterMkLst>
          <pc:docMk/>
          <pc:sldMasterMk cId="2749703974" sldId="2147483660"/>
        </pc:sldMasterMkLst>
        <pc:sldLayoutChg chg="setBg">
          <pc:chgData name="Madalyn Moulton" userId="122ac439-54d5-40fe-bbb2-efa83f5519d1" providerId="ADAL" clId="{F08A8CCA-9AC2-43BB-9BB6-C7BCBE7B2F35}" dt="2022-12-05T16:07:59.953" v="2"/>
          <pc:sldLayoutMkLst>
            <pc:docMk/>
            <pc:sldMasterMk cId="2749703974" sldId="2147483660"/>
            <pc:sldLayoutMk cId="4215420778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5085C3A-893C-4340-A9D4-E46BF6A407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42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4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73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7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0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5C3A-893C-4340-A9D4-E46BF6A407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6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5085C3A-893C-4340-A9D4-E46BF6A407A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74908FE-6E02-4446-9A5A-E5C80701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939E-8243-0F11-DFC6-E53C82E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Does a company’s performance impact the CEO’s salary?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8D33A-6334-F694-ACBB-C043050CF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319638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487C-0FD2-7007-D64E-FB7E6692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CF953-CF61-9A07-E789-5172E5FA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811C-613E-4D79-8E14-3CAD9427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1BEF-89C6-A4CA-AE91-9ECD9563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4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0CDF-BBC5-B364-14AC-BC87C1E4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framework pt.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9CF6A-1253-98CA-BCA9-C77847C2D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Our model held for all the MLR assumptions.</a:t>
                </a:r>
              </a:p>
              <a:p>
                <a:pPr lvl="1"/>
                <a:r>
                  <a:rPr lang="en-US" dirty="0"/>
                  <a:t> It was linear and randomly sampled.</a:t>
                </a:r>
              </a:p>
              <a:p>
                <a:pPr lvl="1"/>
                <a:r>
                  <a:rPr lang="en-US" dirty="0"/>
                  <a:t>It has no perfect collinearity and fits with MLR 4.</a:t>
                </a:r>
              </a:p>
              <a:p>
                <a:pPr lvl="1"/>
                <a:r>
                  <a:rPr lang="en-US" dirty="0"/>
                  <a:t>Running a BP test on our model confirms compliance with MLR 5.</a:t>
                </a:r>
              </a:p>
              <a:p>
                <a:pPr lvl="1"/>
                <a:r>
                  <a:rPr lang="en-US" dirty="0"/>
                  <a:t>Our sample size is large enough that it holds with MLR  6.</a:t>
                </a:r>
              </a:p>
              <a:p>
                <a:pPr lvl="1"/>
                <a:r>
                  <a:rPr lang="en-US" dirty="0"/>
                  <a:t>Because the assumptions hold, our regression will use OLS.</a:t>
                </a:r>
              </a:p>
              <a:p>
                <a:r>
                  <a:rPr lang="en-US" dirty="0"/>
                  <a:t> Knowing that many factors influence CEO salary we started with two models to determine whether to use the level-level or log-level form.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Model 1: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𝑆𝑎𝑙𝑎𝑟𝑦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</m:oMath>
                </a14:m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Model 2: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𝑆𝑎𝑙𝑎𝑟𝑦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</m:oMath>
                </a14:m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9CF6A-1253-98CA-BCA9-C77847C2D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13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C407-8299-44E9-112F-97EC5A2E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framework pt.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27CBA-9F45-706F-5415-34310D22A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found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for model one was .032 while model two was .14 proving that using the log-level method would be better to use.</a:t>
                </a:r>
              </a:p>
              <a:p>
                <a:r>
                  <a:rPr lang="en-US" b="0" dirty="0"/>
                  <a:t>Our next batch of models included all the relevant variables from ceosal1 to see what was significant and what was not.</a:t>
                </a:r>
              </a:p>
              <a:p>
                <a:pPr lvl="1"/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Model 3: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𝑆𝑎𝑙𝑎𝑟𝑦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𝑝𝑐𝑟𝑜𝑒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𝑖𝑛𝑑𝑢𝑠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𝑓𝑖𝑛𝑎𝑛𝑐𝑒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𝑢𝑡𝑖𝑙𝑖𝑡𝑦</m:t>
                    </m:r>
                  </m:oMath>
                </a14:m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Model 4: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𝑆𝑎𝑙𝑎𝑟𝑦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𝑖𝑛𝑑𝑢𝑠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𝑓𝑖𝑛𝑎𝑛𝑐𝑒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𝑢𝑡𝑖𝑙𝑖𝑡𝑦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We found that the variables roe and </a:t>
                </a:r>
                <a:r>
                  <a:rPr lang="en-US" dirty="0" err="1"/>
                  <a:t>pcroe</a:t>
                </a:r>
                <a:r>
                  <a:rPr lang="en-US" dirty="0"/>
                  <a:t> were jointly significant after running a linear hypothesis test, after which we decided to include </a:t>
                </a:r>
                <a:r>
                  <a:rPr lang="en-US" dirty="0" err="1"/>
                  <a:t>pcroe</a:t>
                </a:r>
                <a:r>
                  <a:rPr lang="en-US" dirty="0"/>
                  <a:t> in our future models.</a:t>
                </a:r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27CBA-9F45-706F-5415-34310D22A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64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B578-E18A-FF99-E84A-2730CD1B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framework pt.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7B245-5318-8B64-1E72-79182E792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our fifth and sixth models, we decided to include a quadratic on roe and sales respectively.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Model 5: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𝑆𝑎𝑙𝑎𝑟𝑦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𝑝𝑐𝑟𝑜𝑒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𝑖𝑛𝑑𝑢𝑠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𝑓𝑖𝑛𝑎𝑛𝑐𝑒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𝑢𝑡𝑖𝑙𝑖𝑡𝑦</m:t>
                    </m:r>
                  </m:oMath>
                </a14:m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Model 6: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𝑆𝑎𝑙𝑎𝑟𝑦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𝑝𝑐𝑟𝑜𝑒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𝑖𝑛𝑑𝑢𝑠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𝑓𝑖𝑛𝑎𝑛𝑐𝑒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𝑢𝑡𝑖𝑙𝑖𝑡𝑦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found that the quadratic on roe seemed to have no effect initially, however squaring sales in addition to it raised 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to .296.</a:t>
                </a:r>
              </a:p>
              <a:p>
                <a:r>
                  <a:rPr lang="en-US" b="0" dirty="0"/>
                  <a:t>Our final regression model is as follows.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𝑆𝑎𝑙𝑎𝑟𝑦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𝑝𝑐𝑟𝑜𝑒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𝑖𝑛𝑑𝑢𝑠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𝑓𝑖𝑛𝑎𝑛𝑐𝑒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𝑢𝑡𝑖𝑙𝑖𝑡𝑦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𝑠𝑎𝑙𝑒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𝑟𝑜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7B245-5318-8B64-1E72-79182E792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99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D465-58C0-61C8-71EB-0C5E970D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3660-006F-C0DF-BE62-2EA69F69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3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3807-7474-AC7E-C3D3-3FABD7BE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44A5-48E4-98C2-F1E3-8C2DA77C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12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</TotalTime>
  <Words>439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</vt:lpstr>
      <vt:lpstr>Cambria Math</vt:lpstr>
      <vt:lpstr>Century Schoolbook</vt:lpstr>
      <vt:lpstr>Wingdings 2</vt:lpstr>
      <vt:lpstr>View</vt:lpstr>
      <vt:lpstr>Does a company’s performance impact the CEO’s salary?</vt:lpstr>
      <vt:lpstr>Introduction</vt:lpstr>
      <vt:lpstr>Data</vt:lpstr>
      <vt:lpstr>Empirical framework pt. 1</vt:lpstr>
      <vt:lpstr>Empirical framework pt. 2</vt:lpstr>
      <vt:lpstr>Empirical framework pt. 3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Project</dc:title>
  <dc:creator>Ethan Coombs</dc:creator>
  <cp:lastModifiedBy>Madalyn Moulton</cp:lastModifiedBy>
  <cp:revision>1</cp:revision>
  <dcterms:created xsi:type="dcterms:W3CDTF">2022-12-05T05:57:15Z</dcterms:created>
  <dcterms:modified xsi:type="dcterms:W3CDTF">2022-12-05T16:09:56Z</dcterms:modified>
</cp:coreProperties>
</file>