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Lexend SemiBold"/>
      <p:regular r:id="rId23"/>
      <p:bold r:id="rId24"/>
    </p:embeddedFont>
    <p:embeddedFont>
      <p:font typeface="Lexend Light"/>
      <p:regular r:id="rId25"/>
      <p:bold r:id="rId26"/>
    </p:embeddedFont>
    <p:embeddedFont>
      <p:font typeface="Lexen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exendSemiBold-bold.fntdata"/><Relationship Id="rId23" Type="http://schemas.openxmlformats.org/officeDocument/2006/relationships/font" Target="fonts/Lexend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exendLight-bold.fntdata"/><Relationship Id="rId25" Type="http://schemas.openxmlformats.org/officeDocument/2006/relationships/font" Target="fonts/LexendLight-regular.fntdata"/><Relationship Id="rId28" Type="http://schemas.openxmlformats.org/officeDocument/2006/relationships/font" Target="fonts/Lexend-bold.fntdata"/><Relationship Id="rId27" Type="http://schemas.openxmlformats.org/officeDocument/2006/relationships/font" Target="fonts/Lexe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3300c0db7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3300c0db7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g330104afde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6" name="Google Shape;2056;g330104afde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30104afde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30104afde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330104afde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330104afde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330104afde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0" name="Google Shape;2110;g330104afde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330104afde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330104afde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330104afde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330104afde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330104afde0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330104afde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330104afde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9" name="Google Shape;2179;g330104afde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3300c0db752_0_1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3300c0db752_0_1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3300c0db752_0_1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3300c0db752_0_1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3300c0db752_0_2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3300c0db752_0_2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3300c0db752_0_2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3300c0db752_0_2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3300c0db752_0_2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4" name="Google Shape;1984;g3300c0db752_0_2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330104afde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330104afde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g330104afde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0" name="Google Shape;2020;g330104afde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330104afde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330104afde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1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57" name="Google Shape;557;p1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16" name="Google Shape;616;p1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17" name="Google Shape;617;p1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1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9" name="Google Shape;619;p11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20" name="Google Shape;620;p1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1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23" name="Google Shape;623;p1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1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1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1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1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1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1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1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1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1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1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1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1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1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1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1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1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1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1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1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1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1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1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1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1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1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1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1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1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1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1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1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1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1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1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1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1" name="Google Shape;661;p1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2" name="Google Shape;662;p1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3" name="Google Shape;663;p1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4" name="Google Shape;664;p1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5" name="Google Shape;665;p1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6" name="Google Shape;666;p1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7" name="Google Shape;667;p1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8" name="Google Shape;668;p1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1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1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1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1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1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1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1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1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1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1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1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1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82" name="Google Shape;682;p1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83" name="Google Shape;683;p1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2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5" name="Google Shape;685;p12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86" name="Google Shape;686;p12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87" name="Google Shape;687;p1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1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90" name="Google Shape;690;p1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49" name="Google Shape;749;p1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0" name="Google Shape;750;p1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3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2" name="Google Shape;752;p1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1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55" name="Google Shape;755;p1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0" name="Google Shape;800;p1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1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14" name="Google Shape;814;p1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15" name="Google Shape;81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4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7" name="Google Shape;817;p14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14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19" name="Google Shape;819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22" name="Google Shape;822;p1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81" name="Google Shape;881;p1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82" name="Google Shape;882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15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4" name="Google Shape;88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7" name="Google Shape;887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8" name="Google Shape;8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2" name="Google Shape;89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3" name="Google Shape;893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94" name="Google Shape;8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97" name="Google Shape;897;p1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1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1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1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1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56" name="Google Shape;956;p1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57" name="Google Shape;95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1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9" name="Google Shape;959;p18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0" name="Google Shape;960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63" name="Google Shape;963;p1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1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8" name="Google Shape;1008;p1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1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22" name="Google Shape;1022;p1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23" name="Google Shape;1023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19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25" name="Google Shape;102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oogle Shape;1027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28" name="Google Shape;1028;p2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2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2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0" name="Google Shape;1070;p2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2" name="Google Shape;1072;p2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3" name="Google Shape;1073;p2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2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2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2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2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2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2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2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2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2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2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2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2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87" name="Google Shape;1087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88" name="Google Shape;1088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20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90" name="Google Shape;1090;p20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1" name="Google Shape;1091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" name="Google Shape;19;p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8" name="Google Shape;78;p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1" name="Google Shape;81;p3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2" name="Google Shape;82;p3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94" name="Google Shape;1094;p2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2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2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2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53" name="Google Shape;1153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54" name="Google Shape;1154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58" name="Google Shape;1158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162" name="Google Shape;1162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63" name="Google Shape;1163;p2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2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8" name="Google Shape;1208;p2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2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2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22" name="Google Shape;122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23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4" name="Google Shape;1224;p23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5" name="Google Shape;1225;p23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6" name="Google Shape;1226;p23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7" name="Google Shape;1227;p23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8" name="Google Shape;1228;p23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9" name="Google Shape;1229;p23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0" name="Google Shape;1230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33" name="Google Shape;1233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34" name="Google Shape;1234;p2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2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2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2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6" name="Google Shape;1276;p2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93" name="Google Shape;1293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24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5" name="Google Shape;1295;p24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96" name="Google Shape;1296;p24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297" name="Google Shape;1297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00" name="Google Shape;1300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01" name="Google Shape;1301;p2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2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8" name="Google Shape;1338;p2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1" name="Google Shape;1341;p2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2" name="Google Shape;1342;p2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3" name="Google Shape;1343;p2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4" name="Google Shape;1344;p2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6" name="Google Shape;1346;p2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2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2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60" name="Google Shape;1360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2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2" name="Google Shape;1362;p25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63" name="Google Shape;1363;p25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4" name="Google Shape;1364;p25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65" name="Google Shape;1365;p25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6" name="Google Shape;1366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69" name="Google Shape;136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70" name="Google Shape;1370;p2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2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2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2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2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2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2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2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2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2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2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2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2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2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2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2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2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2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2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2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2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2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2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2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5" name="Google Shape;1405;p2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6" name="Google Shape;1406;p2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7" name="Google Shape;1407;p2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8" name="Google Shape;1408;p2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9" name="Google Shape;1409;p2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0" name="Google Shape;1410;p2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1" name="Google Shape;1411;p2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2" name="Google Shape;1412;p2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4" name="Google Shape;1414;p2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5" name="Google Shape;1415;p2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2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2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2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2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2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2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29" name="Google Shape;1429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2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1" name="Google Shape;1431;p26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2" name="Google Shape;1432;p26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3" name="Google Shape;1433;p26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4" name="Google Shape;1434;p26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5" name="Google Shape;1435;p26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6" name="Google Shape;1436;p26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7" name="Google Shape;1437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40" name="Google Shape;1440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41" name="Google Shape;1441;p2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2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2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2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2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2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2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2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2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2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2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2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2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2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2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2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2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2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2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2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2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2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2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2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2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2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2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2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2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2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2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2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2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4" name="Google Shape;1474;p2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5" name="Google Shape;1475;p2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6" name="Google Shape;1476;p2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7" name="Google Shape;1477;p2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8" name="Google Shape;1478;p2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9" name="Google Shape;1479;p2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0" name="Google Shape;1480;p2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1" name="Google Shape;1481;p2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2" name="Google Shape;1482;p2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3" name="Google Shape;1483;p2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4" name="Google Shape;1484;p2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5" name="Google Shape;1485;p2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6" name="Google Shape;1486;p2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2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2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2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2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2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2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2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2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2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2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2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2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2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00" name="Google Shape;1500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2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2" name="Google Shape;1502;p27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3" name="Google Shape;1503;p27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4" name="Google Shape;1504;p27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5" name="Google Shape;1505;p27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6" name="Google Shape;1506;p27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7" name="Google Shape;1507;p27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8" name="Google Shape;1508;p27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9" name="Google Shape;1509;p27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0" name="Google Shape;1510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2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13" name="Google Shape;1513;p2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14" name="Google Shape;1514;p2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2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2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2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2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2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2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2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2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2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2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2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2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2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2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2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2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2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2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2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2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2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2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2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2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2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2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2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2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2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2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5" name="Google Shape;1545;p2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6" name="Google Shape;1546;p2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7" name="Google Shape;1547;p2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8" name="Google Shape;1548;p2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9" name="Google Shape;1549;p2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0" name="Google Shape;1550;p2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1" name="Google Shape;1551;p2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2" name="Google Shape;1552;p2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3" name="Google Shape;1553;p2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4" name="Google Shape;1554;p2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5" name="Google Shape;1555;p2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6" name="Google Shape;1556;p2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7" name="Google Shape;1557;p2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8" name="Google Shape;1558;p2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9" name="Google Shape;1559;p2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2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2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2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2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2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2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2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2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2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2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2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2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2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73" name="Google Shape;1573;p2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2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5" name="Google Shape;1575;p28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576" name="Google Shape;1576;p2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2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79" name="Google Shape;1579;p2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80" name="Google Shape;1580;p2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2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2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2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2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2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2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2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2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2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2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2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2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2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2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2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2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2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2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2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2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2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2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2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2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2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2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2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2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2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2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2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2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2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2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8" name="Google Shape;1618;p2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9" name="Google Shape;1619;p2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0" name="Google Shape;1620;p2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1" name="Google Shape;1621;p2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2" name="Google Shape;1622;p2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3" name="Google Shape;1623;p2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4" name="Google Shape;1624;p2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5" name="Google Shape;1625;p2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2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2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2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2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2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2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2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2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2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2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2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2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2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39" name="Google Shape;1639;p2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2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1" name="Google Shape;1641;p29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42" name="Google Shape;1642;p29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3" name="Google Shape;1643;p29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44" name="Google Shape;1644;p29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5" name="Google Shape;1645;p29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46" name="Google Shape;1646;p29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47" name="Google Shape;1647;p2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50" name="Google Shape;1650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51" name="Google Shape;1651;p3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3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3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3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3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3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3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3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3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3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3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3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3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3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3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3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3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3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3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3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3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3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3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3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3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3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3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3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3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10" name="Google Shape;1710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3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2" name="Google Shape;1712;p30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3" name="Google Shape;1713;p30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4" name="Google Shape;1714;p30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5" name="Google Shape;1715;p30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6" name="Google Shape;1716;p30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17" name="Google Shape;1717;p30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18" name="Google Shape;1718;p30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9" name="Google Shape;1719;p30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0" name="Google Shape;1720;p30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21" name="Google Shape;1721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7" name="Google Shape;87;p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6" name="Google Shape;146;p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48" name="Google Shape;148;p4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51" name="Google Shape;151;p4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24" name="Google Shape;1724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25" name="Google Shape;1725;p3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3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3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3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3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3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3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3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3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3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3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3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3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3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3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3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3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3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3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3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3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3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3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3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3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84" name="Google Shape;1784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31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86" name="Google Shape;1786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89" name="Google Shape;1789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90" name="Google Shape;1790;p3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3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3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3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3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3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3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3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3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3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3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3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3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3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3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3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3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3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3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3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3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3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3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3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3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3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3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3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3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3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3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3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3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3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3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3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3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3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3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9" name="Google Shape;1829;p3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0" name="Google Shape;1830;p3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1" name="Google Shape;1831;p3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2" name="Google Shape;1832;p3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3" name="Google Shape;1833;p3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4" name="Google Shape;1834;p3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5" name="Google Shape;1835;p3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3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3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3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3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3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3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3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3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3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3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3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3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3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49" name="Google Shape;1849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32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1" name="Google Shape;1851;p32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2" name="Google Shape;1852;p32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3" name="Google Shape;1853;p32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4" name="Google Shape;1854;p32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5" name="Google Shape;1855;p32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6" name="Google Shape;1856;p32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7" name="Google Shape;1857;p32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8" name="Google Shape;1858;p32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9" name="Google Shape;1859;p32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60" name="Google Shape;1860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4" name="Google Shape;154;p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3" name="Google Shape;213;p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5" name="Google Shape;215;p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6" name="Google Shape;216;p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7" name="Google Shape;217;p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5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23" name="Google Shape;223;p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82" name="Google Shape;282;p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84" name="Google Shape;284;p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5" name="Google Shape;285;p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6" name="Google Shape;286;p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7" name="Google Shape;287;p6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90" name="Google Shape;290;p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49" name="Google Shape;349;p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51" name="Google Shape;351;p7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53" name="Google Shape;353;p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54" name="Google Shape;354;p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57" name="Google Shape;357;p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16" name="Google Shape;416;p8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7" name="Google Shape;417;p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18" name="Google Shape;418;p8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9" name="Google Shape;419;p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21" name="Google Shape;421;p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22" name="Google Shape;422;p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3" name="Google Shape;423;p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26" name="Google Shape;426;p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85" name="Google Shape;485;p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86" name="Google Shape;486;p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9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8" name="Google Shape;488;p9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1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92" name="Google Shape;492;p1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51" name="Google Shape;551;p1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52" name="Google Shape;552;p1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0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4" name="Google Shape;554;p1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ibm.com/mx-es/topics/machine-learning" TargetMode="External"/><Relationship Id="rId4" Type="http://schemas.openxmlformats.org/officeDocument/2006/relationships/hyperlink" Target="https://www.coursera.org/articles/machine-learning-algorithms" TargetMode="External"/><Relationship Id="rId5" Type="http://schemas.openxmlformats.org/officeDocument/2006/relationships/hyperlink" Target="https://www.ibm.com/mx-es/topics/machine-learning-algorithms" TargetMode="External"/><Relationship Id="rId6" Type="http://schemas.openxmlformats.org/officeDocument/2006/relationships/hyperlink" Target="https://www.ibm.com/mx-es/topics/supervised-learning" TargetMode="External"/><Relationship Id="rId7" Type="http://schemas.openxmlformats.org/officeDocument/2006/relationships/hyperlink" Target="https://www.coursera.org/articles/types-of-machine-learn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33"/>
          <p:cNvSpPr txBox="1"/>
          <p:nvPr>
            <p:ph idx="2" type="subTitle"/>
          </p:nvPr>
        </p:nvSpPr>
        <p:spPr>
          <a:xfrm>
            <a:off x="5767125" y="425525"/>
            <a:ext cx="3238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Asignatura: Inteligencia Artificial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Nombre: Machado Meraz Ulises Joel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Matrícula: 01261836</a:t>
            </a:r>
            <a:endParaRPr/>
          </a:p>
        </p:txBody>
      </p:sp>
      <p:sp>
        <p:nvSpPr>
          <p:cNvPr id="1866" name="Google Shape;1866;p33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Learning</a:t>
            </a:r>
            <a:endParaRPr/>
          </a:p>
        </p:txBody>
      </p:sp>
      <p:grpSp>
        <p:nvGrpSpPr>
          <p:cNvPr id="1867" name="Google Shape;1867;p33"/>
          <p:cNvGrpSpPr/>
          <p:nvPr/>
        </p:nvGrpSpPr>
        <p:grpSpPr>
          <a:xfrm>
            <a:off x="1966534" y="2571650"/>
            <a:ext cx="5210945" cy="2242155"/>
            <a:chOff x="2267909" y="2831175"/>
            <a:chExt cx="4608193" cy="1982804"/>
          </a:xfrm>
        </p:grpSpPr>
        <p:grpSp>
          <p:nvGrpSpPr>
            <p:cNvPr id="1868" name="Google Shape;1868;p33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1869" name="Google Shape;1869;p33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rect b="b" l="l" r="r" t="t"/>
                <a:pathLst>
                  <a:path extrusionOk="0" h="1296479" w="3462464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0" name="Google Shape;1870;p33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1" name="Google Shape;1871;p33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2" name="Google Shape;1872;p33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3" name="Google Shape;1873;p33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4" name="Google Shape;1874;p33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5" name="Google Shape;1875;p33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6" name="Google Shape;1876;p33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7" name="Google Shape;1877;p33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8" name="Google Shape;1878;p33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9" name="Google Shape;1879;p33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0" name="Google Shape;1880;p33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1" name="Google Shape;1881;p33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2" name="Google Shape;1882;p33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3" name="Google Shape;1883;p33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4" name="Google Shape;1884;p33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5" name="Google Shape;1885;p33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6" name="Google Shape;1886;p33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7" name="Google Shape;1887;p33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8" name="Google Shape;1888;p33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9" name="Google Shape;1889;p33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0" name="Google Shape;1890;p33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1" name="Google Shape;1891;p33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2" name="Google Shape;1892;p33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3" name="Google Shape;1893;p33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4" name="Google Shape;1894;p33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895" name="Google Shape;1895;p33"/>
            <p:cNvSpPr/>
            <p:nvPr/>
          </p:nvSpPr>
          <p:spPr>
            <a:xfrm>
              <a:off x="2764500" y="3326025"/>
              <a:ext cx="1195167" cy="737592"/>
            </a:xfrm>
            <a:custGeom>
              <a:rect b="b" l="l" r="r" t="t"/>
              <a:pathLst>
                <a:path extrusionOk="0" h="555625" w="922909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6" name="Google Shape;1896;p33"/>
            <p:cNvSpPr/>
            <p:nvPr/>
          </p:nvSpPr>
          <p:spPr>
            <a:xfrm>
              <a:off x="5406200" y="2831175"/>
              <a:ext cx="974139" cy="985252"/>
            </a:xfrm>
            <a:custGeom>
              <a:rect b="b" l="l" r="r" t="t"/>
              <a:pathLst>
                <a:path extrusionOk="0" h="740791" w="74079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7" name="Google Shape;1897;p33"/>
            <p:cNvSpPr/>
            <p:nvPr/>
          </p:nvSpPr>
          <p:spPr>
            <a:xfrm>
              <a:off x="4203775" y="3816425"/>
              <a:ext cx="736446" cy="738062"/>
            </a:xfrm>
            <a:custGeom>
              <a:rect b="b" l="l" r="r" t="t"/>
              <a:pathLst>
                <a:path extrusionOk="0" h="581151" w="553719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p42"/>
          <p:cNvSpPr/>
          <p:nvPr/>
        </p:nvSpPr>
        <p:spPr>
          <a:xfrm>
            <a:off x="341525" y="2319607"/>
            <a:ext cx="4059600" cy="19146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9" name="Google Shape;2059;p42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2060" name="Google Shape;2060;p42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42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42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3" name="Google Shape;2063;p42"/>
          <p:cNvSpPr txBox="1"/>
          <p:nvPr>
            <p:ph idx="4" type="subTitle"/>
          </p:nvPr>
        </p:nvSpPr>
        <p:spPr>
          <a:xfrm>
            <a:off x="516425" y="2548200"/>
            <a:ext cx="37362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Identificar la relación entre una variable dependiente y una o más variables independientes con el objetivo de realizar predicciones.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064" name="Google Shape;2064;p42"/>
          <p:cNvSpPr txBox="1"/>
          <p:nvPr>
            <p:ph type="title"/>
          </p:nvPr>
        </p:nvSpPr>
        <p:spPr>
          <a:xfrm>
            <a:off x="209775" y="468575"/>
            <a:ext cx="73401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65" name="Google Shape;2065;p42"/>
          <p:cNvSpPr/>
          <p:nvPr/>
        </p:nvSpPr>
        <p:spPr>
          <a:xfrm>
            <a:off x="5132350" y="2319600"/>
            <a:ext cx="3437400" cy="2610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6" name="Google Shape;2066;p42"/>
          <p:cNvGrpSpPr/>
          <p:nvPr/>
        </p:nvGrpSpPr>
        <p:grpSpPr>
          <a:xfrm>
            <a:off x="5202525" y="2420932"/>
            <a:ext cx="277873" cy="68400"/>
            <a:chOff x="5202525" y="2420932"/>
            <a:chExt cx="277873" cy="68400"/>
          </a:xfrm>
        </p:grpSpPr>
        <p:sp>
          <p:nvSpPr>
            <p:cNvPr id="2067" name="Google Shape;2067;p42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42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42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0" name="Google Shape;2070;p42"/>
          <p:cNvSpPr/>
          <p:nvPr/>
        </p:nvSpPr>
        <p:spPr>
          <a:xfrm>
            <a:off x="341525" y="1539750"/>
            <a:ext cx="3334500" cy="6303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Regresión lineal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071" name="Google Shape;20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125" y="2693451"/>
            <a:ext cx="2971850" cy="186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43"/>
          <p:cNvSpPr/>
          <p:nvPr/>
        </p:nvSpPr>
        <p:spPr>
          <a:xfrm>
            <a:off x="341525" y="2319607"/>
            <a:ext cx="4059600" cy="19146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7" name="Google Shape;2077;p43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2078" name="Google Shape;2078;p43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43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43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1" name="Google Shape;2081;p43"/>
          <p:cNvSpPr txBox="1"/>
          <p:nvPr>
            <p:ph idx="4" type="subTitle"/>
          </p:nvPr>
        </p:nvSpPr>
        <p:spPr>
          <a:xfrm>
            <a:off x="516425" y="2548200"/>
            <a:ext cx="37362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Igual que la regresión lineal, solo que este trabaja con problemas de clasificación binaria o categorías.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082" name="Google Shape;2082;p43"/>
          <p:cNvSpPr txBox="1"/>
          <p:nvPr>
            <p:ph type="title"/>
          </p:nvPr>
        </p:nvSpPr>
        <p:spPr>
          <a:xfrm>
            <a:off x="209775" y="468575"/>
            <a:ext cx="73401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3" name="Google Shape;2083;p43"/>
          <p:cNvSpPr/>
          <p:nvPr/>
        </p:nvSpPr>
        <p:spPr>
          <a:xfrm>
            <a:off x="5132350" y="2319600"/>
            <a:ext cx="3437400" cy="2610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4" name="Google Shape;2084;p43"/>
          <p:cNvGrpSpPr/>
          <p:nvPr/>
        </p:nvGrpSpPr>
        <p:grpSpPr>
          <a:xfrm>
            <a:off x="5202525" y="2420932"/>
            <a:ext cx="277873" cy="68400"/>
            <a:chOff x="5202525" y="2420932"/>
            <a:chExt cx="277873" cy="68400"/>
          </a:xfrm>
        </p:grpSpPr>
        <p:sp>
          <p:nvSpPr>
            <p:cNvPr id="2085" name="Google Shape;2085;p43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43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43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8" name="Google Shape;2088;p43"/>
          <p:cNvSpPr/>
          <p:nvPr/>
        </p:nvSpPr>
        <p:spPr>
          <a:xfrm>
            <a:off x="341525" y="1539750"/>
            <a:ext cx="3275100" cy="630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Regresión logística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089" name="Google Shape;2089;p43"/>
          <p:cNvPicPr preferRelativeResize="0"/>
          <p:nvPr/>
        </p:nvPicPr>
        <p:blipFill rotWithShape="1">
          <a:blip r:embed="rId3">
            <a:alphaModFix/>
          </a:blip>
          <a:srcRect b="0" l="0" r="0" t="7791"/>
          <a:stretch/>
        </p:blipFill>
        <p:spPr>
          <a:xfrm>
            <a:off x="5213500" y="2615999"/>
            <a:ext cx="3275100" cy="20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44"/>
          <p:cNvSpPr/>
          <p:nvPr/>
        </p:nvSpPr>
        <p:spPr>
          <a:xfrm>
            <a:off x="341525" y="2319607"/>
            <a:ext cx="4059600" cy="19146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5" name="Google Shape;2095;p44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2096" name="Google Shape;2096;p44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44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4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9" name="Google Shape;2099;p44"/>
          <p:cNvSpPr txBox="1"/>
          <p:nvPr>
            <p:ph idx="4" type="subTitle"/>
          </p:nvPr>
        </p:nvSpPr>
        <p:spPr>
          <a:xfrm>
            <a:off x="516425" y="2548200"/>
            <a:ext cx="3736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no supervisado usado comúnmente para agrupamiento y reconocimiento de patrones. Al igual que KNN, utiliza el concepto de proximidad para identificar patrones en los datos.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100" name="Google Shape;2100;p44"/>
          <p:cNvSpPr txBox="1"/>
          <p:nvPr>
            <p:ph type="title"/>
          </p:nvPr>
        </p:nvSpPr>
        <p:spPr>
          <a:xfrm>
            <a:off x="209775" y="468575"/>
            <a:ext cx="73401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01" name="Google Shape;2101;p44"/>
          <p:cNvSpPr/>
          <p:nvPr/>
        </p:nvSpPr>
        <p:spPr>
          <a:xfrm>
            <a:off x="5132350" y="2319600"/>
            <a:ext cx="3437400" cy="2610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2" name="Google Shape;2102;p44"/>
          <p:cNvGrpSpPr/>
          <p:nvPr/>
        </p:nvGrpSpPr>
        <p:grpSpPr>
          <a:xfrm>
            <a:off x="5202525" y="2420932"/>
            <a:ext cx="277873" cy="68400"/>
            <a:chOff x="5202525" y="2420932"/>
            <a:chExt cx="277873" cy="68400"/>
          </a:xfrm>
        </p:grpSpPr>
        <p:sp>
          <p:nvSpPr>
            <p:cNvPr id="2103" name="Google Shape;2103;p44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44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44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6" name="Google Shape;2106;p44"/>
          <p:cNvSpPr/>
          <p:nvPr/>
        </p:nvSpPr>
        <p:spPr>
          <a:xfrm>
            <a:off x="341525" y="1539750"/>
            <a:ext cx="2133900" cy="6303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K-means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107" name="Google Shape;210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400" y="2903921"/>
            <a:ext cx="2883300" cy="14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45"/>
          <p:cNvSpPr/>
          <p:nvPr/>
        </p:nvSpPr>
        <p:spPr>
          <a:xfrm>
            <a:off x="341525" y="2319607"/>
            <a:ext cx="4059600" cy="19146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3" name="Google Shape;2113;p45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2114" name="Google Shape;2114;p45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5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5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7" name="Google Shape;2117;p45"/>
          <p:cNvSpPr txBox="1"/>
          <p:nvPr>
            <p:ph idx="4" type="subTitle"/>
          </p:nvPr>
        </p:nvSpPr>
        <p:spPr>
          <a:xfrm>
            <a:off x="516425" y="2548200"/>
            <a:ext cx="3736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que clasifica los puntos de datos en función de su proximidad y asociación con otros datos disponibles. Busca calcular la distancia entre estos puntos dados y les asigna una categoría basándose en el valor o promedio más frecuente.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118" name="Google Shape;2118;p45"/>
          <p:cNvSpPr txBox="1"/>
          <p:nvPr>
            <p:ph type="title"/>
          </p:nvPr>
        </p:nvSpPr>
        <p:spPr>
          <a:xfrm>
            <a:off x="209775" y="468575"/>
            <a:ext cx="73401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9" name="Google Shape;2119;p45"/>
          <p:cNvSpPr/>
          <p:nvPr/>
        </p:nvSpPr>
        <p:spPr>
          <a:xfrm>
            <a:off x="5132350" y="2319600"/>
            <a:ext cx="3437400" cy="2610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0" name="Google Shape;2120;p45"/>
          <p:cNvGrpSpPr/>
          <p:nvPr/>
        </p:nvGrpSpPr>
        <p:grpSpPr>
          <a:xfrm>
            <a:off x="5202525" y="2420932"/>
            <a:ext cx="277873" cy="68400"/>
            <a:chOff x="5202525" y="2420932"/>
            <a:chExt cx="277873" cy="68400"/>
          </a:xfrm>
        </p:grpSpPr>
        <p:sp>
          <p:nvSpPr>
            <p:cNvPr id="2121" name="Google Shape;2121;p45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45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4" name="Google Shape;2124;p45"/>
          <p:cNvSpPr/>
          <p:nvPr/>
        </p:nvSpPr>
        <p:spPr>
          <a:xfrm>
            <a:off x="341525" y="1539750"/>
            <a:ext cx="3267900" cy="630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K-nearest Neighbor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125" name="Google Shape;212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576" y="2571750"/>
            <a:ext cx="3230943" cy="23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46"/>
          <p:cNvSpPr/>
          <p:nvPr/>
        </p:nvSpPr>
        <p:spPr>
          <a:xfrm>
            <a:off x="341525" y="2319607"/>
            <a:ext cx="4059600" cy="19146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1" name="Google Shape;2131;p46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2132" name="Google Shape;2132;p46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46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46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5" name="Google Shape;2135;p46"/>
          <p:cNvSpPr txBox="1"/>
          <p:nvPr>
            <p:ph idx="4" type="subTitle"/>
          </p:nvPr>
        </p:nvSpPr>
        <p:spPr>
          <a:xfrm>
            <a:off x="516425" y="2548200"/>
            <a:ext cx="37362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Permite la clasificación y regresión de datos, pero es más comúnmente utilizado para la clasificación. Consiste en construir un </a:t>
            </a:r>
            <a:r>
              <a:rPr lang="en"/>
              <a:t>hiperplano</a:t>
            </a:r>
            <a:r>
              <a:rPr lang="en"/>
              <a:t>, conocido como límite de decisión, donde la distancia entre dos clases de puntos de datos es máxima. Es decir, separa las clases de puntos dados a cada lado del plano.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136" name="Google Shape;2136;p46"/>
          <p:cNvSpPr txBox="1"/>
          <p:nvPr>
            <p:ph type="title"/>
          </p:nvPr>
        </p:nvSpPr>
        <p:spPr>
          <a:xfrm>
            <a:off x="209775" y="468575"/>
            <a:ext cx="73401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7" name="Google Shape;2137;p46"/>
          <p:cNvSpPr/>
          <p:nvPr/>
        </p:nvSpPr>
        <p:spPr>
          <a:xfrm>
            <a:off x="5132350" y="2319600"/>
            <a:ext cx="3437400" cy="2610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8" name="Google Shape;2138;p46"/>
          <p:cNvGrpSpPr/>
          <p:nvPr/>
        </p:nvGrpSpPr>
        <p:grpSpPr>
          <a:xfrm>
            <a:off x="5202525" y="2420932"/>
            <a:ext cx="277873" cy="68400"/>
            <a:chOff x="5202525" y="2420932"/>
            <a:chExt cx="277873" cy="68400"/>
          </a:xfrm>
        </p:grpSpPr>
        <p:sp>
          <p:nvSpPr>
            <p:cNvPr id="2139" name="Google Shape;2139;p46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46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46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2" name="Google Shape;2142;p46"/>
          <p:cNvSpPr/>
          <p:nvPr/>
        </p:nvSpPr>
        <p:spPr>
          <a:xfrm>
            <a:off x="341525" y="1539750"/>
            <a:ext cx="3334500" cy="6303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Máquinas de vectores de soporte</a:t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143" name="Google Shape;214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525" y="2571750"/>
            <a:ext cx="3246199" cy="21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47"/>
          <p:cNvSpPr/>
          <p:nvPr/>
        </p:nvSpPr>
        <p:spPr>
          <a:xfrm>
            <a:off x="341525" y="2319607"/>
            <a:ext cx="4059600" cy="19146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9" name="Google Shape;2149;p47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2150" name="Google Shape;2150;p47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47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7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3" name="Google Shape;2153;p47"/>
          <p:cNvSpPr txBox="1"/>
          <p:nvPr>
            <p:ph idx="4" type="subTitle"/>
          </p:nvPr>
        </p:nvSpPr>
        <p:spPr>
          <a:xfrm>
            <a:off x="516425" y="2548200"/>
            <a:ext cx="3736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Estado-acción-recompensa-estado-acción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agente SARSA interactúa con el entorno y actualiza la política. El valor de </a:t>
            </a:r>
            <a:r>
              <a:rPr i="1" lang="en"/>
              <a:t>Q</a:t>
            </a:r>
            <a:r>
              <a:rPr lang="en"/>
              <a:t> de un estado-acción se actualiza mediante un error, ajustado por un índice de aprendizaje 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α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154" name="Google Shape;2154;p47"/>
          <p:cNvSpPr txBox="1"/>
          <p:nvPr>
            <p:ph type="title"/>
          </p:nvPr>
        </p:nvSpPr>
        <p:spPr>
          <a:xfrm>
            <a:off x="209775" y="468575"/>
            <a:ext cx="73401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5" name="Google Shape;2155;p47"/>
          <p:cNvSpPr/>
          <p:nvPr/>
        </p:nvSpPr>
        <p:spPr>
          <a:xfrm>
            <a:off x="5132350" y="2319600"/>
            <a:ext cx="3437400" cy="2610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6" name="Google Shape;2156;p47"/>
          <p:cNvGrpSpPr/>
          <p:nvPr/>
        </p:nvGrpSpPr>
        <p:grpSpPr>
          <a:xfrm>
            <a:off x="5202525" y="2420932"/>
            <a:ext cx="277873" cy="68400"/>
            <a:chOff x="5202525" y="2420932"/>
            <a:chExt cx="277873" cy="68400"/>
          </a:xfrm>
        </p:grpSpPr>
        <p:sp>
          <p:nvSpPr>
            <p:cNvPr id="2157" name="Google Shape;2157;p47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7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7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0" name="Google Shape;2160;p47"/>
          <p:cNvSpPr/>
          <p:nvPr/>
        </p:nvSpPr>
        <p:spPr>
          <a:xfrm>
            <a:off x="341525" y="1539750"/>
            <a:ext cx="1719000" cy="630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SARSA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161" name="Google Shape;21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063" y="2693450"/>
            <a:ext cx="3213975" cy="1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2" name="Google Shape;2162;p47"/>
          <p:cNvSpPr txBox="1"/>
          <p:nvPr>
            <p:ph idx="4" type="subTitle"/>
          </p:nvPr>
        </p:nvSpPr>
        <p:spPr>
          <a:xfrm>
            <a:off x="5244075" y="3042675"/>
            <a:ext cx="31455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valores </a:t>
            </a:r>
            <a:r>
              <a:rPr i="1" lang="en"/>
              <a:t>Q </a:t>
            </a:r>
            <a:r>
              <a:rPr lang="en"/>
              <a:t>representan la posible recompensa recibida en el siguiente paso por realizar la acción </a:t>
            </a:r>
            <a:r>
              <a:rPr i="1" lang="en"/>
              <a:t>A</a:t>
            </a:r>
            <a:r>
              <a:rPr lang="en"/>
              <a:t> en el estado </a:t>
            </a:r>
            <a:r>
              <a:rPr i="1" lang="en"/>
              <a:t>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48"/>
          <p:cNvSpPr/>
          <p:nvPr/>
        </p:nvSpPr>
        <p:spPr>
          <a:xfrm>
            <a:off x="240850" y="2160100"/>
            <a:ext cx="2499000" cy="2079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48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Servicios como </a:t>
            </a:r>
            <a:r>
              <a:rPr i="1" lang="en" sz="1200"/>
              <a:t>IBM Watson Health</a:t>
            </a:r>
            <a:r>
              <a:rPr lang="en" sz="1200"/>
              <a:t> (ahora </a:t>
            </a:r>
            <a:r>
              <a:rPr i="1" lang="en" sz="1200"/>
              <a:t>Merative</a:t>
            </a:r>
            <a:r>
              <a:rPr lang="en" sz="1200"/>
              <a:t>)</a:t>
            </a:r>
            <a:r>
              <a:rPr lang="en" sz="1200"/>
              <a:t> permiten realizar diagnósticos médicos mediante la integración de IA y aprendizaje de máquina utilizando chatbots.</a:t>
            </a:r>
            <a:endParaRPr sz="1200"/>
          </a:p>
        </p:txBody>
      </p:sp>
      <p:sp>
        <p:nvSpPr>
          <p:cNvPr id="2169" name="Google Shape;2169;p48"/>
          <p:cNvSpPr/>
          <p:nvPr/>
        </p:nvSpPr>
        <p:spPr>
          <a:xfrm>
            <a:off x="3310100" y="2160100"/>
            <a:ext cx="2499000" cy="2079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48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Existen varias herramientas para el sector financiero que permiten por ejemplo: Invertir en bolsa mediante el análisis y predicción de valores, analizar riesgos financieros y detección de fraudes, entre otros.</a:t>
            </a:r>
            <a:endParaRPr sz="1200"/>
          </a:p>
        </p:txBody>
      </p:sp>
      <p:sp>
        <p:nvSpPr>
          <p:cNvPr id="2171" name="Google Shape;2171;p48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Salud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72" name="Google Shape;2172;p48"/>
          <p:cNvSpPr txBox="1"/>
          <p:nvPr>
            <p:ph type="title"/>
          </p:nvPr>
        </p:nvSpPr>
        <p:spPr>
          <a:xfrm>
            <a:off x="208725" y="344175"/>
            <a:ext cx="61677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</a:t>
            </a:r>
            <a:endParaRPr/>
          </a:p>
        </p:txBody>
      </p:sp>
      <p:sp>
        <p:nvSpPr>
          <p:cNvPr id="2173" name="Google Shape;2173;p48"/>
          <p:cNvSpPr/>
          <p:nvPr/>
        </p:nvSpPr>
        <p:spPr>
          <a:xfrm>
            <a:off x="6379350" y="2160100"/>
            <a:ext cx="2499000" cy="2079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4" name="Google Shape;2174;p48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Finanzas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75" name="Google Shape;2175;p48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Empresas como Tesla implementan algoritmos de aprendizaje para la detección de la infraestructura, permitiendo así que los vehículos puedan moverse de manera autónoma</a:t>
            </a:r>
            <a:endParaRPr sz="1200"/>
          </a:p>
        </p:txBody>
      </p:sp>
      <p:sp>
        <p:nvSpPr>
          <p:cNvPr id="2176" name="Google Shape;2176;p48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Automóviles autónomos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p49"/>
          <p:cNvSpPr/>
          <p:nvPr/>
        </p:nvSpPr>
        <p:spPr>
          <a:xfrm>
            <a:off x="615125" y="1452650"/>
            <a:ext cx="6573900" cy="314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82" name="Google Shape;2182;p49"/>
          <p:cNvSpPr txBox="1"/>
          <p:nvPr>
            <p:ph type="title"/>
          </p:nvPr>
        </p:nvSpPr>
        <p:spPr>
          <a:xfrm>
            <a:off x="208725" y="344175"/>
            <a:ext cx="61677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2183" name="Google Shape;2183;p49"/>
          <p:cNvSpPr txBox="1"/>
          <p:nvPr>
            <p:ph idx="1" type="body"/>
          </p:nvPr>
        </p:nvSpPr>
        <p:spPr>
          <a:xfrm>
            <a:off x="394000" y="1515625"/>
            <a:ext cx="7291500" cy="3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IBM. (2024, 17 junio). </a:t>
            </a:r>
            <a:r>
              <a:rPr i="1" lang="en" sz="1000">
                <a:latin typeface="Arial"/>
                <a:ea typeface="Arial"/>
                <a:cs typeface="Arial"/>
                <a:sym typeface="Arial"/>
              </a:rPr>
              <a:t>¿Qué es Machine Learning (ML)?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en" sz="1000">
                <a:latin typeface="Arial"/>
                <a:ea typeface="Arial"/>
                <a:cs typeface="Arial"/>
                <a:sym typeface="Arial"/>
              </a:rPr>
              <a:t>IBM Think. </a:t>
            </a:r>
            <a:r>
              <a:rPr i="1"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https://www.ibm.com/mx-es/topics/machine-learning</a:t>
            </a:r>
            <a:endParaRPr i="1"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Staff, C. (2025, 28 enero). </a:t>
            </a:r>
            <a:r>
              <a:rPr i="1" lang="en" sz="1000">
                <a:latin typeface="Arial"/>
                <a:ea typeface="Arial"/>
                <a:cs typeface="Arial"/>
                <a:sym typeface="Arial"/>
              </a:rPr>
              <a:t>10 Machine Learning Algorithms to Know in 2025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. Coursera. 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https://www.coursera.org/articles/machine-learning-algorithms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IBM. (2023, 21 diciembre). Algoritmos de aprendizaje automático. </a:t>
            </a:r>
            <a:r>
              <a:rPr i="1" lang="en" sz="1000">
                <a:latin typeface="Arial"/>
                <a:ea typeface="Arial"/>
                <a:cs typeface="Arial"/>
                <a:sym typeface="Arial"/>
              </a:rPr>
              <a:t>IBM Think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https://www.ibm.com/mx-es/topics/machine-learning-algorithms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IBM. (2024, 14 mayo). supervised learning. </a:t>
            </a:r>
            <a:r>
              <a:rPr i="1" lang="en" sz="1000">
                <a:latin typeface="Arial"/>
                <a:ea typeface="Arial"/>
                <a:cs typeface="Arial"/>
                <a:sym typeface="Arial"/>
              </a:rPr>
              <a:t>IBM Think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https://www.ibm.com/mx-es/topics/supervised-learning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Staff, C. (2024, 3 abril). </a:t>
            </a:r>
            <a:r>
              <a:rPr i="1" lang="en" sz="1000">
                <a:latin typeface="Arial"/>
                <a:ea typeface="Arial"/>
                <a:cs typeface="Arial"/>
                <a:sym typeface="Arial"/>
              </a:rPr>
              <a:t>3 Types of Machine Learning You Should Know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. Coursera. 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https://www.coursera.org/articles/types-of-machine-learning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34"/>
          <p:cNvSpPr/>
          <p:nvPr/>
        </p:nvSpPr>
        <p:spPr>
          <a:xfrm>
            <a:off x="1237075" y="469775"/>
            <a:ext cx="6813300" cy="892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3" name="Google Shape;1903;p34"/>
          <p:cNvGrpSpPr/>
          <p:nvPr/>
        </p:nvGrpSpPr>
        <p:grpSpPr>
          <a:xfrm>
            <a:off x="7317975" y="721788"/>
            <a:ext cx="429650" cy="431375"/>
            <a:chOff x="6684050" y="721788"/>
            <a:chExt cx="429650" cy="431375"/>
          </a:xfrm>
        </p:grpSpPr>
        <p:sp>
          <p:nvSpPr>
            <p:cNvPr id="1904" name="Google Shape;1904;p34"/>
            <p:cNvSpPr/>
            <p:nvPr/>
          </p:nvSpPr>
          <p:spPr>
            <a:xfrm>
              <a:off x="6684050" y="721788"/>
              <a:ext cx="342900" cy="3429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05" name="Google Shape;1905;p34"/>
            <p:cNvCxnSpPr/>
            <p:nvPr/>
          </p:nvCxnSpPr>
          <p:spPr>
            <a:xfrm>
              <a:off x="6973000" y="1012463"/>
              <a:ext cx="140700" cy="1407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906" name="Google Shape;1906;p34"/>
          <p:cNvCxnSpPr/>
          <p:nvPr/>
        </p:nvCxnSpPr>
        <p:spPr>
          <a:xfrm rot="10800000">
            <a:off x="4751075" y="556625"/>
            <a:ext cx="0" cy="71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7" name="Google Shape;1907;p34"/>
          <p:cNvSpPr txBox="1"/>
          <p:nvPr>
            <p:ph idx="4294967295" type="title"/>
          </p:nvPr>
        </p:nvSpPr>
        <p:spPr>
          <a:xfrm>
            <a:off x="1565175" y="491213"/>
            <a:ext cx="49662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Contenido</a:t>
            </a:r>
            <a:endParaRPr/>
          </a:p>
        </p:txBody>
      </p:sp>
      <p:grpSp>
        <p:nvGrpSpPr>
          <p:cNvPr id="1908" name="Google Shape;1908;p34"/>
          <p:cNvGrpSpPr/>
          <p:nvPr/>
        </p:nvGrpSpPr>
        <p:grpSpPr>
          <a:xfrm>
            <a:off x="7509125" y="1921038"/>
            <a:ext cx="1258500" cy="902350"/>
            <a:chOff x="6575700" y="2242475"/>
            <a:chExt cx="1258500" cy="902350"/>
          </a:xfrm>
        </p:grpSpPr>
        <p:sp>
          <p:nvSpPr>
            <p:cNvPr id="1909" name="Google Shape;1909;p34"/>
            <p:cNvSpPr/>
            <p:nvPr/>
          </p:nvSpPr>
          <p:spPr>
            <a:xfrm>
              <a:off x="659675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657570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11" name="Google Shape;1911;p34"/>
            <p:cNvCxnSpPr/>
            <p:nvPr/>
          </p:nvCxnSpPr>
          <p:spPr>
            <a:xfrm>
              <a:off x="657654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  <p:sp>
        <p:nvSpPr>
          <p:cNvPr id="1912" name="Google Shape;1912;p34"/>
          <p:cNvSpPr txBox="1"/>
          <p:nvPr/>
        </p:nvSpPr>
        <p:spPr>
          <a:xfrm>
            <a:off x="376375" y="2853163"/>
            <a:ext cx="12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¿Qué es el ML?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13" name="Google Shape;1913;p34"/>
          <p:cNvSpPr txBox="1"/>
          <p:nvPr/>
        </p:nvSpPr>
        <p:spPr>
          <a:xfrm>
            <a:off x="2753850" y="2853163"/>
            <a:ext cx="125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Tipos de aprendizaje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14" name="Google Shape;1914;p34"/>
          <p:cNvSpPr txBox="1"/>
          <p:nvPr/>
        </p:nvSpPr>
        <p:spPr>
          <a:xfrm>
            <a:off x="5129175" y="2853163"/>
            <a:ext cx="12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Algoritmos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15" name="Google Shape;1915;p34"/>
          <p:cNvSpPr txBox="1"/>
          <p:nvPr/>
        </p:nvSpPr>
        <p:spPr>
          <a:xfrm>
            <a:off x="7509125" y="2853163"/>
            <a:ext cx="12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Aplicaciones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1916" name="Google Shape;1916;p34"/>
          <p:cNvGrpSpPr/>
          <p:nvPr/>
        </p:nvGrpSpPr>
        <p:grpSpPr>
          <a:xfrm>
            <a:off x="376375" y="1921038"/>
            <a:ext cx="1258500" cy="902350"/>
            <a:chOff x="1209150" y="2242475"/>
            <a:chExt cx="1258500" cy="902350"/>
          </a:xfrm>
        </p:grpSpPr>
        <p:sp>
          <p:nvSpPr>
            <p:cNvPr id="1917" name="Google Shape;1917;p34"/>
            <p:cNvSpPr/>
            <p:nvPr/>
          </p:nvSpPr>
          <p:spPr>
            <a:xfrm>
              <a:off x="123020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120915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19" name="Google Shape;1919;p34"/>
            <p:cNvCxnSpPr/>
            <p:nvPr/>
          </p:nvCxnSpPr>
          <p:spPr>
            <a:xfrm>
              <a:off x="120999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  <p:grpSp>
        <p:nvGrpSpPr>
          <p:cNvPr id="1920" name="Google Shape;1920;p34"/>
          <p:cNvGrpSpPr/>
          <p:nvPr/>
        </p:nvGrpSpPr>
        <p:grpSpPr>
          <a:xfrm>
            <a:off x="2753958" y="1921038"/>
            <a:ext cx="1258500" cy="902350"/>
            <a:chOff x="2998000" y="2242475"/>
            <a:chExt cx="1258500" cy="902350"/>
          </a:xfrm>
        </p:grpSpPr>
        <p:sp>
          <p:nvSpPr>
            <p:cNvPr id="1921" name="Google Shape;1921;p34"/>
            <p:cNvSpPr/>
            <p:nvPr/>
          </p:nvSpPr>
          <p:spPr>
            <a:xfrm>
              <a:off x="301905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299800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3" name="Google Shape;1923;p34"/>
            <p:cNvCxnSpPr/>
            <p:nvPr/>
          </p:nvCxnSpPr>
          <p:spPr>
            <a:xfrm>
              <a:off x="299884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  <p:grpSp>
        <p:nvGrpSpPr>
          <p:cNvPr id="1924" name="Google Shape;1924;p34"/>
          <p:cNvGrpSpPr/>
          <p:nvPr/>
        </p:nvGrpSpPr>
        <p:grpSpPr>
          <a:xfrm>
            <a:off x="5131542" y="1921038"/>
            <a:ext cx="1258500" cy="902350"/>
            <a:chOff x="4786850" y="2242475"/>
            <a:chExt cx="1258500" cy="902350"/>
          </a:xfrm>
        </p:grpSpPr>
        <p:sp>
          <p:nvSpPr>
            <p:cNvPr id="1925" name="Google Shape;1925;p34"/>
            <p:cNvSpPr/>
            <p:nvPr/>
          </p:nvSpPr>
          <p:spPr>
            <a:xfrm>
              <a:off x="480790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478685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7" name="Google Shape;1927;p34"/>
            <p:cNvCxnSpPr/>
            <p:nvPr/>
          </p:nvCxnSpPr>
          <p:spPr>
            <a:xfrm>
              <a:off x="478769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35"/>
          <p:cNvSpPr/>
          <p:nvPr/>
        </p:nvSpPr>
        <p:spPr>
          <a:xfrm>
            <a:off x="341525" y="2319607"/>
            <a:ext cx="4059600" cy="19146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3" name="Google Shape;1933;p35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1934" name="Google Shape;1934;p35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5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5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7" name="Google Shape;1937;p35"/>
          <p:cNvSpPr/>
          <p:nvPr/>
        </p:nvSpPr>
        <p:spPr>
          <a:xfrm>
            <a:off x="341528" y="1539755"/>
            <a:ext cx="1953600" cy="630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Definición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38" name="Google Shape;1938;p35"/>
          <p:cNvSpPr txBox="1"/>
          <p:nvPr>
            <p:ph idx="4" type="subTitle"/>
          </p:nvPr>
        </p:nvSpPr>
        <p:spPr>
          <a:xfrm>
            <a:off x="516425" y="2548200"/>
            <a:ext cx="37362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Rama de la Inteligencia Artificial que le permite a los sistemas aprender y mejorar en tareas específicas de manera autónoma mediante la aplicación de algoritmos de análisis de datos, identificación de patrones y toma de decisiones.</a:t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939" name="Google Shape;1939;p35"/>
          <p:cNvSpPr txBox="1"/>
          <p:nvPr>
            <p:ph type="title"/>
          </p:nvPr>
        </p:nvSpPr>
        <p:spPr>
          <a:xfrm>
            <a:off x="209775" y="468575"/>
            <a:ext cx="73401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el ML?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0" name="Google Shape;1940;p35"/>
          <p:cNvSpPr/>
          <p:nvPr/>
        </p:nvSpPr>
        <p:spPr>
          <a:xfrm>
            <a:off x="5132350" y="2319600"/>
            <a:ext cx="3437400" cy="2610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1" name="Google Shape;1941;p35"/>
          <p:cNvGrpSpPr/>
          <p:nvPr/>
        </p:nvGrpSpPr>
        <p:grpSpPr>
          <a:xfrm>
            <a:off x="5202525" y="2420932"/>
            <a:ext cx="277873" cy="68400"/>
            <a:chOff x="5202525" y="2420932"/>
            <a:chExt cx="277873" cy="68400"/>
          </a:xfrm>
        </p:grpSpPr>
        <p:sp>
          <p:nvSpPr>
            <p:cNvPr id="1942" name="Google Shape;1942;p35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5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5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5" name="Google Shape;1945;p35"/>
          <p:cNvSpPr txBox="1"/>
          <p:nvPr/>
        </p:nvSpPr>
        <p:spPr>
          <a:xfrm>
            <a:off x="5351050" y="2886000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El sistema de aprendizaje de un algoritmo puede ser desglosado en tres partes: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AutoNum type="arabicPeriod"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Proceso de decisión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AutoNum type="arabicPeriod"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Función de error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AutoNum type="arabicPeriod"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Proceso de optimización del modelo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36"/>
          <p:cNvSpPr/>
          <p:nvPr/>
        </p:nvSpPr>
        <p:spPr>
          <a:xfrm>
            <a:off x="341525" y="2319607"/>
            <a:ext cx="4059600" cy="19146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1" name="Google Shape;1951;p36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1952" name="Google Shape;1952;p36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6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6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5" name="Google Shape;1955;p36"/>
          <p:cNvSpPr/>
          <p:nvPr/>
        </p:nvSpPr>
        <p:spPr>
          <a:xfrm>
            <a:off x="341525" y="1539750"/>
            <a:ext cx="2515200" cy="630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Supervisado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56" name="Google Shape;1956;p36"/>
          <p:cNvSpPr txBox="1"/>
          <p:nvPr>
            <p:ph idx="4" type="subTitle"/>
          </p:nvPr>
        </p:nvSpPr>
        <p:spPr>
          <a:xfrm>
            <a:off x="516425" y="2548200"/>
            <a:ext cx="37362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Utiliza conjuntos de datos históricos para su entrada y salida mediante algoritmos especializados. Hace un proceso entre las entradas y salidas que le permiten al algoritmo cambiar el modelo para poder crear una salida más cercana al resultado deseado.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957" name="Google Shape;1957;p36"/>
          <p:cNvSpPr txBox="1"/>
          <p:nvPr>
            <p:ph type="title"/>
          </p:nvPr>
        </p:nvSpPr>
        <p:spPr>
          <a:xfrm>
            <a:off x="209775" y="468575"/>
            <a:ext cx="73401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aprendizaje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8" name="Google Shape;1958;p36"/>
          <p:cNvSpPr/>
          <p:nvPr/>
        </p:nvSpPr>
        <p:spPr>
          <a:xfrm>
            <a:off x="5132350" y="2319600"/>
            <a:ext cx="3437400" cy="2610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9" name="Google Shape;1959;p36"/>
          <p:cNvGrpSpPr/>
          <p:nvPr/>
        </p:nvGrpSpPr>
        <p:grpSpPr>
          <a:xfrm>
            <a:off x="5202525" y="2420932"/>
            <a:ext cx="277873" cy="68400"/>
            <a:chOff x="5202525" y="2420932"/>
            <a:chExt cx="277873" cy="68400"/>
          </a:xfrm>
        </p:grpSpPr>
        <p:sp>
          <p:nvSpPr>
            <p:cNvPr id="1960" name="Google Shape;1960;p36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6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6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3" name="Google Shape;1963;p36"/>
          <p:cNvSpPr txBox="1"/>
          <p:nvPr/>
        </p:nvSpPr>
        <p:spPr>
          <a:xfrm>
            <a:off x="5351050" y="2886000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Entre los algoritmos más utilizados se encuentran: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-"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Redes neuronales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-"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Árboles de decisión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-"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Regresión lineal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-"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SVMs (Support-Vector Machines)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37"/>
          <p:cNvSpPr/>
          <p:nvPr/>
        </p:nvSpPr>
        <p:spPr>
          <a:xfrm>
            <a:off x="5132350" y="2319600"/>
            <a:ext cx="3437400" cy="2610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9" name="Google Shape;1969;p37"/>
          <p:cNvGrpSpPr/>
          <p:nvPr/>
        </p:nvGrpSpPr>
        <p:grpSpPr>
          <a:xfrm>
            <a:off x="5202525" y="2420932"/>
            <a:ext cx="277873" cy="68400"/>
            <a:chOff x="5202525" y="2420932"/>
            <a:chExt cx="277873" cy="68400"/>
          </a:xfrm>
        </p:grpSpPr>
        <p:sp>
          <p:nvSpPr>
            <p:cNvPr id="1970" name="Google Shape;1970;p37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3" name="Google Shape;1973;p37"/>
          <p:cNvSpPr/>
          <p:nvPr/>
        </p:nvSpPr>
        <p:spPr>
          <a:xfrm>
            <a:off x="341525" y="2319607"/>
            <a:ext cx="4059600" cy="19146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4" name="Google Shape;1974;p37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1975" name="Google Shape;1975;p37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8" name="Google Shape;1978;p37"/>
          <p:cNvSpPr/>
          <p:nvPr/>
        </p:nvSpPr>
        <p:spPr>
          <a:xfrm>
            <a:off x="341525" y="1539750"/>
            <a:ext cx="2769300" cy="630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No supervisado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9" name="Google Shape;1979;p37"/>
          <p:cNvSpPr txBox="1"/>
          <p:nvPr>
            <p:ph idx="4" type="subTitle"/>
          </p:nvPr>
        </p:nvSpPr>
        <p:spPr>
          <a:xfrm>
            <a:off x="516425" y="2548200"/>
            <a:ext cx="37362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Tipo de aprendizaje utilizado cuando tenemos que identificar patrones poco comunes y utilizar información para la toma de decisiones.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980" name="Google Shape;1980;p37"/>
          <p:cNvSpPr txBox="1"/>
          <p:nvPr>
            <p:ph type="title"/>
          </p:nvPr>
        </p:nvSpPr>
        <p:spPr>
          <a:xfrm>
            <a:off x="209775" y="468575"/>
            <a:ext cx="73401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aprendizaje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81" name="Google Shape;1981;p37"/>
          <p:cNvSpPr txBox="1"/>
          <p:nvPr/>
        </p:nvSpPr>
        <p:spPr>
          <a:xfrm>
            <a:off x="5351050" y="288600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Entre los algoritmos más utilizados se encuentran: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-"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K-means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-"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Modelos ocultos de Markov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-"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Agrupamiento jerárquico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-"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GMM (Gaussian Mixture Model)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38"/>
          <p:cNvSpPr/>
          <p:nvPr/>
        </p:nvSpPr>
        <p:spPr>
          <a:xfrm>
            <a:off x="341525" y="2319607"/>
            <a:ext cx="4059600" cy="19146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7" name="Google Shape;1987;p38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1988" name="Google Shape;1988;p38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8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8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1" name="Google Shape;1991;p38"/>
          <p:cNvSpPr/>
          <p:nvPr/>
        </p:nvSpPr>
        <p:spPr>
          <a:xfrm>
            <a:off x="341525" y="1539750"/>
            <a:ext cx="2307300" cy="630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Por refuerzo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92" name="Google Shape;1992;p38"/>
          <p:cNvSpPr txBox="1"/>
          <p:nvPr>
            <p:ph idx="4" type="subTitle"/>
          </p:nvPr>
        </p:nvSpPr>
        <p:spPr>
          <a:xfrm>
            <a:off x="516425" y="2548200"/>
            <a:ext cx="37362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Este tipo de aprendizaje es el más cercano a cómo los humanos aprenden. El agente aprende interactuando con el ambiente y obtiene resultados mediante una recompensa positiva o negativa.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993" name="Google Shape;1993;p38"/>
          <p:cNvSpPr txBox="1"/>
          <p:nvPr>
            <p:ph type="title"/>
          </p:nvPr>
        </p:nvSpPr>
        <p:spPr>
          <a:xfrm>
            <a:off x="209775" y="468575"/>
            <a:ext cx="73401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aprendizaje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94" name="Google Shape;1994;p38"/>
          <p:cNvSpPr/>
          <p:nvPr/>
        </p:nvSpPr>
        <p:spPr>
          <a:xfrm>
            <a:off x="5132350" y="2319600"/>
            <a:ext cx="3437400" cy="2610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5" name="Google Shape;1995;p38"/>
          <p:cNvGrpSpPr/>
          <p:nvPr/>
        </p:nvGrpSpPr>
        <p:grpSpPr>
          <a:xfrm>
            <a:off x="5202525" y="2420932"/>
            <a:ext cx="277873" cy="68400"/>
            <a:chOff x="5202525" y="2420932"/>
            <a:chExt cx="277873" cy="68400"/>
          </a:xfrm>
        </p:grpSpPr>
        <p:sp>
          <p:nvSpPr>
            <p:cNvPr id="1996" name="Google Shape;1996;p38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8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8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5351050" y="288600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Entre los algoritmos más utilizados se encuentran: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-"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Q-learning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-"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Aprendizaje por diferencias temporales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-"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Redes Generativas Antagónicas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39"/>
          <p:cNvSpPr/>
          <p:nvPr/>
        </p:nvSpPr>
        <p:spPr>
          <a:xfrm>
            <a:off x="341525" y="2319607"/>
            <a:ext cx="4059600" cy="19146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5" name="Google Shape;2005;p39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2006" name="Google Shape;2006;p39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9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9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9" name="Google Shape;2009;p39"/>
          <p:cNvSpPr txBox="1"/>
          <p:nvPr>
            <p:ph idx="4" type="subTitle"/>
          </p:nvPr>
        </p:nvSpPr>
        <p:spPr>
          <a:xfrm>
            <a:off x="516425" y="2548200"/>
            <a:ext cx="37362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Reconocimiento de patrones en los datos de entrada utilizando bloques de construcción conocidos como “neuronas”, aproximadas a las neuronas del cerebro humano, que se modifican y entrenan con el tiempo.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010" name="Google Shape;2010;p39"/>
          <p:cNvSpPr txBox="1"/>
          <p:nvPr>
            <p:ph type="title"/>
          </p:nvPr>
        </p:nvSpPr>
        <p:spPr>
          <a:xfrm>
            <a:off x="209775" y="468575"/>
            <a:ext cx="73401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1" name="Google Shape;2011;p39"/>
          <p:cNvSpPr/>
          <p:nvPr/>
        </p:nvSpPr>
        <p:spPr>
          <a:xfrm>
            <a:off x="5132350" y="2319600"/>
            <a:ext cx="3437400" cy="2610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2" name="Google Shape;2012;p39"/>
          <p:cNvGrpSpPr/>
          <p:nvPr/>
        </p:nvGrpSpPr>
        <p:grpSpPr>
          <a:xfrm>
            <a:off x="5202525" y="2420932"/>
            <a:ext cx="277873" cy="68400"/>
            <a:chOff x="5202525" y="2420932"/>
            <a:chExt cx="277873" cy="68400"/>
          </a:xfrm>
        </p:grpSpPr>
        <p:sp>
          <p:nvSpPr>
            <p:cNvPr id="2013" name="Google Shape;2013;p39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9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9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6" name="Google Shape;2016;p39"/>
          <p:cNvSpPr/>
          <p:nvPr/>
        </p:nvSpPr>
        <p:spPr>
          <a:xfrm>
            <a:off x="341525" y="1539750"/>
            <a:ext cx="3075000" cy="630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Redes neuronales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017" name="Google Shape;2017;p39"/>
          <p:cNvPicPr preferRelativeResize="0"/>
          <p:nvPr/>
        </p:nvPicPr>
        <p:blipFill rotWithShape="1">
          <a:blip r:embed="rId3">
            <a:alphaModFix/>
          </a:blip>
          <a:srcRect b="2219" l="45196" r="1694" t="4129"/>
          <a:stretch/>
        </p:blipFill>
        <p:spPr>
          <a:xfrm>
            <a:off x="5522375" y="2558425"/>
            <a:ext cx="2657351" cy="21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40"/>
          <p:cNvSpPr/>
          <p:nvPr/>
        </p:nvSpPr>
        <p:spPr>
          <a:xfrm>
            <a:off x="341525" y="2319607"/>
            <a:ext cx="4059600" cy="19146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3" name="Google Shape;2023;p40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2024" name="Google Shape;2024;p40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0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0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7" name="Google Shape;2027;p40"/>
          <p:cNvSpPr txBox="1"/>
          <p:nvPr>
            <p:ph idx="4" type="subTitle"/>
          </p:nvPr>
        </p:nvSpPr>
        <p:spPr>
          <a:xfrm>
            <a:off x="516425" y="2548200"/>
            <a:ext cx="37362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Se utilizan para predecir tanto valores numéricos como para clasificar datos. Utilizan una secuencia ramificada de decisiones vinculadas que pueden representarse con un diagrama de árbol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028" name="Google Shape;2028;p40"/>
          <p:cNvSpPr txBox="1"/>
          <p:nvPr>
            <p:ph type="title"/>
          </p:nvPr>
        </p:nvSpPr>
        <p:spPr>
          <a:xfrm>
            <a:off x="209775" y="468575"/>
            <a:ext cx="73401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9" name="Google Shape;2029;p40"/>
          <p:cNvSpPr/>
          <p:nvPr/>
        </p:nvSpPr>
        <p:spPr>
          <a:xfrm>
            <a:off x="5132350" y="2319600"/>
            <a:ext cx="3437400" cy="2610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0" name="Google Shape;2030;p40"/>
          <p:cNvGrpSpPr/>
          <p:nvPr/>
        </p:nvGrpSpPr>
        <p:grpSpPr>
          <a:xfrm>
            <a:off x="5202525" y="2420932"/>
            <a:ext cx="277873" cy="68400"/>
            <a:chOff x="5202525" y="2420932"/>
            <a:chExt cx="277873" cy="68400"/>
          </a:xfrm>
        </p:grpSpPr>
        <p:sp>
          <p:nvSpPr>
            <p:cNvPr id="2031" name="Google Shape;2031;p40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0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0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4" name="Google Shape;2034;p40"/>
          <p:cNvSpPr/>
          <p:nvPr/>
        </p:nvSpPr>
        <p:spPr>
          <a:xfrm>
            <a:off x="341525" y="1539750"/>
            <a:ext cx="3334500" cy="6303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Árboles de decisión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035" name="Google Shape;20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572" y="2754888"/>
            <a:ext cx="2780950" cy="17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41"/>
          <p:cNvSpPr/>
          <p:nvPr/>
        </p:nvSpPr>
        <p:spPr>
          <a:xfrm>
            <a:off x="341525" y="2319607"/>
            <a:ext cx="4059600" cy="19146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1" name="Google Shape;2041;p41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2042" name="Google Shape;2042;p41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5" name="Google Shape;2045;p41"/>
          <p:cNvSpPr txBox="1"/>
          <p:nvPr>
            <p:ph idx="4" type="subTitle"/>
          </p:nvPr>
        </p:nvSpPr>
        <p:spPr>
          <a:xfrm>
            <a:off x="516425" y="2548200"/>
            <a:ext cx="37362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algoritmo de aprendizaje automático predice un valor o categoría mediante la combinación de los resultados de varios árboles de decisión. El “bosque” se refiere a árboles de decisión no correlacionados.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046" name="Google Shape;2046;p41"/>
          <p:cNvSpPr txBox="1"/>
          <p:nvPr>
            <p:ph type="title"/>
          </p:nvPr>
        </p:nvSpPr>
        <p:spPr>
          <a:xfrm>
            <a:off x="209775" y="468575"/>
            <a:ext cx="73401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47" name="Google Shape;2047;p41"/>
          <p:cNvSpPr/>
          <p:nvPr/>
        </p:nvSpPr>
        <p:spPr>
          <a:xfrm>
            <a:off x="5132350" y="2319600"/>
            <a:ext cx="3437400" cy="2610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8" name="Google Shape;2048;p41"/>
          <p:cNvGrpSpPr/>
          <p:nvPr/>
        </p:nvGrpSpPr>
        <p:grpSpPr>
          <a:xfrm>
            <a:off x="5202525" y="2420932"/>
            <a:ext cx="277873" cy="68400"/>
            <a:chOff x="5202525" y="2420932"/>
            <a:chExt cx="277873" cy="68400"/>
          </a:xfrm>
        </p:grpSpPr>
        <p:sp>
          <p:nvSpPr>
            <p:cNvPr id="2049" name="Google Shape;2049;p41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2" name="Google Shape;2052;p41"/>
          <p:cNvSpPr/>
          <p:nvPr/>
        </p:nvSpPr>
        <p:spPr>
          <a:xfrm>
            <a:off x="341525" y="1539750"/>
            <a:ext cx="3275100" cy="630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Bosques aleatorios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053" name="Google Shape;20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113" y="2579800"/>
            <a:ext cx="2507876" cy="20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