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8288000" cy="10287000"/>
  <p:notesSz cx="6858000" cy="9144000"/>
  <p:embeddedFontLst>
    <p:embeddedFont>
      <p:font typeface="TT Interphases Bold" charset="1" panose="02000803060000020004"/>
      <p:regular r:id="rId24"/>
    </p:embeddedFont>
    <p:embeddedFont>
      <p:font typeface="TT Interphases" charset="1" panose="02000503020000020004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slides/slide18.xml" Type="http://schemas.openxmlformats.org/officeDocument/2006/relationships/slide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1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2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png" Type="http://schemas.openxmlformats.org/officeDocument/2006/relationships/image"/><Relationship Id="rId3" Target="../media/image24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25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30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https://www.ibm.com/mx-es/topics/deep-learning" TargetMode="External" Type="http://schemas.openxmlformats.org/officeDocument/2006/relationships/hyperlink"/><Relationship Id="rId5" Target="https://blogs.mathworks.com/deep-learning/2021/12/02/synthetic-image-generation-using-gans/" TargetMode="External" Type="http://schemas.openxmlformats.org/officeDocument/2006/relationships/hyperlink"/><Relationship Id="rId6" Target="https://lovtechnology.com/red-neuronal-lstm/?form=MG0AV3" TargetMode="External" Type="http://schemas.openxmlformats.org/officeDocument/2006/relationships/hyperlink"/><Relationship Id="rId7" Target="https://www.neilsahota.com/what-is-deep-learning-definition-and-techniques-with-examples/" TargetMode="External" Type="http://schemas.openxmlformats.org/officeDocument/2006/relationships/hyperlink"/></Relationships>
</file>

<file path=ppt/slides/_rels/slide1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https://www.datacamp.com/es/tutorial/tutorial-for-recurrent-neural-network" TargetMode="External" Type="http://schemas.openxmlformats.org/officeDocument/2006/relationships/hyperlink"/><Relationship Id="rId5" Target="https://towardsdatascience.com/a-brief-introduction-to-recurrent-neural-networks-638f64a61ff4/" TargetMode="External" Type="http://schemas.openxmlformats.org/officeDocument/2006/relationships/hyperlink"/><Relationship Id="rId6" Target="https://medium.com/@anishnama20/understanding-gated-recurrent-unit-gru-in-deep-learning-2e54923f3e2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Relationship Id="rId6" Target="../media/image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2.png" Type="http://schemas.openxmlformats.org/officeDocument/2006/relationships/image"/><Relationship Id="rId5" Target="../media/image13.svg" Type="http://schemas.openxmlformats.org/officeDocument/2006/relationships/image"/><Relationship Id="rId6" Target="../media/image1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321183" y="10287000"/>
            <a:ext cx="6492240" cy="0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" id="3"/>
          <p:cNvSpPr/>
          <p:nvPr/>
        </p:nvSpPr>
        <p:spPr>
          <a:xfrm>
            <a:off x="1827213" y="8382000"/>
            <a:ext cx="9296600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true" rot="0">
            <a:off x="12420827" y="288014"/>
            <a:ext cx="9890805" cy="9710972"/>
          </a:xfrm>
          <a:custGeom>
            <a:avLst/>
            <a:gdLst/>
            <a:ahLst/>
            <a:cxnLst/>
            <a:rect r="r" b="b" t="t" l="l"/>
            <a:pathLst>
              <a:path h="9710972" w="9890805">
                <a:moveTo>
                  <a:pt x="0" y="9710972"/>
                </a:moveTo>
                <a:lnTo>
                  <a:pt x="9890805" y="9710972"/>
                </a:lnTo>
                <a:lnTo>
                  <a:pt x="9890805" y="0"/>
                </a:lnTo>
                <a:lnTo>
                  <a:pt x="0" y="0"/>
                </a:lnTo>
                <a:lnTo>
                  <a:pt x="0" y="97109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2331136"/>
            <a:ext cx="8505783" cy="45539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95"/>
              </a:lnSpc>
            </a:pPr>
            <a:r>
              <a:rPr lang="en-US" sz="10252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Que es el Deep Learning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3" y="8838057"/>
            <a:ext cx="3635097" cy="4202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META 1.1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791605" y="8838057"/>
            <a:ext cx="5332208" cy="829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3275"/>
              </a:lnSpc>
            </a:pPr>
            <a:r>
              <a:rPr lang="en-US" sz="2799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Alumna: Sandi Guilma Roblero Escalante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278612" y="2328898"/>
            <a:ext cx="15730777" cy="4936350"/>
          </a:xfrm>
          <a:custGeom>
            <a:avLst/>
            <a:gdLst/>
            <a:ahLst/>
            <a:cxnLst/>
            <a:rect r="r" b="b" t="t" l="l"/>
            <a:pathLst>
              <a:path h="4936350" w="15730777">
                <a:moveTo>
                  <a:pt x="0" y="0"/>
                </a:moveTo>
                <a:lnTo>
                  <a:pt x="15730776" y="0"/>
                </a:lnTo>
                <a:lnTo>
                  <a:pt x="15730776" y="4936351"/>
                </a:lnTo>
                <a:lnTo>
                  <a:pt x="0" y="493635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1827213" y="303348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802562" y="3730921"/>
            <a:ext cx="9302837" cy="5527379"/>
          </a:xfrm>
          <a:custGeom>
            <a:avLst/>
            <a:gdLst/>
            <a:ahLst/>
            <a:cxnLst/>
            <a:rect r="r" b="b" t="t" l="l"/>
            <a:pathLst>
              <a:path h="5527379" w="9302837">
                <a:moveTo>
                  <a:pt x="0" y="0"/>
                </a:moveTo>
                <a:lnTo>
                  <a:pt x="9302837" y="0"/>
                </a:lnTo>
                <a:lnTo>
                  <a:pt x="9302837" y="5527379"/>
                </a:lnTo>
                <a:lnTo>
                  <a:pt x="0" y="552737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1057275"/>
            <a:ext cx="154320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3" y="4567529"/>
            <a:ext cx="5975350" cy="388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 diseñada para realizar tareas específicas y limitadas. Es decir, se enfoca en resolver un problema particular o realizar una tarea específica. Ejemplo, Predicción de valores futuros en datos financieros o climatológicos.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Solo utilizan dos puertas: la puerta de actualización (Update Gate) y la puerta de restablecimiento (Reset Gate).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3827424"/>
            <a:ext cx="6571923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GRU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296400" y="4361221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5814" y="2535313"/>
            <a:ext cx="8558186" cy="4948187"/>
          </a:xfrm>
          <a:custGeom>
            <a:avLst/>
            <a:gdLst/>
            <a:ahLst/>
            <a:cxnLst/>
            <a:rect r="r" b="b" t="t" l="l"/>
            <a:pathLst>
              <a:path h="4948187" w="8558186">
                <a:moveTo>
                  <a:pt x="0" y="0"/>
                </a:moveTo>
                <a:lnTo>
                  <a:pt x="8558186" y="0"/>
                </a:lnTo>
                <a:lnTo>
                  <a:pt x="8558186" y="4948187"/>
                </a:lnTo>
                <a:lnTo>
                  <a:pt x="0" y="49481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9296400" y="1540258"/>
            <a:ext cx="74691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581502" y="5812173"/>
            <a:ext cx="5218844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Consisten en dos redes que compiten entre sí para generar datos nuevos y realistas a partir de datos de entrenamiento. Las GANs son conocidas por su capacidad para crear imágenes, música y otros contenidos artificiales.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581502" y="5028456"/>
            <a:ext cx="6571923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GAN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01BA4">
                <a:alpha val="100000"/>
              </a:srgbClr>
            </a:gs>
            <a:gs pos="100000">
              <a:srgbClr val="F83E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315450" y="-1046733"/>
            <a:ext cx="0" cy="33289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1224520" y="265448"/>
            <a:ext cx="15592457" cy="9756104"/>
            <a:chOff x="0" y="0"/>
            <a:chExt cx="4106655" cy="2569509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06655" cy="2569509"/>
            </a:xfrm>
            <a:custGeom>
              <a:avLst/>
              <a:gdLst/>
              <a:ahLst/>
              <a:cxnLst/>
              <a:rect r="r" b="b" t="t" l="l"/>
              <a:pathLst>
                <a:path h="2569509" w="4106655">
                  <a:moveTo>
                    <a:pt x="0" y="0"/>
                  </a:moveTo>
                  <a:lnTo>
                    <a:pt x="4106655" y="0"/>
                  </a:lnTo>
                  <a:lnTo>
                    <a:pt x="4106655" y="2569509"/>
                  </a:lnTo>
                  <a:lnTo>
                    <a:pt x="0" y="256950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4106655" cy="2655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3167003" y="250308"/>
            <a:ext cx="10806974" cy="4063827"/>
          </a:xfrm>
          <a:custGeom>
            <a:avLst/>
            <a:gdLst/>
            <a:ahLst/>
            <a:cxnLst/>
            <a:rect r="r" b="b" t="t" l="l"/>
            <a:pathLst>
              <a:path h="4063827" w="10806974">
                <a:moveTo>
                  <a:pt x="0" y="0"/>
                </a:moveTo>
                <a:lnTo>
                  <a:pt x="10806974" y="0"/>
                </a:lnTo>
                <a:lnTo>
                  <a:pt x="10806974" y="4063827"/>
                </a:lnTo>
                <a:lnTo>
                  <a:pt x="0" y="40638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693" r="0" b="-693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556605" y="4536065"/>
            <a:ext cx="14928288" cy="5202501"/>
          </a:xfrm>
          <a:custGeom>
            <a:avLst/>
            <a:gdLst/>
            <a:ahLst/>
            <a:cxnLst/>
            <a:rect r="r" b="b" t="t" l="l"/>
            <a:pathLst>
              <a:path h="5202501" w="14928288">
                <a:moveTo>
                  <a:pt x="0" y="0"/>
                </a:moveTo>
                <a:lnTo>
                  <a:pt x="14928288" y="0"/>
                </a:lnTo>
                <a:lnTo>
                  <a:pt x="14928288" y="5202501"/>
                </a:lnTo>
                <a:lnTo>
                  <a:pt x="0" y="520250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1827213" y="303348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6986813" y="4387663"/>
            <a:ext cx="9957897" cy="5480468"/>
          </a:xfrm>
          <a:custGeom>
            <a:avLst/>
            <a:gdLst/>
            <a:ahLst/>
            <a:cxnLst/>
            <a:rect r="r" b="b" t="t" l="l"/>
            <a:pathLst>
              <a:path h="5480468" w="9957897">
                <a:moveTo>
                  <a:pt x="0" y="0"/>
                </a:moveTo>
                <a:lnTo>
                  <a:pt x="9957897" y="0"/>
                </a:lnTo>
                <a:lnTo>
                  <a:pt x="9957897" y="5480468"/>
                </a:lnTo>
                <a:lnTo>
                  <a:pt x="0" y="548046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37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1057275"/>
            <a:ext cx="154320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3" y="4567529"/>
            <a:ext cx="5975350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Utilizadas para la reducción de dimensionalidad y la detección de anomalías. Los autoencoders aprenden una representación comprimida de los datos de entrada.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3827424"/>
            <a:ext cx="6571923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Autoencoders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501BA4">
                <a:alpha val="100000"/>
              </a:srgbClr>
            </a:gs>
            <a:gs pos="100000">
              <a:srgbClr val="F83E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315450" y="-1046733"/>
            <a:ext cx="0" cy="33289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" id="3"/>
          <p:cNvSpPr txBox="true"/>
          <p:nvPr/>
        </p:nvSpPr>
        <p:spPr>
          <a:xfrm rot="0">
            <a:off x="2475691" y="2642944"/>
            <a:ext cx="11889128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CFBFA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Sparse: </a:t>
            </a:r>
            <a:r>
              <a:rPr lang="en-US" sz="2200">
                <a:solidFill>
                  <a:srgbClr val="FCFBF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Aprender características útiles y más interpretables de los datos con restricciones de escasez en la activación de neuronas.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475691" y="3768164"/>
            <a:ext cx="11889128" cy="115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CFBFA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Stacking: </a:t>
            </a:r>
            <a:r>
              <a:rPr lang="en-US" sz="2200">
                <a:solidFill>
                  <a:srgbClr val="FCFBF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Capturar representaciones jerárquicas y más abstractas mediante la combinación de múltiples autoencoders. Reconocimiento y clasificación de patrones complejos en datos de alta dimensionalidad.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475691" y="5526291"/>
            <a:ext cx="11993566" cy="115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CFBFA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Contractive: </a:t>
            </a:r>
            <a:r>
              <a:rPr lang="en-US" sz="2200">
                <a:solidFill>
                  <a:srgbClr val="FCFBF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Aprender representaciones robustas y estables contra pequeñas variaciones en los datos de entrada. Ejemplo: Aplicaciones en detección de anomalías y robustez ante ruidos o perturbaciones menores en los datos.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5691" y="1583002"/>
            <a:ext cx="6571923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FCFBF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Tipos de autoencoders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475691" y="7042036"/>
            <a:ext cx="10988354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 b="true">
                <a:solidFill>
                  <a:srgbClr val="FCFBFA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Denoising:  </a:t>
            </a:r>
            <a:r>
              <a:rPr lang="en-US" sz="2200">
                <a:solidFill>
                  <a:srgbClr val="FCFBFA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Mejorar la calidad de los datos eliminando el ruido.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7497762" y="5094994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8" y="0"/>
                </a:lnTo>
                <a:lnTo>
                  <a:pt x="255588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51154" y="5094994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7" y="0"/>
                </a:lnTo>
                <a:lnTo>
                  <a:pt x="255587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497762" y="5764088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8" y="0"/>
                </a:lnTo>
                <a:lnTo>
                  <a:pt x="255588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497762" y="6433182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8" y="0"/>
                </a:lnTo>
                <a:lnTo>
                  <a:pt x="255588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2651154" y="6433182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7" y="0"/>
                </a:lnTo>
                <a:lnTo>
                  <a:pt x="255587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7497762" y="7102276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8" y="0"/>
                </a:lnTo>
                <a:lnTo>
                  <a:pt x="255588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51154" y="7102276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7" y="0"/>
                </a:lnTo>
                <a:lnTo>
                  <a:pt x="255587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7497762" y="7771370"/>
            <a:ext cx="255588" cy="256053"/>
          </a:xfrm>
          <a:custGeom>
            <a:avLst/>
            <a:gdLst/>
            <a:ahLst/>
            <a:cxnLst/>
            <a:rect r="r" b="b" t="t" l="l"/>
            <a:pathLst>
              <a:path h="256053" w="255588">
                <a:moveTo>
                  <a:pt x="0" y="0"/>
                </a:moveTo>
                <a:lnTo>
                  <a:pt x="255588" y="0"/>
                </a:lnTo>
                <a:lnTo>
                  <a:pt x="255588" y="256053"/>
                </a:lnTo>
                <a:lnTo>
                  <a:pt x="0" y="2560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573733" y="-2187280"/>
            <a:ext cx="4114800" cy="4114800"/>
          </a:xfrm>
          <a:custGeom>
            <a:avLst/>
            <a:gdLst/>
            <a:ahLst/>
            <a:cxnLst/>
            <a:rect r="r" b="b" t="t" l="l"/>
            <a:pathLst>
              <a:path h="4114800" w="4114800">
                <a:moveTo>
                  <a:pt x="0" y="0"/>
                </a:moveTo>
                <a:lnTo>
                  <a:pt x="4114800" y="0"/>
                </a:lnTo>
                <a:lnTo>
                  <a:pt x="411480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827212" y="3110960"/>
            <a:ext cx="3124792" cy="2909181"/>
            <a:chOff x="0" y="0"/>
            <a:chExt cx="6350000" cy="59118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-68580" y="0"/>
              <a:ext cx="6417310" cy="5911850"/>
            </a:xfrm>
            <a:custGeom>
              <a:avLst/>
              <a:gdLst/>
              <a:ahLst/>
              <a:cxnLst/>
              <a:rect r="r" b="b" t="t" l="l"/>
              <a:pathLst>
                <a:path h="5911850" w="6417310">
                  <a:moveTo>
                    <a:pt x="1215390" y="402590"/>
                  </a:moveTo>
                  <a:lnTo>
                    <a:pt x="177800" y="2192020"/>
                  </a:lnTo>
                  <a:cubicBezTo>
                    <a:pt x="0" y="2498090"/>
                    <a:pt x="43180" y="2884170"/>
                    <a:pt x="283210" y="3144520"/>
                  </a:cubicBezTo>
                  <a:lnTo>
                    <a:pt x="2594610" y="5651500"/>
                  </a:lnTo>
                  <a:cubicBezTo>
                    <a:pt x="2747010" y="5817870"/>
                    <a:pt x="2962910" y="5911850"/>
                    <a:pt x="3187700" y="5911850"/>
                  </a:cubicBezTo>
                  <a:lnTo>
                    <a:pt x="5609590" y="5911850"/>
                  </a:lnTo>
                  <a:cubicBezTo>
                    <a:pt x="6055360" y="5911850"/>
                    <a:pt x="6417310" y="5549900"/>
                    <a:pt x="6417310" y="5104130"/>
                  </a:cubicBezTo>
                  <a:lnTo>
                    <a:pt x="6417310" y="1891030"/>
                  </a:lnTo>
                  <a:cubicBezTo>
                    <a:pt x="6417310" y="1724660"/>
                    <a:pt x="6366510" y="1562100"/>
                    <a:pt x="6269990" y="1426210"/>
                  </a:cubicBezTo>
                  <a:lnTo>
                    <a:pt x="5507990" y="342900"/>
                  </a:lnTo>
                  <a:cubicBezTo>
                    <a:pt x="5356860" y="128270"/>
                    <a:pt x="5110480" y="0"/>
                    <a:pt x="4847590" y="0"/>
                  </a:cubicBezTo>
                  <a:lnTo>
                    <a:pt x="1913890" y="0"/>
                  </a:lnTo>
                  <a:cubicBezTo>
                    <a:pt x="1625600" y="0"/>
                    <a:pt x="1358900" y="153670"/>
                    <a:pt x="1215390" y="402590"/>
                  </a:cubicBezTo>
                  <a:close/>
                </a:path>
              </a:pathLst>
            </a:custGeom>
            <a:blipFill>
              <a:blip r:embed="rId6"/>
              <a:stretch>
                <a:fillRect l="0" t="-21589" r="0" b="-21589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27213" y="1057275"/>
            <a:ext cx="74691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4. Aplicaciones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827212" y="6483103"/>
            <a:ext cx="4176712" cy="15443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Se aplica en muchos ámbitos de la vida, desde la industria y los servicios hasta la investigación y la ciencia.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7996537" y="5014106"/>
            <a:ext cx="382629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Modernización de aplicaciones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996537" y="5688824"/>
            <a:ext cx="382629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Visión Artificial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996537" y="6363541"/>
            <a:ext cx="382629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Atención al cliente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196399" y="6362967"/>
            <a:ext cx="4164774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Análisis de servicios financieros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7996537" y="7038259"/>
            <a:ext cx="382629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Trabajo Digital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7996537" y="7712976"/>
            <a:ext cx="3826295" cy="372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IA generativa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3154391" y="5014106"/>
            <a:ext cx="3741739" cy="11537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Procesamiento de lenguaje natural y reconocimiento del habla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196399" y="7038259"/>
            <a:ext cx="4062901" cy="7632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Mantenimiento de registros de atención médica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7497762" y="3652400"/>
            <a:ext cx="5951378" cy="789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20"/>
              </a:lnSpc>
            </a:pPr>
            <a:r>
              <a:rPr lang="en-US" b="true" sz="2300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Algunas de las aplicaciones más comunes son las siguientes: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27213" y="8382000"/>
            <a:ext cx="1518507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42284" y="1262461"/>
            <a:ext cx="5870001" cy="5859328"/>
          </a:xfrm>
          <a:custGeom>
            <a:avLst/>
            <a:gdLst/>
            <a:ahLst/>
            <a:cxnLst/>
            <a:rect r="r" b="b" t="t" l="l"/>
            <a:pathLst>
              <a:path h="5859328" w="5870001">
                <a:moveTo>
                  <a:pt x="0" y="0"/>
                </a:moveTo>
                <a:lnTo>
                  <a:pt x="5870001" y="0"/>
                </a:lnTo>
                <a:lnTo>
                  <a:pt x="5870001" y="5859329"/>
                </a:lnTo>
                <a:lnTo>
                  <a:pt x="0" y="5859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213" y="1291036"/>
            <a:ext cx="9119354" cy="14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1"/>
              </a:lnSpc>
            </a:pPr>
            <a:r>
              <a:rPr lang="en-US" sz="10052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5. Referencias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9096" y="2918557"/>
            <a:ext cx="10520330" cy="54495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IBM. (2024, 17 de junio). ¿Qué es el aprendizaje profundo? | IBM. IBM - United States.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4" tooltip="https://www.ibm.com/mx-es/topics/deep-learning"/>
              </a:rPr>
              <a:t>https://www.ibm.com/mx-es/topics/deep-learning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Pingel, J. (2021, 2 de diciembre). Generación de imágenes sintéticas mediante GAN. Matlab.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5" tooltip="https://blogs.mathworks.com/deep-learning/2021/12/02/synthetic-image-generation-using-gans/"/>
              </a:rPr>
              <a:t>https://blogs.mathworks.com/deep-learning/2021/12/02/synthetic-image-generation-using-gans/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Roch, R. (s.f.). Guía completa de redes neuronales LSTM y su aplicación. LovTechnology.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6" tooltip="https://lovtechnology.com/red-neuronal-lstm/?form=MG0AV3"/>
              </a:rPr>
              <a:t>https://lovtechnology.com/red-neuronal-lstm/?form=MG0AV3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Sahota, N. (2022, 15 de diciembre). What Is Deep Learning? Definition and Techniques [With Examples]. Neil Sahota.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7" tooltip="https://www.neilsahota.com/what-is-deep-learning-definition-and-techniques-with-examples/"/>
              </a:rPr>
              <a:t>https://www.neilsahota.com/what-is-deep-learning-definition-and-techniques-with-examples/</a:t>
            </a:r>
          </a:p>
          <a:p>
            <a:pPr algn="l">
              <a:lnSpc>
                <a:spcPts val="3080"/>
              </a:lnSpc>
            </a:pPr>
          </a:p>
        </p:txBody>
      </p:sp>
    </p:spTree>
  </p:cSld>
  <p:clrMapOvr>
    <a:masterClrMapping/>
  </p:clrMapOvr>
</p:sld>
</file>

<file path=ppt/slides/slide1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1827213" y="8382000"/>
            <a:ext cx="15185073" cy="0"/>
          </a:xfrm>
          <a:prstGeom prst="line">
            <a:avLst/>
          </a:prstGeom>
          <a:ln cap="flat" w="28575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1142284" y="1262461"/>
            <a:ext cx="5870001" cy="5859328"/>
          </a:xfrm>
          <a:custGeom>
            <a:avLst/>
            <a:gdLst/>
            <a:ahLst/>
            <a:cxnLst/>
            <a:rect r="r" b="b" t="t" l="l"/>
            <a:pathLst>
              <a:path h="5859328" w="5870001">
                <a:moveTo>
                  <a:pt x="0" y="0"/>
                </a:moveTo>
                <a:lnTo>
                  <a:pt x="5870001" y="0"/>
                </a:lnTo>
                <a:lnTo>
                  <a:pt x="5870001" y="5859329"/>
                </a:lnTo>
                <a:lnTo>
                  <a:pt x="0" y="585932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827213" y="1291036"/>
            <a:ext cx="9014916" cy="14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761"/>
              </a:lnSpc>
            </a:pPr>
            <a:r>
              <a:rPr lang="en-US" sz="10052" b="true">
                <a:solidFill>
                  <a:srgbClr val="FFFFFF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5. Referencias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849096" y="2918557"/>
            <a:ext cx="10311455" cy="38874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Tutorial de redes neuronales recurrentes (RNN). (2024, 16 de julio). DataCamp.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4" tooltip="https://www.datacamp.com/es/tutorial/tutorial-for-recurrent-neural-network"/>
              </a:rPr>
              <a:t>https://www.datacamp.com/es/tutorial/tutorial-for-recurrent-neural-network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Brief Introduction to Recurrent Neural Networks | Towards Data Science. (s.f.). Towards Data Science.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5" tooltip="https://towardsdatascience.com/a-brief-introduction-to-recurrent-neural-networks-638f64a61ff4/"/>
              </a:rPr>
              <a:t>https://towardsdatascience.com/a-brief-introduction-to-recurrent-neural-networks-638f64a61ff4/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Anishnama. (2023, 4 de mayo). Understanding Gated Recurrent Unit (GRU) in Deep Learning. Medium. </a:t>
            </a:r>
            <a:r>
              <a:rPr lang="en-US" sz="2200" u="sng">
                <a:solidFill>
                  <a:srgbClr val="FFFFFF"/>
                </a:solidFill>
                <a:latin typeface="TT Interphases"/>
                <a:ea typeface="TT Interphases"/>
                <a:cs typeface="TT Interphases"/>
                <a:sym typeface="TT Interphases"/>
                <a:hlinkClick r:id="rId6" tooltip="https://medium.com/@anishnama20/understanding-gated-recurrent-unit-gru-in-deep-learning-2e54923f3e2"/>
              </a:rPr>
              <a:t>https://medium.com/@anishnama20/understanding-gated-recurrent-unit-gru-in-deep-learning-2e54923f3e2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72950" y="0"/>
            <a:ext cx="6115050" cy="10287000"/>
            <a:chOff x="0" y="0"/>
            <a:chExt cx="8153400" cy="13716000"/>
          </a:xfrm>
        </p:grpSpPr>
        <p:pic>
          <p:nvPicPr>
            <p:cNvPr name="Picture 3" id="3"/>
            <p:cNvPicPr>
              <a:picLocks noChangeAspect="true"/>
            </p:cNvPicPr>
            <p:nvPr/>
          </p:nvPicPr>
          <p:blipFill>
            <a:blip r:embed="rId2"/>
            <a:srcRect l="5416" t="0" r="5416" b="0"/>
            <a:stretch>
              <a:fillRect/>
            </a:stretch>
          </p:blipFill>
          <p:spPr>
            <a:xfrm flipH="false" flipV="false">
              <a:off x="0" y="0"/>
              <a:ext cx="8153400" cy="13716000"/>
            </a:xfrm>
            <a:prstGeom prst="rect">
              <a:avLst/>
            </a:prstGeom>
          </p:spPr>
        </p:pic>
      </p:grpSp>
      <p:grpSp>
        <p:nvGrpSpPr>
          <p:cNvPr name="Group 4" id="4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6" id="6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graphicFrame>
        <p:nvGraphicFramePr>
          <p:cNvPr name="Table 7" id="7"/>
          <p:cNvGraphicFramePr>
            <a:graphicFrameLocks noGrp="true"/>
          </p:cNvGraphicFramePr>
          <p:nvPr/>
        </p:nvGraphicFramePr>
        <p:xfrm>
          <a:off x="1850245" y="3624263"/>
          <a:ext cx="8939993" cy="5415899"/>
        </p:xfrm>
        <a:graphic>
          <a:graphicData uri="http://schemas.openxmlformats.org/drawingml/2006/table">
            <a:tbl>
              <a:tblPr/>
              <a:tblGrid>
                <a:gridCol w="7738045"/>
                <a:gridCol w="1201948"/>
              </a:tblGrid>
              <a:tr h="9329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Definición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01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3294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Funcionamiento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02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Algoritmos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03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Aplicaciones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04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42038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>
                          <a:solidFill>
                            <a:srgbClr val="000000"/>
                          </a:solidFill>
                          <a:latin typeface="TT Interphases"/>
                          <a:ea typeface="TT Interphases"/>
                          <a:cs typeface="TT Interphases"/>
                          <a:sym typeface="TT Interphases"/>
                        </a:rPr>
                        <a:t>Referencias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r>
                        <a:rPr lang="en-US" sz="2799" b="true">
                          <a:solidFill>
                            <a:srgbClr val="000000"/>
                          </a:solidFill>
                          <a:latin typeface="TT Interphases Bold"/>
                          <a:ea typeface="TT Interphases Bold"/>
                          <a:cs typeface="TT Interphases Bold"/>
                          <a:sym typeface="TT Interphases Bold"/>
                        </a:rPr>
                        <a:t>05</a:t>
                      </a: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2390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919"/>
                        </a:lnSpc>
                        <a:defRPr/>
                      </a:pPr>
                      <a:endParaRPr lang="en-US" sz="1100"/>
                    </a:p>
                  </a:txBody>
                  <a:tcPr marL="95250" marR="95250" marT="95250" marB="95250" anchor="ctr">
                    <a:lnL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1905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8" id="8"/>
          <p:cNvSpPr txBox="true"/>
          <p:nvPr/>
        </p:nvSpPr>
        <p:spPr>
          <a:xfrm rot="0">
            <a:off x="1850271" y="1585913"/>
            <a:ext cx="8505783" cy="13487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529"/>
              </a:lnSpc>
            </a:pPr>
            <a:r>
              <a:rPr lang="en-US" sz="8999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Contenidos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944975" y="2113307"/>
            <a:ext cx="3433518" cy="3171322"/>
          </a:xfrm>
          <a:custGeom>
            <a:avLst/>
            <a:gdLst/>
            <a:ahLst/>
            <a:cxnLst/>
            <a:rect r="r" b="b" t="t" l="l"/>
            <a:pathLst>
              <a:path h="3171322" w="3433518">
                <a:moveTo>
                  <a:pt x="0" y="0"/>
                </a:moveTo>
                <a:lnTo>
                  <a:pt x="3433518" y="0"/>
                </a:lnTo>
                <a:lnTo>
                  <a:pt x="3433518" y="3171322"/>
                </a:lnTo>
                <a:lnTo>
                  <a:pt x="0" y="3171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832046" y="1266657"/>
            <a:ext cx="4579867" cy="9150224"/>
            <a:chOff x="0" y="0"/>
            <a:chExt cx="3058160" cy="61099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058160" cy="6109970"/>
            </a:xfrm>
            <a:custGeom>
              <a:avLst/>
              <a:gdLst/>
              <a:ahLst/>
              <a:cxnLst/>
              <a:rect r="r" b="b" t="t" l="l"/>
              <a:pathLst>
                <a:path h="6109970" w="3058160">
                  <a:moveTo>
                    <a:pt x="3058160" y="6109970"/>
                  </a:moveTo>
                  <a:lnTo>
                    <a:pt x="0" y="6109970"/>
                  </a:lnTo>
                  <a:lnTo>
                    <a:pt x="0" y="1527810"/>
                  </a:lnTo>
                  <a:cubicBezTo>
                    <a:pt x="0" y="684530"/>
                    <a:pt x="684530" y="0"/>
                    <a:pt x="1529080" y="0"/>
                  </a:cubicBezTo>
                  <a:cubicBezTo>
                    <a:pt x="2373630" y="0"/>
                    <a:pt x="3058160" y="684530"/>
                    <a:pt x="3058160" y="1529080"/>
                  </a:cubicBezTo>
                  <a:lnTo>
                    <a:pt x="3058160" y="6109970"/>
                  </a:lnTo>
                  <a:close/>
                </a:path>
              </a:pathLst>
            </a:custGeom>
            <a:blipFill>
              <a:blip r:embed="rId4"/>
              <a:stretch>
                <a:fillRect l="-49896" t="0" r="-49896" b="0"/>
              </a:stretch>
            </a:blipFill>
          </p:spPr>
        </p:sp>
      </p:grpSp>
      <p:sp>
        <p:nvSpPr>
          <p:cNvPr name="TextBox 8" id="8"/>
          <p:cNvSpPr txBox="true"/>
          <p:nvPr/>
        </p:nvSpPr>
        <p:spPr>
          <a:xfrm rot="0">
            <a:off x="7802562" y="1888966"/>
            <a:ext cx="7753329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1. Definición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802562" y="5246529"/>
            <a:ext cx="8024791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Es un subcampo del aprendizaje automático (machine learning) que se basa en el uso de redes neuronales artificiales con muchas capas (de ahí el término "deep" o "profundo"). Estas redes están inspiradas en la estructura del cerebro humano y son capaces de aprender y tomar decisiones basadas en grandes volúmenes de datos.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7802562" y="4620996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296400" y="295143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764939" y="2951434"/>
            <a:ext cx="8171578" cy="4208363"/>
          </a:xfrm>
          <a:custGeom>
            <a:avLst/>
            <a:gdLst/>
            <a:ahLst/>
            <a:cxnLst/>
            <a:rect r="r" b="b" t="t" l="l"/>
            <a:pathLst>
              <a:path h="4208363" w="8171578">
                <a:moveTo>
                  <a:pt x="0" y="0"/>
                </a:moveTo>
                <a:lnTo>
                  <a:pt x="8171577" y="0"/>
                </a:lnTo>
                <a:lnTo>
                  <a:pt x="8171577" y="4208363"/>
                </a:lnTo>
                <a:lnTo>
                  <a:pt x="0" y="420836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8682829" y="1057275"/>
            <a:ext cx="808275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2. Funcionamiento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9296400" y="3729286"/>
            <a:ext cx="6915955" cy="42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 la fase </a:t>
            </a:r>
            <a:r>
              <a:rPr lang="en-US" sz="2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de propagación hacia adelante</a:t>
            </a: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se presentan los datos de entrada a la red y se calcula la salida utilizando los pesos de las conexiones actuales. La salida de la red se compara con la salida deseada y se calcula el error cometido.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En la fase de </a:t>
            </a:r>
            <a:r>
              <a:rPr lang="en-US" sz="2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retropropagación</a:t>
            </a: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del error (propagación hacia atrás) se propagan los errores hacia atrás en la red, calculando la contribución de cada neurona al error total y ajustando los pesos de las conexiones en función de esta contribución.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1827213" y="303348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5814" y="4722315"/>
            <a:ext cx="11260586" cy="5564685"/>
          </a:xfrm>
          <a:custGeom>
            <a:avLst/>
            <a:gdLst/>
            <a:ahLst/>
            <a:cxnLst/>
            <a:rect r="r" b="b" t="t" l="l"/>
            <a:pathLst>
              <a:path h="5564685" w="11260586">
                <a:moveTo>
                  <a:pt x="0" y="0"/>
                </a:moveTo>
                <a:lnTo>
                  <a:pt x="11260586" y="0"/>
                </a:lnTo>
                <a:lnTo>
                  <a:pt x="11260586" y="5564685"/>
                </a:lnTo>
                <a:lnTo>
                  <a:pt x="0" y="556468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6930" r="0" b="-693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1057275"/>
            <a:ext cx="154320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444606" y="4600846"/>
            <a:ext cx="4186856" cy="23253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Una CNN se compone de múltiples capas especializadas que pueden detectar patrones locales en los datos, como bordes, texturas y formas en las imágenes.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3" y="3827424"/>
            <a:ext cx="7851283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Redes Neuronales Convolucionales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01BA4">
                <a:alpha val="100000"/>
              </a:srgbClr>
            </a:gs>
            <a:gs pos="100000">
              <a:srgbClr val="F83E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flipV="true">
            <a:off x="9315450" y="-1046733"/>
            <a:ext cx="0" cy="33289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" id="3"/>
          <p:cNvGrpSpPr/>
          <p:nvPr/>
        </p:nvGrpSpPr>
        <p:grpSpPr>
          <a:xfrm rot="0">
            <a:off x="2299041" y="428171"/>
            <a:ext cx="13699526" cy="9430658"/>
            <a:chOff x="0" y="0"/>
            <a:chExt cx="3608105" cy="248379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3608105" cy="2483795"/>
            </a:xfrm>
            <a:custGeom>
              <a:avLst/>
              <a:gdLst/>
              <a:ahLst/>
              <a:cxnLst/>
              <a:rect r="r" b="b" t="t" l="l"/>
              <a:pathLst>
                <a:path h="2483795" w="3608105">
                  <a:moveTo>
                    <a:pt x="0" y="0"/>
                  </a:moveTo>
                  <a:lnTo>
                    <a:pt x="3608105" y="0"/>
                  </a:lnTo>
                  <a:lnTo>
                    <a:pt x="3608105" y="2483795"/>
                  </a:lnTo>
                  <a:lnTo>
                    <a:pt x="0" y="248379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85725"/>
              <a:ext cx="3608105" cy="25695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494907" y="564474"/>
            <a:ext cx="13307794" cy="9158051"/>
          </a:xfrm>
          <a:custGeom>
            <a:avLst/>
            <a:gdLst/>
            <a:ahLst/>
            <a:cxnLst/>
            <a:rect r="r" b="b" t="t" l="l"/>
            <a:pathLst>
              <a:path h="9158051" w="13307794">
                <a:moveTo>
                  <a:pt x="0" y="0"/>
                </a:moveTo>
                <a:lnTo>
                  <a:pt x="13307794" y="0"/>
                </a:lnTo>
                <a:lnTo>
                  <a:pt x="13307794" y="9158052"/>
                </a:lnTo>
                <a:lnTo>
                  <a:pt x="0" y="915805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0">
            <a:off x="1827213" y="3033484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3"/>
                </a:moveTo>
                <a:lnTo>
                  <a:pt x="285102" y="285103"/>
                </a:lnTo>
                <a:lnTo>
                  <a:pt x="285102" y="0"/>
                </a:lnTo>
                <a:lnTo>
                  <a:pt x="0" y="0"/>
                </a:lnTo>
                <a:lnTo>
                  <a:pt x="0" y="285103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229669" y="1261187"/>
            <a:ext cx="4129818" cy="4114800"/>
          </a:xfrm>
          <a:custGeom>
            <a:avLst/>
            <a:gdLst/>
            <a:ahLst/>
            <a:cxnLst/>
            <a:rect r="r" b="b" t="t" l="l"/>
            <a:pathLst>
              <a:path h="4114800" w="4129818">
                <a:moveTo>
                  <a:pt x="0" y="0"/>
                </a:moveTo>
                <a:lnTo>
                  <a:pt x="4129817" y="0"/>
                </a:lnTo>
                <a:lnTo>
                  <a:pt x="412981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1732619" y="3176035"/>
            <a:ext cx="2300243" cy="5750608"/>
          </a:xfrm>
          <a:custGeom>
            <a:avLst/>
            <a:gdLst/>
            <a:ahLst/>
            <a:cxnLst/>
            <a:rect r="r" b="b" t="t" l="l"/>
            <a:pathLst>
              <a:path h="5750608" w="2300243">
                <a:moveTo>
                  <a:pt x="0" y="0"/>
                </a:moveTo>
                <a:lnTo>
                  <a:pt x="2300243" y="0"/>
                </a:lnTo>
                <a:lnTo>
                  <a:pt x="2300243" y="5750608"/>
                </a:lnTo>
                <a:lnTo>
                  <a:pt x="0" y="57506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827213" y="1057275"/>
            <a:ext cx="154320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27212" y="5105400"/>
            <a:ext cx="8795165" cy="27158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Es un tipo de red neuronal artificial que utiliza datos secuenciales o datos de series de tiempo. Recuerdan entradas pasadas gracias a una memoria interna que es útil para predecir los precios de las acciones y generar texto, transcripciones y traducción automática. Son muy útiles en tareas como el reconocimiento de voz y el procesamiento del lenguaje natural.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827212" y="3827424"/>
            <a:ext cx="8530128" cy="9265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Redes neuronales recurrentes (RNN)</a:t>
            </a:r>
          </a:p>
          <a:p>
            <a:pPr algn="l">
              <a:lnSpc>
                <a:spcPts val="3744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01BA4">
                <a:alpha val="100000"/>
              </a:srgbClr>
            </a:gs>
            <a:gs pos="100000">
              <a:srgbClr val="F83EA3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24520" y="265448"/>
            <a:ext cx="15592457" cy="9756104"/>
            <a:chOff x="0" y="0"/>
            <a:chExt cx="4106655" cy="256950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106655" cy="2569509"/>
            </a:xfrm>
            <a:custGeom>
              <a:avLst/>
              <a:gdLst/>
              <a:ahLst/>
              <a:cxnLst/>
              <a:rect r="r" b="b" t="t" l="l"/>
              <a:pathLst>
                <a:path h="2569509" w="4106655">
                  <a:moveTo>
                    <a:pt x="0" y="0"/>
                  </a:moveTo>
                  <a:lnTo>
                    <a:pt x="4106655" y="0"/>
                  </a:lnTo>
                  <a:lnTo>
                    <a:pt x="4106655" y="2569509"/>
                  </a:lnTo>
                  <a:lnTo>
                    <a:pt x="0" y="256950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4106655" cy="265523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AutoShape 5" id="5"/>
          <p:cNvSpPr/>
          <p:nvPr/>
        </p:nvSpPr>
        <p:spPr>
          <a:xfrm flipV="true">
            <a:off x="9315450" y="-1046733"/>
            <a:ext cx="0" cy="3328955"/>
          </a:xfrm>
          <a:prstGeom prst="line">
            <a:avLst/>
          </a:prstGeom>
          <a:ln cap="flat" w="3810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2713817" y="542653"/>
            <a:ext cx="12207975" cy="6958943"/>
          </a:xfrm>
          <a:custGeom>
            <a:avLst/>
            <a:gdLst/>
            <a:ahLst/>
            <a:cxnLst/>
            <a:rect r="r" b="b" t="t" l="l"/>
            <a:pathLst>
              <a:path h="6958943" w="12207975">
                <a:moveTo>
                  <a:pt x="0" y="0"/>
                </a:moveTo>
                <a:lnTo>
                  <a:pt x="12207975" y="0"/>
                </a:lnTo>
                <a:lnTo>
                  <a:pt x="12207975" y="6958943"/>
                </a:lnTo>
                <a:lnTo>
                  <a:pt x="0" y="695894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412842" y="7501596"/>
            <a:ext cx="8529596" cy="2451499"/>
          </a:xfrm>
          <a:custGeom>
            <a:avLst/>
            <a:gdLst/>
            <a:ahLst/>
            <a:cxnLst/>
            <a:rect r="r" b="b" t="t" l="l"/>
            <a:pathLst>
              <a:path h="2451499" w="8529596">
                <a:moveTo>
                  <a:pt x="0" y="0"/>
                </a:moveTo>
                <a:lnTo>
                  <a:pt x="8529596" y="0"/>
                </a:lnTo>
                <a:lnTo>
                  <a:pt x="8529596" y="2451499"/>
                </a:lnTo>
                <a:lnTo>
                  <a:pt x="0" y="245149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-1462" r="0" b="-1462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5159080" y="4671986"/>
            <a:ext cx="10546761" cy="943029"/>
            <a:chOff x="0" y="0"/>
            <a:chExt cx="3779721" cy="33796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79721" cy="337960"/>
            </a:xfrm>
            <a:custGeom>
              <a:avLst/>
              <a:gdLst/>
              <a:ahLst/>
              <a:cxnLst/>
              <a:rect r="r" b="b" t="t" l="l"/>
              <a:pathLst>
                <a:path h="337960" w="3779721">
                  <a:moveTo>
                    <a:pt x="0" y="0"/>
                  </a:moveTo>
                  <a:lnTo>
                    <a:pt x="3779721" y="0"/>
                  </a:lnTo>
                  <a:lnTo>
                    <a:pt x="3779721" y="337960"/>
                  </a:lnTo>
                  <a:lnTo>
                    <a:pt x="0" y="337960"/>
                  </a:lnTo>
                  <a:close/>
                </a:path>
              </a:pathLst>
            </a:custGeom>
            <a:gradFill rotWithShape="true">
              <a:gsLst>
                <a:gs pos="0">
                  <a:srgbClr val="501BA4">
                    <a:alpha val="100000"/>
                  </a:srgbClr>
                </a:gs>
                <a:gs pos="100000">
                  <a:srgbClr val="F83EA3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85725"/>
              <a:ext cx="3779721" cy="42368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84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6765587" y="1511683"/>
            <a:ext cx="7263635" cy="7263635"/>
          </a:xfrm>
          <a:custGeom>
            <a:avLst/>
            <a:gdLst/>
            <a:ahLst/>
            <a:cxnLst/>
            <a:rect r="r" b="b" t="t" l="l"/>
            <a:pathLst>
              <a:path h="7263635" w="7263635">
                <a:moveTo>
                  <a:pt x="0" y="0"/>
                </a:moveTo>
                <a:lnTo>
                  <a:pt x="7263635" y="0"/>
                </a:lnTo>
                <a:lnTo>
                  <a:pt x="7263635" y="7263634"/>
                </a:lnTo>
                <a:lnTo>
                  <a:pt x="0" y="72636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2009978" y="2667953"/>
            <a:ext cx="285102" cy="285102"/>
          </a:xfrm>
          <a:custGeom>
            <a:avLst/>
            <a:gdLst/>
            <a:ahLst/>
            <a:cxnLst/>
            <a:rect r="r" b="b" t="t" l="l"/>
            <a:pathLst>
              <a:path h="285102" w="285102">
                <a:moveTo>
                  <a:pt x="0" y="285102"/>
                </a:moveTo>
                <a:lnTo>
                  <a:pt x="285103" y="285102"/>
                </a:lnTo>
                <a:lnTo>
                  <a:pt x="285103" y="0"/>
                </a:lnTo>
                <a:lnTo>
                  <a:pt x="0" y="0"/>
                </a:lnTo>
                <a:lnTo>
                  <a:pt x="0" y="28510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85814" y="4673531"/>
            <a:ext cx="13022908" cy="4020823"/>
          </a:xfrm>
          <a:custGeom>
            <a:avLst/>
            <a:gdLst/>
            <a:ahLst/>
            <a:cxnLst/>
            <a:rect r="r" b="b" t="t" l="l"/>
            <a:pathLst>
              <a:path h="4020823" w="13022908">
                <a:moveTo>
                  <a:pt x="0" y="0"/>
                </a:moveTo>
                <a:lnTo>
                  <a:pt x="13022908" y="0"/>
                </a:lnTo>
                <a:lnTo>
                  <a:pt x="13022908" y="4020823"/>
                </a:lnTo>
                <a:lnTo>
                  <a:pt x="0" y="402082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969764" y="993142"/>
            <a:ext cx="7469188" cy="10656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24"/>
              </a:lnSpc>
            </a:pPr>
            <a:r>
              <a:rPr lang="en-US" sz="7200" b="true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3. Algoritmos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71839" y="3652916"/>
            <a:ext cx="5218844" cy="427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Son un tipo especial de Red Neuronal Recurrente (RNN) diseñadas para superar las limitaciones de las RNN tradicionales.</a:t>
            </a: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LSTM se utilizan en diversas aplicaciones, como el reconocimiento de voz, la traducción automática y la generación de texto.</a:t>
            </a:r>
          </a:p>
          <a:p>
            <a:pPr algn="l">
              <a:lnSpc>
                <a:spcPts val="3080"/>
              </a:lnSpc>
            </a:pPr>
          </a:p>
          <a:p>
            <a:pPr algn="l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La clave de los LSTM es el estado de la celda.</a:t>
            </a:r>
          </a:p>
          <a:p>
            <a:pPr algn="l">
              <a:lnSpc>
                <a:spcPts val="308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2009978" y="3203367"/>
            <a:ext cx="8530128" cy="4598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44"/>
              </a:lnSpc>
            </a:pPr>
            <a:r>
              <a:rPr lang="en-US" sz="32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Long Short-Term Memory (LSTM)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DAGdtXDpkEU</dc:identifier>
  <dcterms:modified xsi:type="dcterms:W3CDTF">2011-08-01T06:04:30Z</dcterms:modified>
  <cp:revision>1</cp:revision>
  <dc:title>Que es el Deep Learning</dc:title>
</cp:coreProperties>
</file>