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Erik Pa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Erik Pak</a:t>
            </a:r>
          </a:p>
        </p:txBody>
      </p:sp>
      <p:sp>
        <p:nvSpPr>
          <p:cNvPr id="152" name="Big Mountant Resort"/>
          <p:cNvSpPr txBox="1"/>
          <p:nvPr>
            <p:ph type="ctrTitle"/>
          </p:nvPr>
        </p:nvSpPr>
        <p:spPr>
          <a:xfrm>
            <a:off x="1206498" y="2324079"/>
            <a:ext cx="21971004" cy="2167440"/>
          </a:xfrm>
          <a:prstGeom prst="rect">
            <a:avLst/>
          </a:prstGeom>
        </p:spPr>
        <p:txBody>
          <a:bodyPr/>
          <a:lstStyle/>
          <a:p>
            <a:pPr/>
            <a:r>
              <a:t>Big Mountant Resort</a:t>
            </a:r>
          </a:p>
        </p:txBody>
      </p:sp>
      <p:sp>
        <p:nvSpPr>
          <p:cNvPr id="153" name="Pricing model"/>
          <p:cNvSpPr txBox="1"/>
          <p:nvPr>
            <p:ph type="subTitle" sz="quarter" idx="1"/>
          </p:nvPr>
        </p:nvSpPr>
        <p:spPr>
          <a:xfrm>
            <a:off x="1201342" y="7223190"/>
            <a:ext cx="9590886" cy="1042326"/>
          </a:xfrm>
          <a:prstGeom prst="rect">
            <a:avLst/>
          </a:prstGeom>
        </p:spPr>
        <p:txBody>
          <a:bodyPr/>
          <a:lstStyle/>
          <a:p>
            <a:pPr/>
            <a:r>
              <a:t>Pricing model</a:t>
            </a:r>
          </a:p>
        </p:txBody>
      </p:sp>
      <p:pic>
        <p:nvPicPr>
          <p:cNvPr id="154" name="83502.jpg" descr="8350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5901" y="4808469"/>
            <a:ext cx="12876092" cy="8047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roblem ident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identification</a:t>
            </a:r>
          </a:p>
        </p:txBody>
      </p:sp>
      <p:sp>
        <p:nvSpPr>
          <p:cNvPr id="157" name="Does the data support increase in the ticket price and/ or provide operational and investment strategy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75969">
              <a:defRPr sz="3478"/>
            </a:lvl1pPr>
          </a:lstStyle>
          <a:p>
            <a:pPr/>
            <a:r>
              <a:t>Does the data support increase in the ticket price and/ or provide operational and investment strategy?</a:t>
            </a:r>
          </a:p>
        </p:txBody>
      </p:sp>
      <p:sp>
        <p:nvSpPr>
          <p:cNvPr id="158" name="Define market seg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Define market segment</a:t>
            </a:r>
          </a:p>
          <a:p>
            <a:pPr/>
            <a:r>
              <a:t>Organize Datasets</a:t>
            </a:r>
          </a:p>
          <a:p>
            <a:pPr/>
            <a:r>
              <a:t>Define Analysis</a:t>
            </a:r>
          </a:p>
          <a:p>
            <a:pPr/>
            <a:r>
              <a:t>Determine regression model</a:t>
            </a:r>
          </a:p>
          <a:p>
            <a:pPr/>
            <a:r>
              <a:t>Optimize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FeatureImportance.jpg" descr="FeatureImportanc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8094" y="935224"/>
            <a:ext cx="10182655" cy="5091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RunsClosed_revenue.png" descr="RunsClosed_revenu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7944" y="1106923"/>
            <a:ext cx="10182655" cy="509132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Fig 1: Feature importance according to analysis"/>
          <p:cNvSpPr txBox="1"/>
          <p:nvPr/>
        </p:nvSpPr>
        <p:spPr>
          <a:xfrm>
            <a:off x="2202113" y="6287672"/>
            <a:ext cx="734457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Fig 1: Feature importance according to analysis</a:t>
            </a:r>
          </a:p>
        </p:txBody>
      </p:sp>
      <p:sp>
        <p:nvSpPr>
          <p:cNvPr id="163" name="Fig 2: Permanently closing down up to 10 of the least used runs"/>
          <p:cNvSpPr txBox="1"/>
          <p:nvPr/>
        </p:nvSpPr>
        <p:spPr>
          <a:xfrm>
            <a:off x="13713565" y="6287672"/>
            <a:ext cx="895834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Fig 2: Permanently closing down up to 10 of the least used runs</a:t>
            </a:r>
          </a:p>
        </p:txBody>
      </p:sp>
      <p:pic>
        <p:nvPicPr>
          <p:cNvPr id="164" name="ticketpricemontana.png" descr="ticketpricemontan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2398" y="7950200"/>
            <a:ext cx="9144001" cy="457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ticketprice.png" descr="ticketpric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227271" y="7950200"/>
            <a:ext cx="9144001" cy="457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Fig 4: Entire market segment ticket price"/>
          <p:cNvSpPr txBox="1"/>
          <p:nvPr/>
        </p:nvSpPr>
        <p:spPr>
          <a:xfrm>
            <a:off x="14909669" y="12621717"/>
            <a:ext cx="656613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Fig 4: Entire market segment ticket price</a:t>
            </a:r>
          </a:p>
        </p:txBody>
      </p:sp>
      <p:sp>
        <p:nvSpPr>
          <p:cNvPr id="167" name="Fig 3: Montana ticket price"/>
          <p:cNvSpPr txBox="1"/>
          <p:nvPr/>
        </p:nvSpPr>
        <p:spPr>
          <a:xfrm>
            <a:off x="2981745" y="12621717"/>
            <a:ext cx="578530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Fig 3: Montana ticket price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kiabletrerran.png" descr="skiabletrerra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704" y="7672652"/>
            <a:ext cx="7612592" cy="3806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verticale drop.png" descr="verticale dro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79304" y="1652852"/>
            <a:ext cx="7612592" cy="3806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longestruns.png" descr="longestrun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0100" y="1563731"/>
            <a:ext cx="7969074" cy="3984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numberofruns.png" descr="numberofrun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7900" y="7583531"/>
            <a:ext cx="7969074" cy="3984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numberofchairs.png" descr="numberofchair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457560" y="7770254"/>
            <a:ext cx="7222185" cy="3611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nowmaking.png" descr="snowmaking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928678" y="1652852"/>
            <a:ext cx="7612592" cy="3806296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Fig 5: Longest run length (miles)"/>
          <p:cNvSpPr txBox="1"/>
          <p:nvPr/>
        </p:nvSpPr>
        <p:spPr>
          <a:xfrm>
            <a:off x="1847811" y="5757233"/>
            <a:ext cx="499325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Fig 5: Longest run length (miles)</a:t>
            </a:r>
          </a:p>
        </p:txBody>
      </p:sp>
      <p:sp>
        <p:nvSpPr>
          <p:cNvPr id="176" name="Fig 6: Vertical drop"/>
          <p:cNvSpPr txBox="1"/>
          <p:nvPr/>
        </p:nvSpPr>
        <p:spPr>
          <a:xfrm>
            <a:off x="8474118" y="5757233"/>
            <a:ext cx="44656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Fig 6: Vertical drop</a:t>
            </a:r>
          </a:p>
        </p:txBody>
      </p:sp>
      <p:sp>
        <p:nvSpPr>
          <p:cNvPr id="177" name="Fig 7: Area covered by snow maker (acres)"/>
          <p:cNvSpPr txBox="1"/>
          <p:nvPr/>
        </p:nvSpPr>
        <p:spPr>
          <a:xfrm>
            <a:off x="15734873" y="5757233"/>
            <a:ext cx="666755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Fig 7: Area covered by snow maker (acres)</a:t>
            </a:r>
          </a:p>
        </p:txBody>
      </p:sp>
      <p:sp>
        <p:nvSpPr>
          <p:cNvPr id="178" name="Fig 8: Total Runs"/>
          <p:cNvSpPr txBox="1"/>
          <p:nvPr/>
        </p:nvSpPr>
        <p:spPr>
          <a:xfrm>
            <a:off x="1812168" y="11856445"/>
            <a:ext cx="446568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Fig 8: Total Runs</a:t>
            </a:r>
          </a:p>
        </p:txBody>
      </p:sp>
      <p:sp>
        <p:nvSpPr>
          <p:cNvPr id="179" name="Fig 9: Skiable area (acres)"/>
          <p:cNvSpPr txBox="1"/>
          <p:nvPr/>
        </p:nvSpPr>
        <p:spPr>
          <a:xfrm>
            <a:off x="9784548" y="11856445"/>
            <a:ext cx="360852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Fig 9: Skiable area (acres)</a:t>
            </a:r>
          </a:p>
        </p:txBody>
      </p:sp>
      <p:sp>
        <p:nvSpPr>
          <p:cNvPr id="180" name="Fig 10: Total chairs"/>
          <p:cNvSpPr txBox="1"/>
          <p:nvPr/>
        </p:nvSpPr>
        <p:spPr>
          <a:xfrm>
            <a:off x="16659563" y="11856445"/>
            <a:ext cx="26715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Fig 10: Total chairs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Modeling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Modeling Results</a:t>
            </a:r>
          </a:p>
        </p:txBody>
      </p:sp>
      <p:sp>
        <p:nvSpPr>
          <p:cNvPr id="183" name="Features that came up as important in the modeling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Features that came up as important in the modeling:</a:t>
            </a:r>
          </a:p>
        </p:txBody>
      </p:sp>
      <p:sp>
        <p:nvSpPr>
          <p:cNvPr id="184" name="Vertical drop (fee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Vertical drop (feet)</a:t>
            </a:r>
          </a:p>
          <a:p>
            <a:pPr/>
            <a:r>
              <a:t>Snow making (acres)</a:t>
            </a:r>
          </a:p>
          <a:p>
            <a:pPr/>
            <a:r>
              <a:t>Total chairs</a:t>
            </a:r>
          </a:p>
          <a:p>
            <a:pPr/>
            <a:r>
              <a:t>Runs &amp; Longest runs (miles)</a:t>
            </a:r>
          </a:p>
          <a:p>
            <a:pPr/>
            <a:r>
              <a:t>Trams</a:t>
            </a:r>
          </a:p>
          <a:p>
            <a:pPr/>
            <a:r>
              <a:t>Skiable tartan (acres)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ommend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Recommendations</a:t>
            </a:r>
          </a:p>
        </p:txBody>
      </p:sp>
      <p:sp>
        <p:nvSpPr>
          <p:cNvPr id="187" name="Our model predicted $95.87 as our new ticket price assuming that the other resorts accurately set their price according to what the market supports. The recommendation below used 350,00 visitors for five days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21004">
              <a:defRPr sz="2805"/>
            </a:lvl1pPr>
          </a:lstStyle>
          <a:p>
            <a:pPr/>
            <a:r>
              <a:t>Our model predicted $95.87 as our new ticket price assuming that the other resorts accurately set their price according to what the market supports. The recommendation below used 350,00 visitors for five days.</a:t>
            </a:r>
          </a:p>
        </p:txBody>
      </p:sp>
      <p:sp>
        <p:nvSpPr>
          <p:cNvPr id="188" name="According to for figure  2, the model says closing one run makes no difference. Closing 2 and 3 successively reduces support for the ticket price. If Big Mountain closes down three runs, it seems they may as well close down 4 or 5 as there's no further l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400" indent="-406400"/>
            <a:r>
              <a:rPr sz="3200"/>
              <a:t>According to for figure  2, the model says closing one run makes no difference. Closing 2 and 3 successively reduces support for the ticket price. If Big Mountain closes down three runs, it seems they may as well close down 4 or 5 as there's no further loss in the ticket price.	</a:t>
            </a:r>
          </a:p>
          <a:p>
            <a:pPr marL="406400" indent="-406400"/>
            <a:r>
              <a:rPr sz="3200"/>
              <a:t>Big Mountain is adding a run, increasing the vertical drop by 150 feet, and installing an additional chair lift can add additional $3,474,638 annually.</a:t>
            </a:r>
            <a:endParaRPr sz="3200"/>
          </a:p>
          <a:p>
            <a:pPr marL="406400" indent="-406400"/>
            <a:r>
              <a:rPr sz="3200"/>
              <a:t>In this scenario, you are repeating the previous one but adding 2 acres of snow making. This scenario increases additional $3,474,638 annually.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