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chemeClr val="accent3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2E8"/>
          </a:solidFill>
        </a:fill>
      </a:tcStyle>
    </a:wholeTbl>
    <a:band2H>
      <a:tcTxStyle b="def" i="def"/>
      <a:tcStyle>
        <a:tcBdr/>
        <a:fill>
          <a:solidFill>
            <a:srgbClr val="EFF1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7D7"/>
          </a:solidFill>
        </a:fill>
      </a:tcStyle>
    </a:wholeTbl>
    <a:band2H>
      <a:tcTxStyle b="def" i="def"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E"/>
          </a:solidFill>
        </a:fill>
      </a:tcStyle>
    </a:wholeTbl>
    <a:band2H>
      <a:tcTxStyle b="def" i="def"/>
      <a:tcStyle>
        <a:tcBdr/>
        <a:fill>
          <a:solidFill>
            <a:srgbClr val="E6E7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chemeClr val="accent3">
              <a:alpha val="20000"/>
            </a:schemeClr>
          </a:solidFill>
        </a:fill>
      </a:tcStyle>
    </a:firstCol>
    <a:la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508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3"/>
        </a:fontRef>
        <a:schemeClr val="accent3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254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" name="Shape 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Hypothesis: </a:t>
            </a:r>
            <a:r>
              <a:rPr b="0" i="1">
                <a:latin typeface="+mn-lt"/>
                <a:ea typeface="+mn-ea"/>
                <a:cs typeface="+mn-cs"/>
                <a:sym typeface="Arial"/>
              </a:rPr>
              <a:t>Create a Hypothesis with an emphasis on SMART principles. </a:t>
            </a:r>
            <a:r>
              <a:rPr i="1">
                <a:latin typeface="+mn-lt"/>
                <a:ea typeface="+mn-ea"/>
                <a:cs typeface="+mn-cs"/>
                <a:sym typeface="Arial"/>
              </a:rPr>
              <a:t>(</a:t>
            </a:r>
            <a:r>
              <a:rPr i="1"/>
              <a:t>S – Specific, M – Measurable, A – Achievable, R – Realistic, T – Timebound). </a:t>
            </a:r>
            <a:r>
              <a:rPr b="0"/>
              <a:t>If you cannot do this, you </a:t>
            </a:r>
            <a:r>
              <a:t>do not</a:t>
            </a:r>
            <a:r>
              <a:rPr b="0"/>
              <a:t> have a good grasp on the business problem.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Context: </a:t>
            </a:r>
            <a:r>
              <a:rPr b="0"/>
              <a:t>With context, we have </a:t>
            </a:r>
            <a:r>
              <a:rPr u="sng"/>
              <a:t>clearly identified the problem at hand </a:t>
            </a:r>
            <a:r>
              <a:rPr b="0"/>
              <a:t>and have elucidated on how our initiative may solve this problem, alongside the commercial implications this will have on the business.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Criteria for Success</a:t>
            </a:r>
            <a:r>
              <a:rPr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Scope of Solution Space: </a:t>
            </a:r>
            <a:r>
              <a:rPr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Constraints within Solution Space: </a:t>
            </a:r>
            <a:r>
              <a:rPr b="0"/>
              <a:t>Looking forward, what are the foreseeable problems we are likely to encounter? Could this be stakeholder resistance? Could this be we don’t have access to the right data? 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Stakeholders to provide key insight: </a:t>
            </a:r>
            <a:r>
              <a:rPr b="0"/>
              <a:t>Who are the people I need to speak to, to get the answers I need for my data analysis?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 key data sources are required</a:t>
            </a:r>
            <a:r>
              <a:rPr b="0"/>
              <a:t>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4945" y="234862"/>
            <a:ext cx="8794113" cy="298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9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1pPr>
      <a:lvl2pPr marL="914400" marR="0" indent="-3581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▪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2pPr>
      <a:lvl3pPr marL="13716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–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3pPr>
      <a:lvl4pPr marL="1828800" marR="0" indent="-352933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▫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4pPr>
      <a:lvl5pPr marL="22860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5pPr>
      <a:lvl6pPr marL="27432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6pPr>
      <a:lvl7pPr marL="3200400" marR="0" indent="-320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7pPr>
      <a:lvl8pPr marL="36576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8pPr>
      <a:lvl9pPr marL="4114800" marR="0" indent="-320802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Pts val="1600"/>
        <a:buFontTx/>
        <a:buChar char="-"/>
        <a:tabLst/>
        <a:defRPr b="0" baseline="0" cap="none" i="0" spc="0" strike="noStrike" sz="1600" u="none">
          <a:solidFill>
            <a:schemeClr val="accent3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0;p1"/>
          <p:cNvSpPr/>
          <p:nvPr/>
        </p:nvSpPr>
        <p:spPr>
          <a:xfrm>
            <a:off x="137948" y="1576012"/>
            <a:ext cx="4344158" cy="468106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2" name="Google Shape;21;p1"/>
          <p:cNvSpPr/>
          <p:nvPr/>
        </p:nvSpPr>
        <p:spPr>
          <a:xfrm>
            <a:off x="4587387" y="1576012"/>
            <a:ext cx="4344157" cy="4681065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25" name="Google Shape;22;p1"/>
          <p:cNvGrpSpPr/>
          <p:nvPr/>
        </p:nvGrpSpPr>
        <p:grpSpPr>
          <a:xfrm>
            <a:off x="218936" y="1616017"/>
            <a:ext cx="288316" cy="292535"/>
            <a:chOff x="0" y="0"/>
            <a:chExt cx="288315" cy="292533"/>
          </a:xfrm>
        </p:grpSpPr>
        <p:sp>
          <p:nvSpPr>
            <p:cNvPr id="23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" name="1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" name="Google Shape;23;p1"/>
          <p:cNvGrpSpPr/>
          <p:nvPr/>
        </p:nvGrpSpPr>
        <p:grpSpPr>
          <a:xfrm>
            <a:off x="4668375" y="1616017"/>
            <a:ext cx="288316" cy="292535"/>
            <a:chOff x="0" y="0"/>
            <a:chExt cx="288315" cy="292533"/>
          </a:xfrm>
        </p:grpSpPr>
        <p:sp>
          <p:nvSpPr>
            <p:cNvPr id="26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7" name="4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" name="Google Shape;24;p1"/>
          <p:cNvSpPr txBox="1"/>
          <p:nvPr/>
        </p:nvSpPr>
        <p:spPr>
          <a:xfrm>
            <a:off x="601194" y="1663590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Context</a:t>
            </a:r>
          </a:p>
        </p:txBody>
      </p:sp>
      <p:sp>
        <p:nvSpPr>
          <p:cNvPr id="30" name="Google Shape;25;p1"/>
          <p:cNvSpPr txBox="1"/>
          <p:nvPr/>
        </p:nvSpPr>
        <p:spPr>
          <a:xfrm>
            <a:off x="5050633" y="1663590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Constraints within solution space</a:t>
            </a:r>
          </a:p>
        </p:txBody>
      </p:sp>
      <p:grpSp>
        <p:nvGrpSpPr>
          <p:cNvPr id="33" name="Google Shape;26;p1"/>
          <p:cNvGrpSpPr/>
          <p:nvPr/>
        </p:nvGrpSpPr>
        <p:grpSpPr>
          <a:xfrm>
            <a:off x="4668375" y="3204986"/>
            <a:ext cx="288316" cy="292535"/>
            <a:chOff x="0" y="0"/>
            <a:chExt cx="288315" cy="292533"/>
          </a:xfrm>
        </p:grpSpPr>
        <p:sp>
          <p:nvSpPr>
            <p:cNvPr id="31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2" name="5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" name="Google Shape;27;p1"/>
          <p:cNvGrpSpPr/>
          <p:nvPr/>
        </p:nvGrpSpPr>
        <p:grpSpPr>
          <a:xfrm>
            <a:off x="218936" y="3400411"/>
            <a:ext cx="288316" cy="292534"/>
            <a:chOff x="0" y="0"/>
            <a:chExt cx="288315" cy="292533"/>
          </a:xfrm>
        </p:grpSpPr>
        <p:sp>
          <p:nvSpPr>
            <p:cNvPr id="34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5" name="2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37" name="Google Shape;28;p1"/>
          <p:cNvSpPr txBox="1"/>
          <p:nvPr/>
        </p:nvSpPr>
        <p:spPr>
          <a:xfrm>
            <a:off x="601194" y="3447986"/>
            <a:ext cx="3417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Criteria for success</a:t>
            </a:r>
          </a:p>
        </p:txBody>
      </p:sp>
      <p:sp>
        <p:nvSpPr>
          <p:cNvPr id="38" name="Google Shape;29;p1"/>
          <p:cNvSpPr txBox="1"/>
          <p:nvPr/>
        </p:nvSpPr>
        <p:spPr>
          <a:xfrm>
            <a:off x="5050633" y="3252561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Stakeholders to provide key insight</a:t>
            </a:r>
          </a:p>
        </p:txBody>
      </p:sp>
      <p:grpSp>
        <p:nvGrpSpPr>
          <p:cNvPr id="41" name="Google Shape;30;p1"/>
          <p:cNvGrpSpPr/>
          <p:nvPr/>
        </p:nvGrpSpPr>
        <p:grpSpPr>
          <a:xfrm>
            <a:off x="218936" y="4795575"/>
            <a:ext cx="288316" cy="292535"/>
            <a:chOff x="0" y="0"/>
            <a:chExt cx="288315" cy="292533"/>
          </a:xfrm>
        </p:grpSpPr>
        <p:sp>
          <p:nvSpPr>
            <p:cNvPr id="39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" name="3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4" name="Google Shape;31;p1"/>
          <p:cNvGrpSpPr/>
          <p:nvPr/>
        </p:nvGrpSpPr>
        <p:grpSpPr>
          <a:xfrm>
            <a:off x="4668375" y="4795575"/>
            <a:ext cx="288316" cy="292535"/>
            <a:chOff x="0" y="0"/>
            <a:chExt cx="288315" cy="292533"/>
          </a:xfrm>
        </p:grpSpPr>
        <p:sp>
          <p:nvSpPr>
            <p:cNvPr id="42" name="Square"/>
            <p:cNvSpPr/>
            <p:nvPr/>
          </p:nvSpPr>
          <p:spPr>
            <a:xfrm>
              <a:off x="0" y="2109"/>
              <a:ext cx="288316" cy="288316"/>
            </a:xfrm>
            <a:prstGeom prst="rect">
              <a:avLst/>
            </a:prstGeom>
            <a:solidFill>
              <a:srgbClr val="F1A20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3" name="6"/>
            <p:cNvSpPr txBox="1"/>
            <p:nvPr/>
          </p:nvSpPr>
          <p:spPr>
            <a:xfrm>
              <a:off x="0" y="-1"/>
              <a:ext cx="288316" cy="292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7575" tIns="47575" rIns="47575" bIns="47575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45" name="Google Shape;32;p1"/>
          <p:cNvSpPr txBox="1"/>
          <p:nvPr/>
        </p:nvSpPr>
        <p:spPr>
          <a:xfrm>
            <a:off x="601194" y="4843150"/>
            <a:ext cx="359745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Scope of solution space </a:t>
            </a:r>
          </a:p>
        </p:txBody>
      </p:sp>
      <p:sp>
        <p:nvSpPr>
          <p:cNvPr id="46" name="Google Shape;33;p1"/>
          <p:cNvSpPr txBox="1"/>
          <p:nvPr/>
        </p:nvSpPr>
        <p:spPr>
          <a:xfrm>
            <a:off x="5050633" y="4843150"/>
            <a:ext cx="359745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/>
            <a:r>
              <a:t>Key data sources </a:t>
            </a:r>
          </a:p>
        </p:txBody>
      </p:sp>
      <p:sp>
        <p:nvSpPr>
          <p:cNvPr id="47" name="Google Shape;34;p1"/>
          <p:cNvSpPr txBox="1"/>
          <p:nvPr/>
        </p:nvSpPr>
        <p:spPr>
          <a:xfrm>
            <a:off x="232567" y="1941999"/>
            <a:ext cx="4232969" cy="1750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 Mountain Resort has access to 105 trails, a ski resort located in Montana with spectacular views of Glacier National Park and Flathead National Forest. </a:t>
            </a:r>
            <a:endParaRPr b="0"/>
          </a:p>
          <a:p>
            <a:pPr defTabSz="457200">
              <a:defRPr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b="1" sz="1200">
                <a:solidFill>
                  <a:srgbClr val="0E101A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Big Mountain Resort's effort to increase the visitors' distribution across the resort added additional chair lifts, which resulted in $1,540,000 to the current operating cost.</a:t>
            </a:r>
            <a:endParaRPr b="0"/>
          </a:p>
          <a:p>
            <a:pPr>
              <a:defRPr b="1" sz="1000">
                <a:solidFill>
                  <a:srgbClr val="000000"/>
                </a:solidFill>
              </a:defRPr>
            </a:pPr>
          </a:p>
          <a:p>
            <a:pPr>
              <a:defRPr b="1" sz="1000">
                <a:solidFill>
                  <a:srgbClr val="000000"/>
                </a:solidFill>
              </a:defRPr>
            </a:pPr>
          </a:p>
        </p:txBody>
      </p:sp>
      <p:sp>
        <p:nvSpPr>
          <p:cNvPr id="48" name="Google Shape;35;p1"/>
          <p:cNvSpPr txBox="1"/>
          <p:nvPr/>
        </p:nvSpPr>
        <p:spPr>
          <a:xfrm>
            <a:off x="193543" y="3733221"/>
            <a:ext cx="4232969" cy="646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000">
                <a:solidFill>
                  <a:srgbClr val="000000"/>
                </a:solidFill>
              </a:defRPr>
            </a:pPr>
            <a:r>
              <a:t>Predict pricing by capitalizing on its facilities by comparing their market segment.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Determine possible reduction in operating cost</a:t>
            </a:r>
          </a:p>
        </p:txBody>
      </p:sp>
      <p:sp>
        <p:nvSpPr>
          <p:cNvPr id="49" name="Google Shape;36;p1"/>
          <p:cNvSpPr txBox="1"/>
          <p:nvPr/>
        </p:nvSpPr>
        <p:spPr>
          <a:xfrm>
            <a:off x="258662" y="5144887"/>
            <a:ext cx="4232969" cy="54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100">
                <a:solidFill>
                  <a:srgbClr val="000000"/>
                </a:solidFill>
              </a:defRPr>
            </a:pPr>
            <a:r>
              <a:t>Examine dataset and retain mush of revelemnt data for an analysis</a:t>
            </a:r>
          </a:p>
          <a:p>
            <a:pPr>
              <a:defRPr b="1" sz="1100">
                <a:solidFill>
                  <a:srgbClr val="000000"/>
                </a:solidFill>
              </a:defRPr>
            </a:pPr>
            <a:r>
              <a:t>Develop regression model to predict ticket price.</a:t>
            </a:r>
          </a:p>
        </p:txBody>
      </p:sp>
      <p:sp>
        <p:nvSpPr>
          <p:cNvPr id="50" name="Google Shape;37;p1"/>
          <p:cNvSpPr txBox="1"/>
          <p:nvPr/>
        </p:nvSpPr>
        <p:spPr>
          <a:xfrm>
            <a:off x="4603956" y="1963919"/>
            <a:ext cx="4232969" cy="36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000">
                <a:solidFill>
                  <a:srgbClr val="000000"/>
                </a:solidFill>
              </a:defRPr>
            </a:pPr>
            <a:r>
              <a:t>The domain expert is required while data is being cleansed before an analyst</a:t>
            </a:r>
            <a:r>
              <a:rPr b="0"/>
              <a:t>.</a:t>
            </a:r>
          </a:p>
        </p:txBody>
      </p:sp>
      <p:sp>
        <p:nvSpPr>
          <p:cNvPr id="51" name="Google Shape;38;p1"/>
          <p:cNvSpPr txBox="1"/>
          <p:nvPr/>
        </p:nvSpPr>
        <p:spPr>
          <a:xfrm>
            <a:off x="4636653" y="5085174"/>
            <a:ext cx="4232969" cy="36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000">
                <a:solidFill>
                  <a:srgbClr val="000000"/>
                </a:solidFill>
              </a:defRPr>
            </a:pPr>
            <a:r>
              <a:t>SQL Database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S3 Bucket</a:t>
            </a:r>
          </a:p>
        </p:txBody>
      </p:sp>
      <p:grpSp>
        <p:nvGrpSpPr>
          <p:cNvPr id="54" name="Google Shape;39;p1"/>
          <p:cNvGrpSpPr/>
          <p:nvPr/>
        </p:nvGrpSpPr>
        <p:grpSpPr>
          <a:xfrm>
            <a:off x="6633336" y="6492476"/>
            <a:ext cx="432049" cy="269201"/>
            <a:chOff x="0" y="0"/>
            <a:chExt cx="432047" cy="269199"/>
          </a:xfrm>
        </p:grpSpPr>
        <p:sp>
          <p:nvSpPr>
            <p:cNvPr id="52" name="Chevron"/>
            <p:cNvSpPr/>
            <p:nvPr/>
          </p:nvSpPr>
          <p:spPr>
            <a:xfrm>
              <a:off x="0" y="31941"/>
              <a:ext cx="432048" cy="205318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3" name="H"/>
            <p:cNvSpPr txBox="1"/>
            <p:nvPr/>
          </p:nvSpPr>
          <p:spPr>
            <a:xfrm>
              <a:off x="153146" y="0"/>
              <a:ext cx="125757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grpSp>
        <p:nvGrpSpPr>
          <p:cNvPr id="57" name="Google Shape;40;p1"/>
          <p:cNvGrpSpPr/>
          <p:nvPr/>
        </p:nvGrpSpPr>
        <p:grpSpPr>
          <a:xfrm>
            <a:off x="7028512" y="6487123"/>
            <a:ext cx="432049" cy="269201"/>
            <a:chOff x="0" y="0"/>
            <a:chExt cx="432047" cy="269199"/>
          </a:xfrm>
        </p:grpSpPr>
        <p:sp>
          <p:nvSpPr>
            <p:cNvPr id="55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" name="D"/>
            <p:cNvSpPr txBox="1"/>
            <p:nvPr/>
          </p:nvSpPr>
          <p:spPr>
            <a:xfrm>
              <a:off x="153736" y="0"/>
              <a:ext cx="124576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60" name="Google Shape;41;p1"/>
          <p:cNvGrpSpPr/>
          <p:nvPr/>
        </p:nvGrpSpPr>
        <p:grpSpPr>
          <a:xfrm>
            <a:off x="7452320" y="6476415"/>
            <a:ext cx="432049" cy="269201"/>
            <a:chOff x="0" y="0"/>
            <a:chExt cx="432047" cy="269199"/>
          </a:xfrm>
        </p:grpSpPr>
        <p:sp>
          <p:nvSpPr>
            <p:cNvPr id="58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" name="E"/>
            <p:cNvSpPr txBox="1"/>
            <p:nvPr/>
          </p:nvSpPr>
          <p:spPr>
            <a:xfrm>
              <a:off x="153736" y="0"/>
              <a:ext cx="124576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63" name="Google Shape;42;p1"/>
          <p:cNvGrpSpPr/>
          <p:nvPr/>
        </p:nvGrpSpPr>
        <p:grpSpPr>
          <a:xfrm>
            <a:off x="7846662" y="6481493"/>
            <a:ext cx="432049" cy="269201"/>
            <a:chOff x="0" y="0"/>
            <a:chExt cx="432047" cy="269199"/>
          </a:xfrm>
        </p:grpSpPr>
        <p:sp>
          <p:nvSpPr>
            <p:cNvPr id="61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" name="I"/>
            <p:cNvSpPr txBox="1"/>
            <p:nvPr/>
          </p:nvSpPr>
          <p:spPr>
            <a:xfrm>
              <a:off x="153736" y="0"/>
              <a:ext cx="124576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I</a:t>
              </a:r>
            </a:p>
          </p:txBody>
        </p:sp>
      </p:grpSp>
      <p:grpSp>
        <p:nvGrpSpPr>
          <p:cNvPr id="66" name="Google Shape;43;p1"/>
          <p:cNvGrpSpPr/>
          <p:nvPr/>
        </p:nvGrpSpPr>
        <p:grpSpPr>
          <a:xfrm>
            <a:off x="8245692" y="6476415"/>
            <a:ext cx="432049" cy="269201"/>
            <a:chOff x="0" y="0"/>
            <a:chExt cx="432047" cy="269199"/>
          </a:xfrm>
        </p:grpSpPr>
        <p:sp>
          <p:nvSpPr>
            <p:cNvPr id="64" name="Chevron"/>
            <p:cNvSpPr/>
            <p:nvPr/>
          </p:nvSpPr>
          <p:spPr>
            <a:xfrm>
              <a:off x="0" y="26588"/>
              <a:ext cx="432048" cy="216025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5" name="P"/>
            <p:cNvSpPr txBox="1"/>
            <p:nvPr/>
          </p:nvSpPr>
          <p:spPr>
            <a:xfrm>
              <a:off x="153736" y="0"/>
              <a:ext cx="124576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P</a:t>
              </a:r>
            </a:p>
          </p:txBody>
        </p:sp>
      </p:grpSp>
      <p:grpSp>
        <p:nvGrpSpPr>
          <p:cNvPr id="69" name="Google Shape;44;p1"/>
          <p:cNvGrpSpPr/>
          <p:nvPr/>
        </p:nvGrpSpPr>
        <p:grpSpPr>
          <a:xfrm>
            <a:off x="8099129" y="675186"/>
            <a:ext cx="432049" cy="269201"/>
            <a:chOff x="0" y="0"/>
            <a:chExt cx="432047" cy="269199"/>
          </a:xfrm>
        </p:grpSpPr>
        <p:sp>
          <p:nvSpPr>
            <p:cNvPr id="67" name="Chevron"/>
            <p:cNvSpPr/>
            <p:nvPr/>
          </p:nvSpPr>
          <p:spPr>
            <a:xfrm>
              <a:off x="0" y="31941"/>
              <a:ext cx="432048" cy="205318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8" name="H"/>
            <p:cNvSpPr txBox="1"/>
            <p:nvPr/>
          </p:nvSpPr>
          <p:spPr>
            <a:xfrm>
              <a:off x="153146" y="0"/>
              <a:ext cx="125757" cy="26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b="1" sz="12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70" name="Google Shape;45;p1"/>
          <p:cNvSpPr/>
          <p:nvPr/>
        </p:nvSpPr>
        <p:spPr>
          <a:xfrm>
            <a:off x="121750" y="116630"/>
            <a:ext cx="7996288" cy="113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0867" y="0"/>
                </a:lnTo>
                <a:lnTo>
                  <a:pt x="20867" y="12600"/>
                </a:lnTo>
                <a:lnTo>
                  <a:pt x="21600" y="12223"/>
                </a:lnTo>
                <a:lnTo>
                  <a:pt x="20867" y="18000"/>
                </a:lnTo>
                <a:lnTo>
                  <a:pt x="20867" y="21600"/>
                </a:lnTo>
                <a:lnTo>
                  <a:pt x="0" y="21600"/>
                </a:lnTo>
                <a:lnTo>
                  <a:pt x="0" y="12600"/>
                </a:lnTo>
                <a:close/>
              </a:path>
            </a:pathLst>
          </a:custGeom>
          <a:solidFill>
            <a:srgbClr val="FEF2DA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/>
            </a:pPr>
          </a:p>
        </p:txBody>
      </p:sp>
      <p:sp>
        <p:nvSpPr>
          <p:cNvPr id="71" name="Google Shape;46;p1"/>
          <p:cNvSpPr txBox="1"/>
          <p:nvPr>
            <p:ph type="title"/>
          </p:nvPr>
        </p:nvSpPr>
        <p:spPr>
          <a:xfrm>
            <a:off x="184140" y="189590"/>
            <a:ext cx="8793596" cy="30777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Problem Statement Worksheet (Hypothesis Formation)</a:t>
            </a:r>
          </a:p>
        </p:txBody>
      </p:sp>
      <p:sp>
        <p:nvSpPr>
          <p:cNvPr id="72" name="Google Shape;47;p1"/>
          <p:cNvSpPr txBox="1"/>
          <p:nvPr/>
        </p:nvSpPr>
        <p:spPr>
          <a:xfrm>
            <a:off x="4652851" y="3547600"/>
            <a:ext cx="4232969" cy="366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000">
                <a:solidFill>
                  <a:srgbClr val="000000"/>
                </a:solidFill>
              </a:defRPr>
            </a:pPr>
            <a:r>
              <a:t>Director of Operations - Jimmy Blackburn</a:t>
            </a:r>
          </a:p>
          <a:p>
            <a:pPr>
              <a:defRPr b="1" sz="1000">
                <a:solidFill>
                  <a:srgbClr val="000000"/>
                </a:solidFill>
              </a:defRPr>
            </a:pPr>
            <a:r>
              <a:t>Database Manager - Alesha Eisen</a:t>
            </a:r>
          </a:p>
        </p:txBody>
      </p:sp>
      <p:sp>
        <p:nvSpPr>
          <p:cNvPr id="73" name="Google Shape;48;p1"/>
          <p:cNvSpPr txBox="1"/>
          <p:nvPr/>
        </p:nvSpPr>
        <p:spPr>
          <a:xfrm>
            <a:off x="229864" y="540900"/>
            <a:ext cx="7592173" cy="491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What opportunities exist for Big Mountain Resort to maximize their pricing by capitalization on its facilities?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2C46"/>
      </a:dk1>
      <a:lt1>
        <a:srgbClr val="464646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Synergy_CF_YNR00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00FF"/>
      </a:hlink>
      <a:folHlink>
        <a:srgbClr val="FF00FF"/>
      </a:folHlink>
    </a:clrScheme>
    <a:fontScheme name="Synergy_CF_YNR00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ynergy_CF_YNR00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chemeClr val="accent3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