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2E8"/>
          </a:solidFill>
        </a:fill>
      </a:tcStyle>
    </a:wholeTbl>
    <a:band2H>
      <a:tcTxStyle b="def" i="def"/>
      <a:tcStyle>
        <a:tcBdr/>
        <a:fill>
          <a:solidFill>
            <a:srgbClr val="EFF1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E"/>
          </a:solidFill>
        </a:fill>
      </a:tcStyle>
    </a:wholeTbl>
    <a:band2H>
      <a:tcTxStyle b="def" i="def"/>
      <a:tcStyle>
        <a:tcBdr/>
        <a:fill>
          <a:solidFill>
            <a:srgbClr val="E6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b="def" i="def"/>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3"/>
        </a:fontRef>
        <a:schemeClr val="accent3"/>
      </a:tcTxStyle>
      <a:tcStyle>
        <a:tcBdr>
          <a:left>
            <a:ln w="12700" cap="flat">
              <a:noFill/>
              <a:miter lim="400000"/>
            </a:ln>
          </a:left>
          <a:right>
            <a:ln w="12700" cap="flat">
              <a:noFill/>
              <a:miter lim="400000"/>
            </a:ln>
          </a:right>
          <a:top>
            <a:ln w="508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E"/>
          </a:solidFill>
        </a:fill>
      </a:tcStyle>
    </a:wholeTbl>
    <a:band2H>
      <a:tcTxStyle b="def" i="def"/>
      <a:tcStyle>
        <a:tcBdr/>
        <a:fill>
          <a:solidFill>
            <a:srgbClr val="E6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wholeTbl>
    <a:band2H>
      <a:tcTxStyle b="def" i="def"/>
      <a:tcStyle>
        <a:tcBdr/>
        <a:fill>
          <a:solidFill>
            <a:srgbClr val="FFFFFF"/>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508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254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 name="Shape 18"/>
          <p:cNvSpPr/>
          <p:nvPr>
            <p:ph type="sldImg"/>
          </p:nvPr>
        </p:nvSpPr>
        <p:spPr>
          <a:xfrm>
            <a:off x="1143000" y="685800"/>
            <a:ext cx="4572000" cy="3429000"/>
          </a:xfrm>
          <a:prstGeom prst="rect">
            <a:avLst/>
          </a:prstGeom>
        </p:spPr>
        <p:txBody>
          <a:bodyPr/>
          <a:lstStyle/>
          <a:p>
            <a:pPr/>
          </a:p>
        </p:txBody>
      </p:sp>
      <p:sp>
        <p:nvSpPr>
          <p:cNvPr id="19" name="Shape 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a:p>
        </p:txBody>
      </p:sp>
      <p:sp>
        <p:nvSpPr>
          <p:cNvPr id="75" name="Shape 75"/>
          <p:cNvSpPr/>
          <p:nvPr>
            <p:ph type="body" sz="quarter" idx="1"/>
          </p:nvPr>
        </p:nvSpPr>
        <p:spPr>
          <a:prstGeom prst="rect">
            <a:avLst/>
          </a:prstGeom>
        </p:spPr>
        <p:txBody>
          <a:bodyPr/>
          <a:lstStyle/>
          <a:p>
            <a:pPr>
              <a:defRPr b="1" sz="1200">
                <a:latin typeface="Calibri"/>
                <a:ea typeface="Calibri"/>
                <a:cs typeface="Calibri"/>
                <a:sym typeface="Calibri"/>
              </a:defRPr>
            </a:pPr>
            <a:r>
              <a:t>Hypothesis: </a:t>
            </a:r>
            <a:r>
              <a:rPr b="0" i="1">
                <a:latin typeface="+mn-lt"/>
                <a:ea typeface="+mn-ea"/>
                <a:cs typeface="+mn-cs"/>
                <a:sym typeface="Arial"/>
              </a:rPr>
              <a:t>Create a Hypothesis with an emphasis on SMART principles. </a:t>
            </a:r>
            <a:r>
              <a:rPr i="1">
                <a:latin typeface="+mn-lt"/>
                <a:ea typeface="+mn-ea"/>
                <a:cs typeface="+mn-cs"/>
                <a:sym typeface="Arial"/>
              </a:rPr>
              <a:t>(</a:t>
            </a:r>
            <a:r>
              <a:rPr i="1"/>
              <a:t>S – Specific, M – Measurable, A – Achievable, R – Realistic, T – Timebound). </a:t>
            </a:r>
            <a:r>
              <a:rPr b="0"/>
              <a:t>If you cannot do this, you </a:t>
            </a:r>
            <a:r>
              <a:t>do not</a:t>
            </a:r>
            <a:r>
              <a:rPr b="0"/>
              <a:t> have a good grasp on the business problem.</a:t>
            </a:r>
          </a:p>
          <a:p>
            <a:pPr>
              <a:defRPr sz="1200">
                <a:latin typeface="Calibri"/>
                <a:ea typeface="Calibri"/>
                <a:cs typeface="Calibri"/>
                <a:sym typeface="Calibri"/>
              </a:defRPr>
            </a:pPr>
          </a:p>
          <a:p>
            <a:pPr>
              <a:defRPr b="1" sz="1200">
                <a:latin typeface="Calibri"/>
                <a:ea typeface="Calibri"/>
                <a:cs typeface="Calibri"/>
                <a:sym typeface="Calibri"/>
              </a:defRPr>
            </a:pPr>
            <a:r>
              <a:t>Context: </a:t>
            </a:r>
            <a:r>
              <a:rPr b="0"/>
              <a:t>With context, we have </a:t>
            </a:r>
            <a:r>
              <a:rPr u="sng"/>
              <a:t>clearly identified the problem at hand </a:t>
            </a:r>
            <a:r>
              <a:rPr b="0"/>
              <a:t>and have elucidated on how our initiative may solve this problem, alongside the commercial implications this will have on the business. </a:t>
            </a:r>
          </a:p>
          <a:p>
            <a:pPr>
              <a:defRPr sz="1200">
                <a:latin typeface="Calibri"/>
                <a:ea typeface="Calibri"/>
                <a:cs typeface="Calibri"/>
                <a:sym typeface="Calibri"/>
              </a:defRPr>
            </a:pPr>
            <a:endParaRPr b="1"/>
          </a:p>
          <a:p>
            <a:pPr>
              <a:defRPr b="1" sz="1200">
                <a:latin typeface="Calibri"/>
                <a:ea typeface="Calibri"/>
                <a:cs typeface="Calibri"/>
                <a:sym typeface="Calibri"/>
              </a:defRPr>
            </a:pPr>
            <a:r>
              <a:t>Criteria for Success</a:t>
            </a:r>
            <a:r>
              <a:rPr b="0"/>
              <a:t>: Clearly defining the criteria for success ensures that the scope of your work is clearly defined and understood. Otherwise, if this isn’t defined – your work will never end which will result in mismatched expectations.</a:t>
            </a:r>
          </a:p>
          <a:p>
            <a:pPr>
              <a:defRPr sz="1200">
                <a:latin typeface="Calibri"/>
                <a:ea typeface="Calibri"/>
                <a:cs typeface="Calibri"/>
                <a:sym typeface="Calibri"/>
              </a:defRPr>
            </a:pPr>
          </a:p>
          <a:p>
            <a:pPr>
              <a:defRPr b="1" sz="1200">
                <a:latin typeface="Calibri"/>
                <a:ea typeface="Calibri"/>
                <a:cs typeface="Calibri"/>
                <a:sym typeface="Calibri"/>
              </a:defRPr>
            </a:pPr>
            <a:r>
              <a:t>Scope of Solution Space: </a:t>
            </a:r>
            <a:r>
              <a:rPr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p>
          <a:p>
            <a:pPr>
              <a:defRPr sz="1200">
                <a:latin typeface="Calibri"/>
                <a:ea typeface="Calibri"/>
                <a:cs typeface="Calibri"/>
                <a:sym typeface="Calibri"/>
              </a:defRPr>
            </a:pPr>
          </a:p>
          <a:p>
            <a:pPr>
              <a:defRPr b="1" sz="1200">
                <a:latin typeface="Calibri"/>
                <a:ea typeface="Calibri"/>
                <a:cs typeface="Calibri"/>
                <a:sym typeface="Calibri"/>
              </a:defRPr>
            </a:pPr>
            <a:r>
              <a:t>Constraints within Solution Space: </a:t>
            </a:r>
            <a:r>
              <a:rPr b="0"/>
              <a:t>Looking forward, what are the foreseeable problems we are likely to encounter? Could this be stakeholder resistance? Could this be we don’t have access to the right data? </a:t>
            </a:r>
          </a:p>
          <a:p>
            <a:pPr>
              <a:defRPr sz="1200">
                <a:latin typeface="Calibri"/>
                <a:ea typeface="Calibri"/>
                <a:cs typeface="Calibri"/>
                <a:sym typeface="Calibri"/>
              </a:defRPr>
            </a:pPr>
          </a:p>
          <a:p>
            <a:pPr>
              <a:defRPr b="1" sz="1200">
                <a:latin typeface="Calibri"/>
                <a:ea typeface="Calibri"/>
                <a:cs typeface="Calibri"/>
                <a:sym typeface="Calibri"/>
              </a:defRPr>
            </a:pPr>
            <a:r>
              <a:t>Stakeholders to provide key insight: </a:t>
            </a:r>
            <a:r>
              <a:rPr b="0"/>
              <a:t>Who are the people I need to speak to, to get the answers I need for my data analysis?</a:t>
            </a:r>
          </a:p>
          <a:p>
            <a:pPr>
              <a:defRPr sz="1200">
                <a:latin typeface="Calibri"/>
                <a:ea typeface="Calibri"/>
                <a:cs typeface="Calibri"/>
                <a:sym typeface="Calibri"/>
              </a:defRPr>
            </a:pPr>
          </a:p>
          <a:p>
            <a:pPr>
              <a:defRPr b="1" sz="1200">
                <a:latin typeface="Calibri"/>
                <a:ea typeface="Calibri"/>
                <a:cs typeface="Calibri"/>
                <a:sym typeface="Calibri"/>
              </a:defRPr>
            </a:pPr>
            <a:r>
              <a:t>What key data sources are required</a:t>
            </a:r>
            <a:r>
              <a:rPr b="0"/>
              <a:t>?</a:t>
            </a:r>
          </a:p>
          <a:p>
            <a:pPr>
              <a:defRPr sz="1200">
                <a:latin typeface="Calibri"/>
                <a:ea typeface="Calibri"/>
                <a:cs typeface="Calibri"/>
                <a:sym typeface="Calibri"/>
              </a:defRPr>
            </a:pPr>
            <a:r>
              <a:t>Based off my discussions with the key stakeholders – can we clearly list out all the data sources we need so we can make a highly targeted request as opposed to a scatter-gun approach where we ask for a bit of everything?</a:t>
            </a:r>
          </a:p>
          <a:p>
            <a:pPr>
              <a:defRPr sz="1200">
                <a:latin typeface="Calibri"/>
                <a:ea typeface="Calibri"/>
                <a:cs typeface="Calibri"/>
                <a:sym typeface="Calibri"/>
              </a:defRPr>
            </a:pPr>
            <a:endParaRPr b="1"/>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74945" y="234862"/>
            <a:ext cx="8794113" cy="29832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3"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9pPr>
    </p:titleStyle>
    <p:bodyStyle>
      <a:lvl1pPr marL="228600" marR="0" indent="0" algn="l" defTabSz="914400" rtl="0" latinLnBrk="0">
        <a:lnSpc>
          <a:spcPct val="100000"/>
        </a:lnSpc>
        <a:spcBef>
          <a:spcPts val="0"/>
        </a:spcBef>
        <a:spcAft>
          <a:spcPts val="0"/>
        </a:spcAft>
        <a:buClrTx/>
        <a:buSzTx/>
        <a:buFontTx/>
        <a:buNone/>
        <a:tabLst/>
        <a:defRPr b="0" baseline="0" cap="none" i="0" spc="0" strike="noStrike" sz="1600" u="none">
          <a:solidFill>
            <a:schemeClr val="accent3"/>
          </a:solidFill>
          <a:uFillTx/>
          <a:latin typeface="+mn-lt"/>
          <a:ea typeface="+mn-ea"/>
          <a:cs typeface="+mn-cs"/>
          <a:sym typeface="Arial"/>
        </a:defRPr>
      </a:lvl1pPr>
      <a:lvl2pPr marL="914400" marR="0" indent="-35814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2pPr>
      <a:lvl3pPr marL="1371600" marR="0" indent="-352933"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3pPr>
      <a:lvl4pPr marL="1828800" marR="0" indent="-352933"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4pPr>
      <a:lvl5pPr marL="2286000" marR="0" indent="-32080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5pPr>
      <a:lvl6pPr marL="2743200" marR="0" indent="-32080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6pPr>
      <a:lvl7pPr marL="3200400" marR="0" indent="-32080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7pPr>
      <a:lvl8pPr marL="3657600" marR="0" indent="-320802"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8pPr>
      <a:lvl9pPr marL="4114800" marR="0" indent="-320802"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 name="Google Shape;20;p1"/>
          <p:cNvSpPr/>
          <p:nvPr/>
        </p:nvSpPr>
        <p:spPr>
          <a:xfrm>
            <a:off x="137948" y="1576012"/>
            <a:ext cx="4344158" cy="4681065"/>
          </a:xfrm>
          <a:prstGeom prst="rect">
            <a:avLst/>
          </a:prstGeom>
          <a:solidFill>
            <a:srgbClr val="FFFFFF"/>
          </a:solidFill>
          <a:ln w="19050">
            <a:solidFill>
              <a:schemeClr val="accent5"/>
            </a:solidFill>
            <a:miter/>
          </a:ln>
        </p:spPr>
        <p:txBody>
          <a:bodyPr lIns="0" tIns="0" rIns="0" bIns="0" anchor="ctr"/>
          <a:lstStyle/>
          <a:p>
            <a:pPr>
              <a:defRPr>
                <a:solidFill>
                  <a:srgbClr val="000000"/>
                </a:solidFill>
              </a:defRPr>
            </a:pPr>
          </a:p>
        </p:txBody>
      </p:sp>
      <p:sp>
        <p:nvSpPr>
          <p:cNvPr id="22" name="Google Shape;21;p1"/>
          <p:cNvSpPr/>
          <p:nvPr/>
        </p:nvSpPr>
        <p:spPr>
          <a:xfrm>
            <a:off x="4587387" y="1576012"/>
            <a:ext cx="4344157" cy="4681065"/>
          </a:xfrm>
          <a:prstGeom prst="rect">
            <a:avLst/>
          </a:prstGeom>
          <a:solidFill>
            <a:srgbClr val="FFFFFF"/>
          </a:solidFill>
          <a:ln w="19050">
            <a:solidFill>
              <a:schemeClr val="accent5"/>
            </a:solidFill>
            <a:miter/>
          </a:ln>
        </p:spPr>
        <p:txBody>
          <a:bodyPr lIns="0" tIns="0" rIns="0" bIns="0" anchor="ctr"/>
          <a:lstStyle/>
          <a:p>
            <a:pPr>
              <a:defRPr>
                <a:solidFill>
                  <a:srgbClr val="000000"/>
                </a:solidFill>
              </a:defRPr>
            </a:pPr>
          </a:p>
        </p:txBody>
      </p:sp>
      <p:grpSp>
        <p:nvGrpSpPr>
          <p:cNvPr id="25" name="Google Shape;22;p1"/>
          <p:cNvGrpSpPr/>
          <p:nvPr/>
        </p:nvGrpSpPr>
        <p:grpSpPr>
          <a:xfrm>
            <a:off x="218936" y="1616017"/>
            <a:ext cx="288316" cy="292535"/>
            <a:chOff x="0" y="0"/>
            <a:chExt cx="288315" cy="292533"/>
          </a:xfrm>
        </p:grpSpPr>
        <p:sp>
          <p:nvSpPr>
            <p:cNvPr id="23"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FFFFFF"/>
                  </a:solidFill>
                </a:defRPr>
              </a:pPr>
            </a:p>
          </p:txBody>
        </p:sp>
        <p:sp>
          <p:nvSpPr>
            <p:cNvPr id="24" name="1"/>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1</a:t>
              </a:r>
            </a:p>
          </p:txBody>
        </p:sp>
      </p:grpSp>
      <p:grpSp>
        <p:nvGrpSpPr>
          <p:cNvPr id="28" name="Google Shape;23;p1"/>
          <p:cNvGrpSpPr/>
          <p:nvPr/>
        </p:nvGrpSpPr>
        <p:grpSpPr>
          <a:xfrm>
            <a:off x="4668375" y="1616017"/>
            <a:ext cx="288316" cy="292535"/>
            <a:chOff x="0" y="0"/>
            <a:chExt cx="288315" cy="292533"/>
          </a:xfrm>
        </p:grpSpPr>
        <p:sp>
          <p:nvSpPr>
            <p:cNvPr id="26"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4"/>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4</a:t>
              </a:r>
            </a:p>
          </p:txBody>
        </p:sp>
      </p:grpSp>
      <p:sp>
        <p:nvSpPr>
          <p:cNvPr id="29" name="Google Shape;24;p1"/>
          <p:cNvSpPr txBox="1"/>
          <p:nvPr/>
        </p:nvSpPr>
        <p:spPr>
          <a:xfrm>
            <a:off x="601194" y="1663590"/>
            <a:ext cx="3597456"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Context</a:t>
            </a:r>
          </a:p>
        </p:txBody>
      </p:sp>
      <p:sp>
        <p:nvSpPr>
          <p:cNvPr id="30" name="Google Shape;25;p1"/>
          <p:cNvSpPr txBox="1"/>
          <p:nvPr/>
        </p:nvSpPr>
        <p:spPr>
          <a:xfrm>
            <a:off x="5050633" y="1663590"/>
            <a:ext cx="3597456"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Constraints within solution space</a:t>
            </a:r>
          </a:p>
        </p:txBody>
      </p:sp>
      <p:grpSp>
        <p:nvGrpSpPr>
          <p:cNvPr id="33" name="Google Shape;26;p1"/>
          <p:cNvGrpSpPr/>
          <p:nvPr/>
        </p:nvGrpSpPr>
        <p:grpSpPr>
          <a:xfrm>
            <a:off x="4668375" y="3204986"/>
            <a:ext cx="288316" cy="292535"/>
            <a:chOff x="0" y="0"/>
            <a:chExt cx="288315" cy="292533"/>
          </a:xfrm>
        </p:grpSpPr>
        <p:sp>
          <p:nvSpPr>
            <p:cNvPr id="31"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5"/>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5</a:t>
              </a:r>
            </a:p>
          </p:txBody>
        </p:sp>
      </p:grpSp>
      <p:grpSp>
        <p:nvGrpSpPr>
          <p:cNvPr id="36" name="Google Shape;27;p1"/>
          <p:cNvGrpSpPr/>
          <p:nvPr/>
        </p:nvGrpSpPr>
        <p:grpSpPr>
          <a:xfrm>
            <a:off x="218936" y="3204986"/>
            <a:ext cx="288316" cy="292535"/>
            <a:chOff x="0" y="0"/>
            <a:chExt cx="288315" cy="292533"/>
          </a:xfrm>
        </p:grpSpPr>
        <p:sp>
          <p:nvSpPr>
            <p:cNvPr id="34"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2"/>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2</a:t>
              </a:r>
            </a:p>
          </p:txBody>
        </p:sp>
      </p:grpSp>
      <p:sp>
        <p:nvSpPr>
          <p:cNvPr id="37" name="Google Shape;28;p1"/>
          <p:cNvSpPr txBox="1"/>
          <p:nvPr/>
        </p:nvSpPr>
        <p:spPr>
          <a:xfrm>
            <a:off x="601194" y="3252561"/>
            <a:ext cx="3597456"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Criteria for success</a:t>
            </a:r>
          </a:p>
        </p:txBody>
      </p:sp>
      <p:sp>
        <p:nvSpPr>
          <p:cNvPr id="38" name="Google Shape;29;p1"/>
          <p:cNvSpPr txBox="1"/>
          <p:nvPr/>
        </p:nvSpPr>
        <p:spPr>
          <a:xfrm>
            <a:off x="5050633" y="3252561"/>
            <a:ext cx="3597456"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Stakeholders to provide key insight</a:t>
            </a:r>
          </a:p>
        </p:txBody>
      </p:sp>
      <p:grpSp>
        <p:nvGrpSpPr>
          <p:cNvPr id="41" name="Google Shape;30;p1"/>
          <p:cNvGrpSpPr/>
          <p:nvPr/>
        </p:nvGrpSpPr>
        <p:grpSpPr>
          <a:xfrm>
            <a:off x="218936" y="4795575"/>
            <a:ext cx="288316" cy="292535"/>
            <a:chOff x="0" y="0"/>
            <a:chExt cx="288315" cy="292533"/>
          </a:xfrm>
        </p:grpSpPr>
        <p:sp>
          <p:nvSpPr>
            <p:cNvPr id="39"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3"/>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3</a:t>
              </a:r>
            </a:p>
          </p:txBody>
        </p:sp>
      </p:grpSp>
      <p:grpSp>
        <p:nvGrpSpPr>
          <p:cNvPr id="44" name="Google Shape;31;p1"/>
          <p:cNvGrpSpPr/>
          <p:nvPr/>
        </p:nvGrpSpPr>
        <p:grpSpPr>
          <a:xfrm>
            <a:off x="4668375" y="4795575"/>
            <a:ext cx="288316" cy="292535"/>
            <a:chOff x="0" y="0"/>
            <a:chExt cx="288315" cy="292533"/>
          </a:xfrm>
        </p:grpSpPr>
        <p:sp>
          <p:nvSpPr>
            <p:cNvPr id="42"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6"/>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6</a:t>
              </a:r>
            </a:p>
          </p:txBody>
        </p:sp>
      </p:grpSp>
      <p:sp>
        <p:nvSpPr>
          <p:cNvPr id="45" name="Google Shape;32;p1"/>
          <p:cNvSpPr txBox="1"/>
          <p:nvPr/>
        </p:nvSpPr>
        <p:spPr>
          <a:xfrm>
            <a:off x="601194" y="4843150"/>
            <a:ext cx="3597456"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Scope of solution space </a:t>
            </a:r>
          </a:p>
        </p:txBody>
      </p:sp>
      <p:sp>
        <p:nvSpPr>
          <p:cNvPr id="46" name="Google Shape;33;p1"/>
          <p:cNvSpPr txBox="1"/>
          <p:nvPr/>
        </p:nvSpPr>
        <p:spPr>
          <a:xfrm>
            <a:off x="5050633" y="4843150"/>
            <a:ext cx="3597456"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Key data sources </a:t>
            </a:r>
          </a:p>
        </p:txBody>
      </p:sp>
      <p:sp>
        <p:nvSpPr>
          <p:cNvPr id="47" name="Google Shape;34;p1"/>
          <p:cNvSpPr txBox="1"/>
          <p:nvPr/>
        </p:nvSpPr>
        <p:spPr>
          <a:xfrm>
            <a:off x="188833" y="1964975"/>
            <a:ext cx="4232969" cy="120484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1000">
                <a:solidFill>
                  <a:srgbClr val="000000"/>
                </a:solidFill>
              </a:defRPr>
            </a:pPr>
            <a:r>
              <a:t>Big Mountain Resort with access to 105 trails, a ski resort located in Montana with spectacular views of Glacier National Park and Flathead National Forest. Additionally, Big Mountain Resort installed additional chair lift to increase distribution of visitors across the mountain which increase their operating costs by $1,540,000 this season.</a:t>
            </a:r>
          </a:p>
          <a:p>
            <a:pPr>
              <a:defRPr b="1" sz="1000">
                <a:solidFill>
                  <a:srgbClr val="000000"/>
                </a:solidFill>
              </a:defRPr>
            </a:pPr>
          </a:p>
        </p:txBody>
      </p:sp>
      <p:sp>
        <p:nvSpPr>
          <p:cNvPr id="48" name="Google Shape;35;p1"/>
          <p:cNvSpPr txBox="1"/>
          <p:nvPr/>
        </p:nvSpPr>
        <p:spPr>
          <a:xfrm>
            <a:off x="188833" y="3538873"/>
            <a:ext cx="4232969" cy="36664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000">
                <a:solidFill>
                  <a:srgbClr val="000000"/>
                </a:solidFill>
              </a:defRPr>
            </a:lvl1pPr>
          </a:lstStyle>
          <a:p>
            <a:pPr/>
            <a:r>
              <a:t>Maximize pricing by capitalizing on its facilities by comparing their market segment.</a:t>
            </a:r>
          </a:p>
        </p:txBody>
      </p:sp>
      <p:sp>
        <p:nvSpPr>
          <p:cNvPr id="49" name="Google Shape;36;p1"/>
          <p:cNvSpPr txBox="1"/>
          <p:nvPr/>
        </p:nvSpPr>
        <p:spPr>
          <a:xfrm>
            <a:off x="232567" y="5184804"/>
            <a:ext cx="4232969" cy="226947"/>
          </a:xfrm>
          <a:prstGeom prst="rect">
            <a:avLst/>
          </a:prstGeom>
          <a:ln w="12700">
            <a:miter lim="400000"/>
          </a:ln>
        </p:spPr>
        <p:txBody>
          <a:bodyPr lIns="45699" tIns="45699" rIns="45699" bIns="45699">
            <a:spAutoFit/>
          </a:bodyPr>
          <a:lstStyle/>
          <a:p>
            <a:pPr>
              <a:defRPr sz="1000">
                <a:solidFill>
                  <a:srgbClr val="000000"/>
                </a:solidFill>
              </a:defRPr>
            </a:pPr>
          </a:p>
        </p:txBody>
      </p:sp>
      <p:sp>
        <p:nvSpPr>
          <p:cNvPr id="50" name="Google Shape;37;p1"/>
          <p:cNvSpPr txBox="1"/>
          <p:nvPr/>
        </p:nvSpPr>
        <p:spPr>
          <a:xfrm>
            <a:off x="4603956" y="1963919"/>
            <a:ext cx="4232969" cy="64604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1000">
                <a:solidFill>
                  <a:srgbClr val="000000"/>
                </a:solidFill>
              </a:defRPr>
            </a:pPr>
            <a:r>
              <a:t>Some form of linear regression and feature engineering will be required with visitors data.</a:t>
            </a:r>
          </a:p>
          <a:p>
            <a:pPr>
              <a:defRPr b="1" sz="1000">
                <a:solidFill>
                  <a:srgbClr val="000000"/>
                </a:solidFill>
              </a:defRPr>
            </a:pPr>
          </a:p>
          <a:p>
            <a:pPr>
              <a:defRPr b="1" sz="1000">
                <a:solidFill>
                  <a:srgbClr val="000000"/>
                </a:solidFill>
              </a:defRPr>
            </a:pPr>
            <a:r>
              <a:t>visitors data required for analysis</a:t>
            </a:r>
          </a:p>
        </p:txBody>
      </p:sp>
      <p:sp>
        <p:nvSpPr>
          <p:cNvPr id="51" name="Google Shape;38;p1"/>
          <p:cNvSpPr txBox="1"/>
          <p:nvPr/>
        </p:nvSpPr>
        <p:spPr>
          <a:xfrm>
            <a:off x="4636653" y="5085174"/>
            <a:ext cx="4232969" cy="36664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1000">
                <a:solidFill>
                  <a:srgbClr val="000000"/>
                </a:solidFill>
              </a:defRPr>
            </a:pPr>
            <a:r>
              <a:t>SQL Database</a:t>
            </a:r>
          </a:p>
          <a:p>
            <a:pPr>
              <a:defRPr b="1" sz="1000">
                <a:solidFill>
                  <a:srgbClr val="000000"/>
                </a:solidFill>
              </a:defRPr>
            </a:pPr>
            <a:r>
              <a:t>S3 Bucket</a:t>
            </a:r>
          </a:p>
        </p:txBody>
      </p:sp>
      <p:grpSp>
        <p:nvGrpSpPr>
          <p:cNvPr id="54" name="Google Shape;39;p1"/>
          <p:cNvGrpSpPr/>
          <p:nvPr/>
        </p:nvGrpSpPr>
        <p:grpSpPr>
          <a:xfrm>
            <a:off x="6633336" y="6492476"/>
            <a:ext cx="432049" cy="269201"/>
            <a:chOff x="0" y="0"/>
            <a:chExt cx="432047" cy="269199"/>
          </a:xfrm>
        </p:grpSpPr>
        <p:sp>
          <p:nvSpPr>
            <p:cNvPr id="52" name="Chevron"/>
            <p:cNvSpPr/>
            <p:nvPr/>
          </p:nvSpPr>
          <p:spPr>
            <a:xfrm>
              <a:off x="0" y="31941"/>
              <a:ext cx="432048" cy="205318"/>
            </a:xfrm>
            <a:prstGeom prst="chevron">
              <a:avLst>
                <a:gd name="adj" fmla="val 50000"/>
              </a:avLst>
            </a:prstGeom>
            <a:solidFill>
              <a:schemeClr val="accent4"/>
            </a:solidFill>
            <a:ln w="9525" cap="flat">
              <a:solidFill>
                <a:schemeClr val="accent4"/>
              </a:solidFill>
              <a:prstDash val="solid"/>
              <a:round/>
            </a:ln>
            <a:effectLst/>
          </p:spPr>
          <p:txBody>
            <a:bodyPr wrap="square" lIns="0" tIns="0" rIns="0" bIns="0" numCol="1" anchor="ctr">
              <a:noAutofit/>
            </a:bodyPr>
            <a:lstStyle/>
            <a:p>
              <a:pPr algn="ctr">
                <a:defRPr>
                  <a:solidFill>
                    <a:srgbClr val="000000"/>
                  </a:solidFill>
                </a:defRPr>
              </a:pPr>
            </a:p>
          </p:txBody>
        </p:sp>
        <p:sp>
          <p:nvSpPr>
            <p:cNvPr id="53" name="H"/>
            <p:cNvSpPr txBox="1"/>
            <p:nvPr/>
          </p:nvSpPr>
          <p:spPr>
            <a:xfrm>
              <a:off x="153146" y="0"/>
              <a:ext cx="125757" cy="26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H</a:t>
              </a:r>
            </a:p>
          </p:txBody>
        </p:sp>
      </p:grpSp>
      <p:grpSp>
        <p:nvGrpSpPr>
          <p:cNvPr id="57" name="Google Shape;40;p1"/>
          <p:cNvGrpSpPr/>
          <p:nvPr/>
        </p:nvGrpSpPr>
        <p:grpSpPr>
          <a:xfrm>
            <a:off x="7028512" y="6487123"/>
            <a:ext cx="432049" cy="269201"/>
            <a:chOff x="0" y="0"/>
            <a:chExt cx="432047" cy="269199"/>
          </a:xfrm>
        </p:grpSpPr>
        <p:sp>
          <p:nvSpPr>
            <p:cNvPr id="55"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56" name="D"/>
            <p:cNvSpPr txBox="1"/>
            <p:nvPr/>
          </p:nvSpPr>
          <p:spPr>
            <a:xfrm>
              <a:off x="153736" y="0"/>
              <a:ext cx="124576"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D</a:t>
              </a:r>
            </a:p>
          </p:txBody>
        </p:sp>
      </p:grpSp>
      <p:grpSp>
        <p:nvGrpSpPr>
          <p:cNvPr id="60" name="Google Shape;41;p1"/>
          <p:cNvGrpSpPr/>
          <p:nvPr/>
        </p:nvGrpSpPr>
        <p:grpSpPr>
          <a:xfrm>
            <a:off x="7452320" y="6476415"/>
            <a:ext cx="432049" cy="269201"/>
            <a:chOff x="0" y="0"/>
            <a:chExt cx="432047" cy="269199"/>
          </a:xfrm>
        </p:grpSpPr>
        <p:sp>
          <p:nvSpPr>
            <p:cNvPr id="58"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59" name="E"/>
            <p:cNvSpPr txBox="1"/>
            <p:nvPr/>
          </p:nvSpPr>
          <p:spPr>
            <a:xfrm>
              <a:off x="153736" y="0"/>
              <a:ext cx="124576"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E</a:t>
              </a:r>
            </a:p>
          </p:txBody>
        </p:sp>
      </p:grpSp>
      <p:grpSp>
        <p:nvGrpSpPr>
          <p:cNvPr id="63" name="Google Shape;42;p1"/>
          <p:cNvGrpSpPr/>
          <p:nvPr/>
        </p:nvGrpSpPr>
        <p:grpSpPr>
          <a:xfrm>
            <a:off x="7846662" y="6481493"/>
            <a:ext cx="432049" cy="269201"/>
            <a:chOff x="0" y="0"/>
            <a:chExt cx="432047" cy="269199"/>
          </a:xfrm>
        </p:grpSpPr>
        <p:sp>
          <p:nvSpPr>
            <p:cNvPr id="61"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62" name="I"/>
            <p:cNvSpPr txBox="1"/>
            <p:nvPr/>
          </p:nvSpPr>
          <p:spPr>
            <a:xfrm>
              <a:off x="153736" y="0"/>
              <a:ext cx="124576"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I</a:t>
              </a:r>
            </a:p>
          </p:txBody>
        </p:sp>
      </p:grpSp>
      <p:grpSp>
        <p:nvGrpSpPr>
          <p:cNvPr id="66" name="Google Shape;43;p1"/>
          <p:cNvGrpSpPr/>
          <p:nvPr/>
        </p:nvGrpSpPr>
        <p:grpSpPr>
          <a:xfrm>
            <a:off x="8245692" y="6476415"/>
            <a:ext cx="432049" cy="269201"/>
            <a:chOff x="0" y="0"/>
            <a:chExt cx="432047" cy="269199"/>
          </a:xfrm>
        </p:grpSpPr>
        <p:sp>
          <p:nvSpPr>
            <p:cNvPr id="64"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65" name="P"/>
            <p:cNvSpPr txBox="1"/>
            <p:nvPr/>
          </p:nvSpPr>
          <p:spPr>
            <a:xfrm>
              <a:off x="153736" y="0"/>
              <a:ext cx="124576"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P</a:t>
              </a:r>
            </a:p>
          </p:txBody>
        </p:sp>
      </p:grpSp>
      <p:grpSp>
        <p:nvGrpSpPr>
          <p:cNvPr id="69" name="Google Shape;44;p1"/>
          <p:cNvGrpSpPr/>
          <p:nvPr/>
        </p:nvGrpSpPr>
        <p:grpSpPr>
          <a:xfrm>
            <a:off x="8099129" y="675186"/>
            <a:ext cx="432049" cy="269201"/>
            <a:chOff x="0" y="0"/>
            <a:chExt cx="432047" cy="269199"/>
          </a:xfrm>
        </p:grpSpPr>
        <p:sp>
          <p:nvSpPr>
            <p:cNvPr id="67" name="Chevron"/>
            <p:cNvSpPr/>
            <p:nvPr/>
          </p:nvSpPr>
          <p:spPr>
            <a:xfrm>
              <a:off x="0" y="31941"/>
              <a:ext cx="432048" cy="205318"/>
            </a:xfrm>
            <a:prstGeom prst="chevron">
              <a:avLst>
                <a:gd name="adj" fmla="val 50000"/>
              </a:avLst>
            </a:prstGeom>
            <a:solidFill>
              <a:schemeClr val="accent4"/>
            </a:solidFill>
            <a:ln w="9525" cap="flat">
              <a:solidFill>
                <a:schemeClr val="accent4"/>
              </a:solidFill>
              <a:prstDash val="solid"/>
              <a:round/>
            </a:ln>
            <a:effectLst/>
          </p:spPr>
          <p:txBody>
            <a:bodyPr wrap="square" lIns="0" tIns="0" rIns="0" bIns="0" numCol="1" anchor="ctr">
              <a:noAutofit/>
            </a:bodyPr>
            <a:lstStyle/>
            <a:p>
              <a:pPr algn="ctr">
                <a:defRPr>
                  <a:solidFill>
                    <a:srgbClr val="000000"/>
                  </a:solidFill>
                </a:defRPr>
              </a:pPr>
            </a:p>
          </p:txBody>
        </p:sp>
        <p:sp>
          <p:nvSpPr>
            <p:cNvPr id="68" name="H"/>
            <p:cNvSpPr txBox="1"/>
            <p:nvPr/>
          </p:nvSpPr>
          <p:spPr>
            <a:xfrm>
              <a:off x="153146" y="0"/>
              <a:ext cx="125757" cy="26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H</a:t>
              </a:r>
            </a:p>
          </p:txBody>
        </p:sp>
      </p:grpSp>
      <p:sp>
        <p:nvSpPr>
          <p:cNvPr id="70" name="Google Shape;45;p1"/>
          <p:cNvSpPr/>
          <p:nvPr/>
        </p:nvSpPr>
        <p:spPr>
          <a:xfrm>
            <a:off x="121750" y="116630"/>
            <a:ext cx="7996288" cy="1137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67" y="0"/>
                </a:lnTo>
                <a:lnTo>
                  <a:pt x="20867" y="12600"/>
                </a:lnTo>
                <a:lnTo>
                  <a:pt x="21600" y="12223"/>
                </a:lnTo>
                <a:lnTo>
                  <a:pt x="20867" y="18000"/>
                </a:lnTo>
                <a:lnTo>
                  <a:pt x="20867" y="21600"/>
                </a:lnTo>
                <a:lnTo>
                  <a:pt x="0" y="21600"/>
                </a:lnTo>
                <a:lnTo>
                  <a:pt x="0" y="12600"/>
                </a:lnTo>
                <a:close/>
              </a:path>
            </a:pathLst>
          </a:custGeom>
          <a:solidFill>
            <a:srgbClr val="FEF2DA"/>
          </a:solidFill>
          <a:ln w="12700">
            <a:miter lim="400000"/>
          </a:ln>
        </p:spPr>
        <p:txBody>
          <a:bodyPr lIns="0" tIns="0" rIns="0" bIns="0" anchor="ctr"/>
          <a:lstStyle/>
          <a:p>
            <a:pPr algn="ctr">
              <a:defRPr sz="1800"/>
            </a:pPr>
          </a:p>
        </p:txBody>
      </p:sp>
      <p:sp>
        <p:nvSpPr>
          <p:cNvPr id="71" name="Google Shape;46;p1"/>
          <p:cNvSpPr txBox="1"/>
          <p:nvPr>
            <p:ph type="title"/>
          </p:nvPr>
        </p:nvSpPr>
        <p:spPr>
          <a:xfrm>
            <a:off x="184140" y="189590"/>
            <a:ext cx="8793596" cy="307778"/>
          </a:xfrm>
          <a:prstGeom prst="rect">
            <a:avLst/>
          </a:prstGeom>
        </p:spPr>
        <p:txBody>
          <a:bodyPr/>
          <a:lstStyle>
            <a:lvl1pPr>
              <a:defRPr sz="2000">
                <a:solidFill>
                  <a:srgbClr val="29748D"/>
                </a:solidFill>
                <a:latin typeface="Quattrocento Sans"/>
                <a:ea typeface="Quattrocento Sans"/>
                <a:cs typeface="Quattrocento Sans"/>
                <a:sym typeface="Quattrocento Sans"/>
              </a:defRPr>
            </a:lvl1pPr>
          </a:lstStyle>
          <a:p>
            <a:pPr/>
            <a:r>
              <a:t>Problem Statement Worksheet (Hypothesis Formation)</a:t>
            </a:r>
          </a:p>
        </p:txBody>
      </p:sp>
      <p:sp>
        <p:nvSpPr>
          <p:cNvPr id="72" name="Google Shape;47;p1"/>
          <p:cNvSpPr txBox="1"/>
          <p:nvPr/>
        </p:nvSpPr>
        <p:spPr>
          <a:xfrm>
            <a:off x="4652851" y="3547600"/>
            <a:ext cx="4232969" cy="36664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1000">
                <a:solidFill>
                  <a:srgbClr val="000000"/>
                </a:solidFill>
              </a:defRPr>
            </a:pPr>
            <a:r>
              <a:t>Director of Operations - Jimmy Blackburn</a:t>
            </a:r>
          </a:p>
          <a:p>
            <a:pPr>
              <a:defRPr b="1" sz="1000">
                <a:solidFill>
                  <a:srgbClr val="000000"/>
                </a:solidFill>
              </a:defRPr>
            </a:pPr>
            <a:r>
              <a:t>Database Manager - Alesha Eisen</a:t>
            </a:r>
          </a:p>
        </p:txBody>
      </p:sp>
      <p:sp>
        <p:nvSpPr>
          <p:cNvPr id="73" name="Google Shape;48;p1"/>
          <p:cNvSpPr txBox="1"/>
          <p:nvPr/>
        </p:nvSpPr>
        <p:spPr>
          <a:xfrm>
            <a:off x="229864" y="540900"/>
            <a:ext cx="7592173" cy="49198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a:solidFill>
                  <a:srgbClr val="000000"/>
                </a:solidFill>
              </a:defRPr>
            </a:lvl1pPr>
          </a:lstStyle>
          <a:p>
            <a:pPr/>
            <a:r>
              <a:t>What opportunities exist for Big Mountain Resort to maximize their pricing by capitalization on its facilities?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ynergy_CF_YNR002">
  <a:themeElements>
    <a:clrScheme name="Synergy_CF_YNR002">
      <a:dk1>
        <a:srgbClr val="002C46"/>
      </a:dk1>
      <a:lt1>
        <a:srgbClr val="464646"/>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Synergy_CF_YNR002">
      <a:majorFont>
        <a:latin typeface="Helvetica"/>
        <a:ea typeface="Helvetica"/>
        <a:cs typeface="Helvetica"/>
      </a:majorFont>
      <a:minorFont>
        <a:latin typeface="Arial"/>
        <a:ea typeface="Arial"/>
        <a:cs typeface="Arial"/>
      </a:minorFont>
    </a:fontScheme>
    <a:fmtScheme name="Synergy_CF_YNR00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ynergy_CF_YNR002">
  <a:themeElements>
    <a:clrScheme name="Synergy_CF_YNR002">
      <a:dk1>
        <a:srgbClr val="000000"/>
      </a:dk1>
      <a:lt1>
        <a:srgbClr val="FFFFFF"/>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Synergy_CF_YNR002">
      <a:majorFont>
        <a:latin typeface="Helvetica"/>
        <a:ea typeface="Helvetica"/>
        <a:cs typeface="Helvetica"/>
      </a:majorFont>
      <a:minorFont>
        <a:latin typeface="Arial"/>
        <a:ea typeface="Arial"/>
        <a:cs typeface="Arial"/>
      </a:minorFont>
    </a:fontScheme>
    <a:fmtScheme name="Synergy_CF_YNR00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