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2E8"/>
          </a:solidFill>
        </a:fill>
      </a:tcStyle>
    </a:wholeTbl>
    <a:band2H>
      <a:tcTxStyle b="def" i="def"/>
      <a:tcStyle>
        <a:tcBdr/>
        <a:fill>
          <a:solidFill>
            <a:srgbClr val="EFF1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b="def" i="def"/>
      <a:tcStyle>
        <a:tcBdr/>
        <a:fill>
          <a:solidFill>
            <a:srgbClr val="ECEC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3"/>
        </a:fontRef>
        <a:schemeClr val="accent3"/>
      </a:tcTxStyle>
      <a:tcStyle>
        <a:tcBdr>
          <a:left>
            <a:ln w="12700" cap="flat">
              <a:noFill/>
              <a:miter lim="400000"/>
            </a:ln>
          </a:left>
          <a:right>
            <a:ln w="12700" cap="flat">
              <a:noFill/>
              <a:miter lim="400000"/>
            </a:ln>
          </a:right>
          <a:top>
            <a:ln w="508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chemeClr val="accent3"/>
              </a:solidFill>
              <a:prstDash val="solid"/>
              <a:round/>
            </a:ln>
          </a:top>
          <a:bottom>
            <a:ln w="25400" cap="flat">
              <a:solidFill>
                <a:schemeClr val="accent3"/>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chemeClr val="accent3"/>
        </a:fontRef>
        <a:schemeClr val="accent3"/>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CE"/>
          </a:solidFill>
        </a:fill>
      </a:tcStyle>
    </a:wholeTbl>
    <a:band2H>
      <a:tcTxStyle b="def" i="def"/>
      <a:tcStyle>
        <a:tcBdr/>
        <a:fill>
          <a:solidFill>
            <a:srgbClr val="E6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b="def" i="def"/>
      <a:tcStyle>
        <a:tcBdr/>
        <a:fill>
          <a:solidFill>
            <a:srgbClr val="FFFFFF"/>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 name="Shape 18"/>
          <p:cNvSpPr/>
          <p:nvPr>
            <p:ph type="sldImg"/>
          </p:nvPr>
        </p:nvSpPr>
        <p:spPr>
          <a:xfrm>
            <a:off x="1143000" y="685800"/>
            <a:ext cx="4572000" cy="3429000"/>
          </a:xfrm>
          <a:prstGeom prst="rect">
            <a:avLst/>
          </a:prstGeom>
        </p:spPr>
        <p:txBody>
          <a:bodyPr/>
          <a:lstStyle/>
          <a:p>
            <a:pPr/>
          </a:p>
        </p:txBody>
      </p:sp>
      <p:sp>
        <p:nvSpPr>
          <p:cNvPr id="19" name="Shape 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a:p>
        </p:txBody>
      </p:sp>
      <p:sp>
        <p:nvSpPr>
          <p:cNvPr id="75" name="Shape 75"/>
          <p:cNvSpPr/>
          <p:nvPr>
            <p:ph type="body" sz="quarter" idx="1"/>
          </p:nvPr>
        </p:nvSpPr>
        <p:spPr>
          <a:prstGeom prst="rect">
            <a:avLst/>
          </a:prstGeom>
        </p:spPr>
        <p:txBody>
          <a:bodyPr/>
          <a:lstStyle/>
          <a:p>
            <a:pPr>
              <a:defRPr b="1" sz="1200">
                <a:latin typeface="Calibri"/>
                <a:ea typeface="Calibri"/>
                <a:cs typeface="Calibri"/>
                <a:sym typeface="Calibri"/>
              </a:defRPr>
            </a:pPr>
            <a:r>
              <a:t>Hypothesis: </a:t>
            </a:r>
            <a:r>
              <a:rPr b="0" i="1">
                <a:latin typeface="+mj-lt"/>
                <a:ea typeface="+mj-ea"/>
                <a:cs typeface="+mj-cs"/>
                <a:sym typeface="Arial"/>
              </a:rPr>
              <a:t>Create a Hypothesis with an emphasis on SMART principles. </a:t>
            </a:r>
            <a:r>
              <a:rPr i="1">
                <a:latin typeface="+mj-lt"/>
                <a:ea typeface="+mj-ea"/>
                <a:cs typeface="+mj-cs"/>
                <a:sym typeface="Arial"/>
              </a:rPr>
              <a:t>(</a:t>
            </a:r>
            <a:r>
              <a:rPr i="1"/>
              <a:t>S – Specific, M – Measurable, A – Achievable, R – Realistic, T – Timebound). </a:t>
            </a:r>
            <a:r>
              <a:rPr b="0"/>
              <a:t>If you cannot do this, you </a:t>
            </a:r>
            <a:r>
              <a:t>do not</a:t>
            </a:r>
            <a:r>
              <a:rPr b="0"/>
              <a:t> have a good grasp on the business problem.</a:t>
            </a:r>
          </a:p>
          <a:p>
            <a:pPr>
              <a:defRPr sz="1200">
                <a:latin typeface="Calibri"/>
                <a:ea typeface="Calibri"/>
                <a:cs typeface="Calibri"/>
                <a:sym typeface="Calibri"/>
              </a:defRPr>
            </a:pPr>
          </a:p>
          <a:p>
            <a:pPr>
              <a:defRPr b="1" sz="1200">
                <a:latin typeface="Calibri"/>
                <a:ea typeface="Calibri"/>
                <a:cs typeface="Calibri"/>
                <a:sym typeface="Calibri"/>
              </a:defRPr>
            </a:pPr>
            <a:r>
              <a:t>Context: </a:t>
            </a:r>
            <a:r>
              <a:rPr b="0"/>
              <a:t>With context, we have </a:t>
            </a:r>
            <a:r>
              <a:rPr u="sng"/>
              <a:t>clearly identified the problem at hand </a:t>
            </a:r>
            <a:r>
              <a:rPr b="0"/>
              <a:t>and have elucidated on how our initiative may solve this problem, alongside the commercial implications this will have on the business. </a:t>
            </a:r>
          </a:p>
          <a:p>
            <a:pPr>
              <a:defRPr sz="1200">
                <a:latin typeface="Calibri"/>
                <a:ea typeface="Calibri"/>
                <a:cs typeface="Calibri"/>
                <a:sym typeface="Calibri"/>
              </a:defRPr>
            </a:pPr>
            <a:endParaRPr b="1"/>
          </a:p>
          <a:p>
            <a:pPr>
              <a:defRPr b="1" sz="1200">
                <a:latin typeface="Calibri"/>
                <a:ea typeface="Calibri"/>
                <a:cs typeface="Calibri"/>
                <a:sym typeface="Calibri"/>
              </a:defRPr>
            </a:pPr>
            <a:r>
              <a:t>Criteria for Success</a:t>
            </a:r>
            <a:r>
              <a:rPr b="0"/>
              <a:t>: Clearly defining the criteria for success ensures that the scope of your work is clearly defined and understood. Otherwise, if this isn’t defined – your work will never end which will result in mismatched expectations.</a:t>
            </a:r>
          </a:p>
          <a:p>
            <a:pPr>
              <a:defRPr sz="1200">
                <a:latin typeface="Calibri"/>
                <a:ea typeface="Calibri"/>
                <a:cs typeface="Calibri"/>
                <a:sym typeface="Calibri"/>
              </a:defRPr>
            </a:pPr>
          </a:p>
          <a:p>
            <a:pPr>
              <a:defRPr b="1" sz="1200">
                <a:latin typeface="Calibri"/>
                <a:ea typeface="Calibri"/>
                <a:cs typeface="Calibri"/>
                <a:sym typeface="Calibri"/>
              </a:defRPr>
            </a:pPr>
            <a:r>
              <a:t>Scope of Solution Space: </a:t>
            </a:r>
            <a:r>
              <a:rPr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p>
          <a:p>
            <a:pPr>
              <a:defRPr sz="1200">
                <a:latin typeface="Calibri"/>
                <a:ea typeface="Calibri"/>
                <a:cs typeface="Calibri"/>
                <a:sym typeface="Calibri"/>
              </a:defRPr>
            </a:pPr>
          </a:p>
          <a:p>
            <a:pPr>
              <a:defRPr b="1" sz="1200">
                <a:latin typeface="Calibri"/>
                <a:ea typeface="Calibri"/>
                <a:cs typeface="Calibri"/>
                <a:sym typeface="Calibri"/>
              </a:defRPr>
            </a:pPr>
            <a:r>
              <a:t>Constraints within Solution Space: </a:t>
            </a:r>
            <a:r>
              <a:rPr b="0"/>
              <a:t>Looking forward, what are the foreseeable problems we are likely to encounter? Could this be stakeholder resistance? Could this be we don’t have access to the right data? </a:t>
            </a:r>
          </a:p>
          <a:p>
            <a:pPr>
              <a:defRPr sz="1200">
                <a:latin typeface="Calibri"/>
                <a:ea typeface="Calibri"/>
                <a:cs typeface="Calibri"/>
                <a:sym typeface="Calibri"/>
              </a:defRPr>
            </a:pPr>
          </a:p>
          <a:p>
            <a:pPr>
              <a:defRPr b="1" sz="1200">
                <a:latin typeface="Calibri"/>
                <a:ea typeface="Calibri"/>
                <a:cs typeface="Calibri"/>
                <a:sym typeface="Calibri"/>
              </a:defRPr>
            </a:pPr>
            <a:r>
              <a:t>Stakeholders to provide key insight: </a:t>
            </a:r>
            <a:r>
              <a:rPr b="0"/>
              <a:t>Who are the people I need to speak to, to get the answers I need for my data analysis?</a:t>
            </a:r>
          </a:p>
          <a:p>
            <a:pPr>
              <a:defRPr sz="1200">
                <a:latin typeface="Calibri"/>
                <a:ea typeface="Calibri"/>
                <a:cs typeface="Calibri"/>
                <a:sym typeface="Calibri"/>
              </a:defRPr>
            </a:pPr>
          </a:p>
          <a:p>
            <a:pPr>
              <a:defRPr b="1" sz="1200">
                <a:latin typeface="Calibri"/>
                <a:ea typeface="Calibri"/>
                <a:cs typeface="Calibri"/>
                <a:sym typeface="Calibri"/>
              </a:defRPr>
            </a:pPr>
            <a:r>
              <a:t>What key data sources are required</a:t>
            </a:r>
            <a:r>
              <a:rPr b="0"/>
              <a:t>?</a:t>
            </a:r>
          </a:p>
          <a:p>
            <a:pPr>
              <a:defRPr sz="1200">
                <a:latin typeface="Calibri"/>
                <a:ea typeface="Calibri"/>
                <a:cs typeface="Calibri"/>
                <a:sym typeface="Calibri"/>
              </a:defRPr>
            </a:pPr>
            <a:r>
              <a:t>Based off my discussions with the key stakeholders – can we clearly list out all the data sources we need so we can make a highly targeted request as opposed to a scatter-gun approach where we ask for a bit of everything?</a:t>
            </a:r>
          </a:p>
          <a:p>
            <a:pPr>
              <a:defRPr sz="1200">
                <a:latin typeface="Calibri"/>
                <a:ea typeface="Calibri"/>
                <a:cs typeface="Calibri"/>
                <a:sym typeface="Calibri"/>
              </a:defRPr>
            </a:pPr>
            <a:endParaRPr b="1"/>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74945" y="234862"/>
            <a:ext cx="8794113" cy="2983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3"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1900" u="none">
          <a:solidFill>
            <a:schemeClr val="accent3"/>
          </a:solidFill>
          <a:uFillTx/>
          <a:latin typeface="+mj-lt"/>
          <a:ea typeface="+mj-ea"/>
          <a:cs typeface="+mj-cs"/>
          <a:sym typeface="Arial"/>
        </a:defRPr>
      </a:lvl9pPr>
    </p:titleStyle>
    <p:bodyStyle>
      <a:lvl1pPr marL="228600" marR="0" indent="0" algn="l" defTabSz="914400" rtl="0" latinLnBrk="0">
        <a:lnSpc>
          <a:spcPct val="100000"/>
        </a:lnSpc>
        <a:spcBef>
          <a:spcPts val="0"/>
        </a:spcBef>
        <a:spcAft>
          <a:spcPts val="0"/>
        </a:spcAft>
        <a:buClrTx/>
        <a:buSzTx/>
        <a:buFontTx/>
        <a:buNone/>
        <a:tabLst/>
        <a:defRPr b="0" baseline="0" cap="none" i="0" spc="0" strike="noStrike" sz="1600" u="none">
          <a:solidFill>
            <a:schemeClr val="accent3"/>
          </a:solidFill>
          <a:uFillTx/>
          <a:latin typeface="+mj-lt"/>
          <a:ea typeface="+mj-ea"/>
          <a:cs typeface="+mj-cs"/>
          <a:sym typeface="Arial"/>
        </a:defRPr>
      </a:lvl1pPr>
      <a:lvl2pPr marL="914400" marR="0" indent="-35814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2pPr>
      <a:lvl3pPr marL="13716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3pPr>
      <a:lvl4pPr marL="1828800" marR="0" indent="-352933"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4pPr>
      <a:lvl5pPr marL="22860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5pPr>
      <a:lvl6pPr marL="27432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6pPr>
      <a:lvl7pPr marL="3200400" marR="0" indent="-320800"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7pPr>
      <a:lvl8pPr marL="36576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8pPr>
      <a:lvl9pPr marL="4114800" marR="0" indent="-320802" algn="l" defTabSz="914400" rtl="0" latinLnBrk="0">
        <a:lnSpc>
          <a:spcPct val="100000"/>
        </a:lnSpc>
        <a:spcBef>
          <a:spcPts val="0"/>
        </a:spcBef>
        <a:spcAft>
          <a:spcPts val="0"/>
        </a:spcAft>
        <a:buClrTx/>
        <a:buSzPts val="1600"/>
        <a:buFontTx/>
        <a:buChar char="-"/>
        <a:tabLst/>
        <a:defRPr b="0" baseline="0" cap="none" i="0" spc="0" strike="noStrike" sz="1600" u="none">
          <a:solidFill>
            <a:schemeClr val="accent3"/>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 name="Google Shape;20;p1"/>
          <p:cNvSpPr/>
          <p:nvPr/>
        </p:nvSpPr>
        <p:spPr>
          <a:xfrm>
            <a:off x="137948" y="1303901"/>
            <a:ext cx="4344158" cy="5163830"/>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sp>
        <p:nvSpPr>
          <p:cNvPr id="22" name="Google Shape;21;p1"/>
          <p:cNvSpPr/>
          <p:nvPr/>
        </p:nvSpPr>
        <p:spPr>
          <a:xfrm>
            <a:off x="4587387" y="1291178"/>
            <a:ext cx="4344157" cy="5163830"/>
          </a:xfrm>
          <a:prstGeom prst="rect">
            <a:avLst/>
          </a:prstGeom>
          <a:solidFill>
            <a:srgbClr val="FFFFFF"/>
          </a:solidFill>
          <a:ln w="19050">
            <a:solidFill>
              <a:schemeClr val="accent5"/>
            </a:solidFill>
            <a:miter/>
          </a:ln>
        </p:spPr>
        <p:txBody>
          <a:bodyPr lIns="0" tIns="0" rIns="0" bIns="0" anchor="ctr"/>
          <a:lstStyle/>
          <a:p>
            <a:pPr>
              <a:defRPr>
                <a:solidFill>
                  <a:srgbClr val="000000"/>
                </a:solidFill>
              </a:defRPr>
            </a:pPr>
          </a:p>
        </p:txBody>
      </p:sp>
      <p:grpSp>
        <p:nvGrpSpPr>
          <p:cNvPr id="25" name="Google Shape;22;p1"/>
          <p:cNvGrpSpPr/>
          <p:nvPr/>
        </p:nvGrpSpPr>
        <p:grpSpPr>
          <a:xfrm>
            <a:off x="218936" y="1355662"/>
            <a:ext cx="288316" cy="292534"/>
            <a:chOff x="0" y="0"/>
            <a:chExt cx="288315" cy="292533"/>
          </a:xfrm>
        </p:grpSpPr>
        <p:sp>
          <p:nvSpPr>
            <p:cNvPr id="23"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FFFFFF"/>
                  </a:solidFill>
                </a:defRPr>
              </a:pPr>
            </a:p>
          </p:txBody>
        </p:sp>
        <p:sp>
          <p:nvSpPr>
            <p:cNvPr id="24" name="1"/>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1</a:t>
              </a:r>
            </a:p>
          </p:txBody>
        </p:sp>
      </p:grpSp>
      <p:grpSp>
        <p:nvGrpSpPr>
          <p:cNvPr id="28" name="Google Shape;23;p1"/>
          <p:cNvGrpSpPr/>
          <p:nvPr/>
        </p:nvGrpSpPr>
        <p:grpSpPr>
          <a:xfrm>
            <a:off x="4668375" y="1616017"/>
            <a:ext cx="288316" cy="292535"/>
            <a:chOff x="0" y="0"/>
            <a:chExt cx="288315" cy="292533"/>
          </a:xfrm>
        </p:grpSpPr>
        <p:sp>
          <p:nvSpPr>
            <p:cNvPr id="26"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27" name="4"/>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4</a:t>
              </a:r>
            </a:p>
          </p:txBody>
        </p:sp>
      </p:grpSp>
      <p:sp>
        <p:nvSpPr>
          <p:cNvPr id="29" name="Google Shape;24;p1"/>
          <p:cNvSpPr txBox="1"/>
          <p:nvPr/>
        </p:nvSpPr>
        <p:spPr>
          <a:xfrm>
            <a:off x="594306" y="1403237"/>
            <a:ext cx="3597455"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Context</a:t>
            </a:r>
          </a:p>
        </p:txBody>
      </p:sp>
      <p:sp>
        <p:nvSpPr>
          <p:cNvPr id="30" name="Google Shape;25;p1"/>
          <p:cNvSpPr txBox="1"/>
          <p:nvPr/>
        </p:nvSpPr>
        <p:spPr>
          <a:xfrm>
            <a:off x="5050633" y="1663590"/>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Constraints within solution space</a:t>
            </a:r>
          </a:p>
        </p:txBody>
      </p:sp>
      <p:grpSp>
        <p:nvGrpSpPr>
          <p:cNvPr id="33" name="Google Shape;26;p1"/>
          <p:cNvGrpSpPr/>
          <p:nvPr/>
        </p:nvGrpSpPr>
        <p:grpSpPr>
          <a:xfrm>
            <a:off x="4668375" y="3204986"/>
            <a:ext cx="288316" cy="292535"/>
            <a:chOff x="0" y="0"/>
            <a:chExt cx="288315" cy="292533"/>
          </a:xfrm>
        </p:grpSpPr>
        <p:sp>
          <p:nvSpPr>
            <p:cNvPr id="31"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2" name="5"/>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5</a:t>
              </a:r>
            </a:p>
          </p:txBody>
        </p:sp>
      </p:grpSp>
      <p:grpSp>
        <p:nvGrpSpPr>
          <p:cNvPr id="36" name="Google Shape;27;p1"/>
          <p:cNvGrpSpPr/>
          <p:nvPr/>
        </p:nvGrpSpPr>
        <p:grpSpPr>
          <a:xfrm>
            <a:off x="218936" y="3282733"/>
            <a:ext cx="288316" cy="292534"/>
            <a:chOff x="0" y="0"/>
            <a:chExt cx="288315" cy="292533"/>
          </a:xfrm>
        </p:grpSpPr>
        <p:sp>
          <p:nvSpPr>
            <p:cNvPr id="34"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35" name="2"/>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2</a:t>
              </a:r>
            </a:p>
          </p:txBody>
        </p:sp>
      </p:grpSp>
      <p:sp>
        <p:nvSpPr>
          <p:cNvPr id="37" name="Google Shape;28;p1"/>
          <p:cNvSpPr txBox="1"/>
          <p:nvPr/>
        </p:nvSpPr>
        <p:spPr>
          <a:xfrm>
            <a:off x="594306" y="3311731"/>
            <a:ext cx="3597455"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Criteria for success</a:t>
            </a:r>
          </a:p>
        </p:txBody>
      </p:sp>
      <p:sp>
        <p:nvSpPr>
          <p:cNvPr id="38" name="Google Shape;29;p1"/>
          <p:cNvSpPr txBox="1"/>
          <p:nvPr/>
        </p:nvSpPr>
        <p:spPr>
          <a:xfrm>
            <a:off x="5050633" y="3252561"/>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Stakeholders to provide key insight</a:t>
            </a:r>
          </a:p>
        </p:txBody>
      </p:sp>
      <p:grpSp>
        <p:nvGrpSpPr>
          <p:cNvPr id="41" name="Google Shape;30;p1"/>
          <p:cNvGrpSpPr/>
          <p:nvPr/>
        </p:nvGrpSpPr>
        <p:grpSpPr>
          <a:xfrm>
            <a:off x="218936" y="4795575"/>
            <a:ext cx="288316" cy="292535"/>
            <a:chOff x="0" y="0"/>
            <a:chExt cx="288315" cy="292533"/>
          </a:xfrm>
        </p:grpSpPr>
        <p:sp>
          <p:nvSpPr>
            <p:cNvPr id="39"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0" name="3"/>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3</a:t>
              </a:r>
            </a:p>
          </p:txBody>
        </p:sp>
      </p:grpSp>
      <p:grpSp>
        <p:nvGrpSpPr>
          <p:cNvPr id="44" name="Google Shape;31;p1"/>
          <p:cNvGrpSpPr/>
          <p:nvPr/>
        </p:nvGrpSpPr>
        <p:grpSpPr>
          <a:xfrm>
            <a:off x="4668375" y="4795575"/>
            <a:ext cx="288316" cy="292535"/>
            <a:chOff x="0" y="0"/>
            <a:chExt cx="288315" cy="292533"/>
          </a:xfrm>
        </p:grpSpPr>
        <p:sp>
          <p:nvSpPr>
            <p:cNvPr id="42" name="Square"/>
            <p:cNvSpPr/>
            <p:nvPr/>
          </p:nvSpPr>
          <p:spPr>
            <a:xfrm>
              <a:off x="0" y="2109"/>
              <a:ext cx="288316" cy="288316"/>
            </a:xfrm>
            <a:prstGeom prst="rect">
              <a:avLst/>
            </a:prstGeom>
            <a:solidFill>
              <a:srgbClr val="F1A205"/>
            </a:solidFill>
            <a:ln w="12700" cap="flat">
              <a:noFill/>
              <a:miter lim="400000"/>
            </a:ln>
            <a:effectLst/>
          </p:spPr>
          <p:txBody>
            <a:bodyPr wrap="square" lIns="0" tIns="0" rIns="0" bIns="0" numCol="1" anchor="ctr">
              <a:noAutofit/>
            </a:bodyPr>
            <a:lstStyle/>
            <a:p>
              <a:pPr>
                <a:defRPr>
                  <a:solidFill>
                    <a:srgbClr val="000000"/>
                  </a:solidFill>
                </a:defRPr>
              </a:pPr>
            </a:p>
          </p:txBody>
        </p:sp>
        <p:sp>
          <p:nvSpPr>
            <p:cNvPr id="43" name="6"/>
            <p:cNvSpPr txBox="1"/>
            <p:nvPr/>
          </p:nvSpPr>
          <p:spPr>
            <a:xfrm>
              <a:off x="0" y="-1"/>
              <a:ext cx="288316" cy="292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7575" tIns="47575" rIns="47575" bIns="47575" numCol="1" anchor="ctr">
              <a:spAutoFit/>
            </a:bodyPr>
            <a:lstStyle>
              <a:lvl1pPr>
                <a:defRPr>
                  <a:solidFill>
                    <a:srgbClr val="FFFFFF"/>
                  </a:solidFill>
                </a:defRPr>
              </a:lvl1pPr>
            </a:lstStyle>
            <a:p>
              <a:pPr/>
              <a:r>
                <a:t>6</a:t>
              </a:r>
            </a:p>
          </p:txBody>
        </p:sp>
      </p:grpSp>
      <p:sp>
        <p:nvSpPr>
          <p:cNvPr id="45" name="Google Shape;32;p1"/>
          <p:cNvSpPr txBox="1"/>
          <p:nvPr/>
        </p:nvSpPr>
        <p:spPr>
          <a:xfrm>
            <a:off x="601194" y="4843150"/>
            <a:ext cx="3597456" cy="19738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Scope of solution space </a:t>
            </a:r>
          </a:p>
        </p:txBody>
      </p:sp>
      <p:sp>
        <p:nvSpPr>
          <p:cNvPr id="46" name="Google Shape;33;p1"/>
          <p:cNvSpPr txBox="1"/>
          <p:nvPr/>
        </p:nvSpPr>
        <p:spPr>
          <a:xfrm>
            <a:off x="5050633" y="4843150"/>
            <a:ext cx="3597456"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r>
              <a:t>Key data sources </a:t>
            </a:r>
          </a:p>
        </p:txBody>
      </p:sp>
      <p:sp>
        <p:nvSpPr>
          <p:cNvPr id="47" name="Google Shape;34;p1"/>
          <p:cNvSpPr txBox="1"/>
          <p:nvPr/>
        </p:nvSpPr>
        <p:spPr>
          <a:xfrm>
            <a:off x="193543" y="1750148"/>
            <a:ext cx="4232969" cy="10651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000000"/>
                </a:solidFill>
              </a:defRPr>
            </a:pPr>
            <a:r>
              <a:t>Monalco Mining, with other mining company ramped up significantly during $110 iron ore price by investing these ore crushers as part of Capital Expenditure (CAPEX) enhancement.</a:t>
            </a:r>
          </a:p>
          <a:p>
            <a:pPr>
              <a:defRPr b="1" sz="1000">
                <a:solidFill>
                  <a:srgbClr val="000000"/>
                </a:solidFill>
              </a:defRPr>
            </a:pPr>
          </a:p>
          <a:p>
            <a:pPr>
              <a:defRPr b="1" sz="1000">
                <a:solidFill>
                  <a:srgbClr val="000000"/>
                </a:solidFill>
              </a:defRPr>
            </a:pPr>
            <a:r>
              <a:t>Managements primary concern is to exhibit spending discipline and reduce operating cost to reduce the impact on our profitability.</a:t>
            </a:r>
          </a:p>
        </p:txBody>
      </p:sp>
      <p:sp>
        <p:nvSpPr>
          <p:cNvPr id="48" name="Google Shape;35;p1"/>
          <p:cNvSpPr txBox="1"/>
          <p:nvPr/>
        </p:nvSpPr>
        <p:spPr>
          <a:xfrm>
            <a:off x="283437" y="3632643"/>
            <a:ext cx="4232969" cy="5063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100263" indent="-100263">
              <a:buSzPct val="100000"/>
              <a:buChar char="-"/>
              <a:defRPr b="1" sz="1000">
                <a:solidFill>
                  <a:srgbClr val="000000"/>
                </a:solidFill>
              </a:defRPr>
            </a:lvl1pPr>
          </a:lstStyle>
          <a:p>
            <a:pPr/>
            <a:r>
              <a:t>Monalco Mining to shave off ~%20 worth of cost over the year w.r.t. ore crusher maintenance through application rationalization, and/or operational improvements</a:t>
            </a:r>
          </a:p>
        </p:txBody>
      </p:sp>
      <p:sp>
        <p:nvSpPr>
          <p:cNvPr id="49" name="Google Shape;36;p1"/>
          <p:cNvSpPr txBox="1"/>
          <p:nvPr/>
        </p:nvSpPr>
        <p:spPr>
          <a:xfrm>
            <a:off x="258662" y="5209804"/>
            <a:ext cx="4232969" cy="6460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000">
                <a:solidFill>
                  <a:srgbClr val="000000"/>
                </a:solidFill>
              </a:defRPr>
            </a:lvl1pPr>
          </a:lstStyle>
          <a:p>
            <a:pPr/>
            <a:r>
              <a:t>IA indicated that ore crusher are meant to be maintained every three(3) years not every year like we’re currently doing, and maintenance logs are indicating ‘excess wear’ is responsible for at least 80% of our work request.</a:t>
            </a:r>
          </a:p>
        </p:txBody>
      </p:sp>
      <p:sp>
        <p:nvSpPr>
          <p:cNvPr id="50" name="Google Shape;37;p1"/>
          <p:cNvSpPr txBox="1"/>
          <p:nvPr/>
        </p:nvSpPr>
        <p:spPr>
          <a:xfrm>
            <a:off x="4591256" y="1963919"/>
            <a:ext cx="4232969" cy="5063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100263" indent="-100263">
              <a:buSzPct val="100000"/>
              <a:buChar char="-"/>
              <a:defRPr b="1" sz="1000">
                <a:solidFill>
                  <a:srgbClr val="000000"/>
                </a:solidFill>
              </a:defRPr>
            </a:lvl1pPr>
          </a:lstStyle>
          <a:p>
            <a:pPr/>
            <a:r>
              <a:t>Reliability engineering team is indicating that one maintenance event every 50,000 tons of iron ore processed per Original Equipment Manufacturer (OEM) </a:t>
            </a:r>
          </a:p>
        </p:txBody>
      </p:sp>
      <p:sp>
        <p:nvSpPr>
          <p:cNvPr id="51" name="Google Shape;38;p1"/>
          <p:cNvSpPr txBox="1"/>
          <p:nvPr/>
        </p:nvSpPr>
        <p:spPr>
          <a:xfrm>
            <a:off x="4642981" y="5180479"/>
            <a:ext cx="4232969" cy="78574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1000">
                <a:solidFill>
                  <a:srgbClr val="000000"/>
                </a:solidFill>
              </a:defRPr>
            </a:pPr>
            <a:r>
              <a:t>Data Historian</a:t>
            </a:r>
          </a:p>
          <a:p>
            <a:pPr>
              <a:defRPr b="1" sz="1000">
                <a:solidFill>
                  <a:srgbClr val="000000"/>
                </a:solidFill>
              </a:defRPr>
            </a:pPr>
            <a:r>
              <a:t>Ellipse</a:t>
            </a:r>
          </a:p>
          <a:p>
            <a:pPr>
              <a:defRPr b="1" sz="1000">
                <a:solidFill>
                  <a:srgbClr val="000000"/>
                </a:solidFill>
              </a:defRPr>
            </a:pPr>
            <a:r>
              <a:t>SAP</a:t>
            </a:r>
          </a:p>
          <a:p>
            <a:pPr>
              <a:defRPr b="1" sz="1000">
                <a:solidFill>
                  <a:srgbClr val="000000"/>
                </a:solidFill>
              </a:defRPr>
            </a:pPr>
            <a:r>
              <a:t>T3000 DCS</a:t>
            </a:r>
          </a:p>
          <a:p>
            <a:pPr>
              <a:defRPr b="1" sz="1000">
                <a:solidFill>
                  <a:srgbClr val="000000"/>
                </a:solidFill>
              </a:defRPr>
            </a:pPr>
            <a:r>
              <a:t>Ore Crusher System</a:t>
            </a:r>
          </a:p>
        </p:txBody>
      </p:sp>
      <p:grpSp>
        <p:nvGrpSpPr>
          <p:cNvPr id="54" name="Google Shape;39;p1"/>
          <p:cNvGrpSpPr/>
          <p:nvPr/>
        </p:nvGrpSpPr>
        <p:grpSpPr>
          <a:xfrm>
            <a:off x="6633336" y="6492476"/>
            <a:ext cx="432049" cy="269201"/>
            <a:chOff x="0" y="0"/>
            <a:chExt cx="432047" cy="269199"/>
          </a:xfrm>
        </p:grpSpPr>
        <p:sp>
          <p:nvSpPr>
            <p:cNvPr id="52" name="Chevron"/>
            <p:cNvSpPr/>
            <p:nvPr/>
          </p:nvSpPr>
          <p:spPr>
            <a:xfrm>
              <a:off x="0" y="31941"/>
              <a:ext cx="432048" cy="205318"/>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53" name="H"/>
            <p:cNvSpPr txBox="1"/>
            <p:nvPr/>
          </p:nvSpPr>
          <p:spPr>
            <a:xfrm>
              <a:off x="153146" y="0"/>
              <a:ext cx="125757"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grpSp>
        <p:nvGrpSpPr>
          <p:cNvPr id="57" name="Google Shape;40;p1"/>
          <p:cNvGrpSpPr/>
          <p:nvPr/>
        </p:nvGrpSpPr>
        <p:grpSpPr>
          <a:xfrm>
            <a:off x="7028512" y="6487123"/>
            <a:ext cx="432049" cy="269201"/>
            <a:chOff x="0" y="0"/>
            <a:chExt cx="432047" cy="269199"/>
          </a:xfrm>
        </p:grpSpPr>
        <p:sp>
          <p:nvSpPr>
            <p:cNvPr id="55"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6" name="D"/>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D</a:t>
              </a:r>
            </a:p>
          </p:txBody>
        </p:sp>
      </p:grpSp>
      <p:grpSp>
        <p:nvGrpSpPr>
          <p:cNvPr id="60" name="Google Shape;41;p1"/>
          <p:cNvGrpSpPr/>
          <p:nvPr/>
        </p:nvGrpSpPr>
        <p:grpSpPr>
          <a:xfrm>
            <a:off x="7452320" y="6476415"/>
            <a:ext cx="432049" cy="269201"/>
            <a:chOff x="0" y="0"/>
            <a:chExt cx="432047" cy="269199"/>
          </a:xfrm>
        </p:grpSpPr>
        <p:sp>
          <p:nvSpPr>
            <p:cNvPr id="58"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59" name="E"/>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E</a:t>
              </a:r>
            </a:p>
          </p:txBody>
        </p:sp>
      </p:grpSp>
      <p:grpSp>
        <p:nvGrpSpPr>
          <p:cNvPr id="63" name="Google Shape;42;p1"/>
          <p:cNvGrpSpPr/>
          <p:nvPr/>
        </p:nvGrpSpPr>
        <p:grpSpPr>
          <a:xfrm>
            <a:off x="7846662" y="6481493"/>
            <a:ext cx="432049" cy="269201"/>
            <a:chOff x="0" y="0"/>
            <a:chExt cx="432047" cy="269199"/>
          </a:xfrm>
        </p:grpSpPr>
        <p:sp>
          <p:nvSpPr>
            <p:cNvPr id="61"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2" name="I"/>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I</a:t>
              </a:r>
            </a:p>
          </p:txBody>
        </p:sp>
      </p:grpSp>
      <p:grpSp>
        <p:nvGrpSpPr>
          <p:cNvPr id="66" name="Google Shape;43;p1"/>
          <p:cNvGrpSpPr/>
          <p:nvPr/>
        </p:nvGrpSpPr>
        <p:grpSpPr>
          <a:xfrm>
            <a:off x="8245692" y="6476415"/>
            <a:ext cx="432049" cy="269201"/>
            <a:chOff x="0" y="0"/>
            <a:chExt cx="432047" cy="269199"/>
          </a:xfrm>
        </p:grpSpPr>
        <p:sp>
          <p:nvSpPr>
            <p:cNvPr id="64" name="Chevron"/>
            <p:cNvSpPr/>
            <p:nvPr/>
          </p:nvSpPr>
          <p:spPr>
            <a:xfrm>
              <a:off x="0" y="26588"/>
              <a:ext cx="432048" cy="216025"/>
            </a:xfrm>
            <a:prstGeom prst="chevron">
              <a:avLst>
                <a:gd name="adj" fmla="val 50000"/>
              </a:avLst>
            </a:prstGeom>
            <a:solidFill>
              <a:srgbClr val="D8D8D8"/>
            </a:solidFill>
            <a:ln w="12700" cap="flat">
              <a:noFill/>
              <a:miter lim="400000"/>
            </a:ln>
            <a:effectLst/>
          </p:spPr>
          <p:txBody>
            <a:bodyPr wrap="square" lIns="0" tIns="0" rIns="0" bIns="0" numCol="1" anchor="ctr">
              <a:noAutofit/>
            </a:bodyPr>
            <a:lstStyle/>
            <a:p>
              <a:pPr algn="ctr">
                <a:defRPr>
                  <a:solidFill>
                    <a:srgbClr val="000000"/>
                  </a:solidFill>
                </a:defRPr>
              </a:pPr>
            </a:p>
          </p:txBody>
        </p:sp>
        <p:sp>
          <p:nvSpPr>
            <p:cNvPr id="65" name="P"/>
            <p:cNvSpPr txBox="1"/>
            <p:nvPr/>
          </p:nvSpPr>
          <p:spPr>
            <a:xfrm>
              <a:off x="153736" y="0"/>
              <a:ext cx="124576"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P</a:t>
              </a:r>
            </a:p>
          </p:txBody>
        </p:sp>
      </p:grpSp>
      <p:grpSp>
        <p:nvGrpSpPr>
          <p:cNvPr id="69" name="Google Shape;44;p1"/>
          <p:cNvGrpSpPr/>
          <p:nvPr/>
        </p:nvGrpSpPr>
        <p:grpSpPr>
          <a:xfrm>
            <a:off x="8099129" y="675186"/>
            <a:ext cx="432049" cy="269201"/>
            <a:chOff x="0" y="0"/>
            <a:chExt cx="432047" cy="269199"/>
          </a:xfrm>
        </p:grpSpPr>
        <p:sp>
          <p:nvSpPr>
            <p:cNvPr id="67" name="Chevron"/>
            <p:cNvSpPr/>
            <p:nvPr/>
          </p:nvSpPr>
          <p:spPr>
            <a:xfrm>
              <a:off x="0" y="31941"/>
              <a:ext cx="432048" cy="205318"/>
            </a:xfrm>
            <a:prstGeom prst="chevron">
              <a:avLst>
                <a:gd name="adj" fmla="val 50000"/>
              </a:avLst>
            </a:prstGeom>
            <a:solidFill>
              <a:schemeClr val="accent4"/>
            </a:solidFill>
            <a:ln w="9525" cap="flat">
              <a:solidFill>
                <a:schemeClr val="accent4"/>
              </a:solidFill>
              <a:prstDash val="solid"/>
              <a:round/>
            </a:ln>
            <a:effectLst/>
          </p:spPr>
          <p:txBody>
            <a:bodyPr wrap="square" lIns="0" tIns="0" rIns="0" bIns="0" numCol="1" anchor="ctr">
              <a:noAutofit/>
            </a:bodyPr>
            <a:lstStyle/>
            <a:p>
              <a:pPr algn="ctr">
                <a:defRPr>
                  <a:solidFill>
                    <a:srgbClr val="000000"/>
                  </a:solidFill>
                </a:defRPr>
              </a:pPr>
            </a:p>
          </p:txBody>
        </p:sp>
        <p:sp>
          <p:nvSpPr>
            <p:cNvPr id="68" name="H"/>
            <p:cNvSpPr txBox="1"/>
            <p:nvPr/>
          </p:nvSpPr>
          <p:spPr>
            <a:xfrm>
              <a:off x="153146" y="0"/>
              <a:ext cx="125757" cy="269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lvl1pPr algn="ctr">
                <a:defRPr b="1" sz="1200">
                  <a:solidFill>
                    <a:srgbClr val="FFFFFF"/>
                  </a:solidFill>
                  <a:latin typeface="Quattrocento Sans"/>
                  <a:ea typeface="Quattrocento Sans"/>
                  <a:cs typeface="Quattrocento Sans"/>
                  <a:sym typeface="Quattrocento Sans"/>
                </a:defRPr>
              </a:lvl1pPr>
            </a:lstStyle>
            <a:p>
              <a:pPr/>
              <a:r>
                <a:t>H</a:t>
              </a:r>
            </a:p>
          </p:txBody>
        </p:sp>
      </p:grpSp>
      <p:sp>
        <p:nvSpPr>
          <p:cNvPr id="70" name="Google Shape;45;p1"/>
          <p:cNvSpPr/>
          <p:nvPr/>
        </p:nvSpPr>
        <p:spPr>
          <a:xfrm>
            <a:off x="121750" y="153234"/>
            <a:ext cx="8793596" cy="11004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67" y="0"/>
                </a:lnTo>
                <a:lnTo>
                  <a:pt x="20867" y="12600"/>
                </a:lnTo>
                <a:lnTo>
                  <a:pt x="21600" y="12223"/>
                </a:lnTo>
                <a:lnTo>
                  <a:pt x="20867" y="18000"/>
                </a:lnTo>
                <a:lnTo>
                  <a:pt x="20867" y="21600"/>
                </a:lnTo>
                <a:lnTo>
                  <a:pt x="0" y="21600"/>
                </a:lnTo>
                <a:lnTo>
                  <a:pt x="0" y="12600"/>
                </a:lnTo>
                <a:close/>
              </a:path>
            </a:pathLst>
          </a:custGeom>
          <a:solidFill>
            <a:srgbClr val="FEF2DA"/>
          </a:solidFill>
          <a:ln w="12700">
            <a:miter lim="400000"/>
          </a:ln>
        </p:spPr>
        <p:txBody>
          <a:bodyPr lIns="0" tIns="0" rIns="0" bIns="0" anchor="ctr"/>
          <a:lstStyle/>
          <a:p>
            <a:pPr algn="ctr">
              <a:defRPr sz="1800"/>
            </a:pPr>
          </a:p>
        </p:txBody>
      </p:sp>
      <p:sp>
        <p:nvSpPr>
          <p:cNvPr id="71" name="Google Shape;46;p1"/>
          <p:cNvSpPr txBox="1"/>
          <p:nvPr>
            <p:ph type="title"/>
          </p:nvPr>
        </p:nvSpPr>
        <p:spPr>
          <a:xfrm>
            <a:off x="184140" y="189590"/>
            <a:ext cx="8793596" cy="307778"/>
          </a:xfrm>
          <a:prstGeom prst="rect">
            <a:avLst/>
          </a:prstGeom>
        </p:spPr>
        <p:txBody>
          <a:bodyPr/>
          <a:lstStyle>
            <a:lvl1pPr>
              <a:defRPr sz="2000">
                <a:solidFill>
                  <a:srgbClr val="29748D"/>
                </a:solidFill>
                <a:latin typeface="Quattrocento Sans"/>
                <a:ea typeface="Quattrocento Sans"/>
                <a:cs typeface="Quattrocento Sans"/>
                <a:sym typeface="Quattrocento Sans"/>
              </a:defRPr>
            </a:lvl1pPr>
          </a:lstStyle>
          <a:p>
            <a:pPr/>
            <a:r>
              <a:t>Problem Statement Worksheet (Hypothesis Formation)</a:t>
            </a:r>
          </a:p>
        </p:txBody>
      </p:sp>
      <p:sp>
        <p:nvSpPr>
          <p:cNvPr id="72" name="Google Shape;47;p1"/>
          <p:cNvSpPr txBox="1"/>
          <p:nvPr/>
        </p:nvSpPr>
        <p:spPr>
          <a:xfrm>
            <a:off x="4732877" y="3643648"/>
            <a:ext cx="4232968" cy="1005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defTabSz="457200">
              <a:defRPr b="1" sz="1000">
                <a:solidFill>
                  <a:srgbClr val="000000"/>
                </a:solidFill>
                <a:latin typeface="+mn-lt"/>
                <a:ea typeface="+mn-ea"/>
                <a:cs typeface="+mn-cs"/>
                <a:sym typeface="Helvetica"/>
              </a:defRPr>
            </a:pPr>
            <a:r>
              <a:t>Chanel Adams – Reliability Engineer</a:t>
            </a:r>
          </a:p>
          <a:p>
            <a:pPr defTabSz="457200">
              <a:defRPr b="1" sz="1000">
                <a:solidFill>
                  <a:srgbClr val="000000"/>
                </a:solidFill>
                <a:latin typeface="+mn-lt"/>
                <a:ea typeface="+mn-ea"/>
                <a:cs typeface="+mn-cs"/>
                <a:sym typeface="Helvetica"/>
              </a:defRPr>
            </a:pPr>
            <a:r>
              <a:t>Jonas Richards – Asset Integrity Manager</a:t>
            </a:r>
          </a:p>
          <a:p>
            <a:pPr defTabSz="457200">
              <a:defRPr b="1" sz="1000">
                <a:solidFill>
                  <a:srgbClr val="000000"/>
                </a:solidFill>
                <a:latin typeface="+mn-lt"/>
                <a:ea typeface="+mn-ea"/>
                <a:cs typeface="+mn-cs"/>
                <a:sym typeface="Helvetica"/>
              </a:defRPr>
            </a:pPr>
            <a:r>
              <a:t>Bruce Banner – Maintenance SME</a:t>
            </a:r>
          </a:p>
          <a:p>
            <a:pPr defTabSz="457200">
              <a:defRPr b="1" sz="1000">
                <a:solidFill>
                  <a:srgbClr val="000000"/>
                </a:solidFill>
                <a:latin typeface="+mn-lt"/>
                <a:ea typeface="+mn-ea"/>
                <a:cs typeface="+mn-cs"/>
                <a:sym typeface="Helvetica"/>
              </a:defRPr>
            </a:pPr>
            <a:r>
              <a:t>Jane Steere - Principal Maintenance</a:t>
            </a:r>
          </a:p>
          <a:p>
            <a:pPr defTabSz="457200">
              <a:defRPr b="1" sz="1000">
                <a:solidFill>
                  <a:srgbClr val="000000"/>
                </a:solidFill>
                <a:latin typeface="+mn-lt"/>
                <a:ea typeface="+mn-ea"/>
                <a:cs typeface="+mn-cs"/>
                <a:sym typeface="Helvetica"/>
              </a:defRPr>
            </a:pPr>
            <a:r>
              <a:t>Fargo Williams – Change Manager</a:t>
            </a:r>
          </a:p>
          <a:p>
            <a:pPr defTabSz="457200">
              <a:defRPr b="1" sz="1000">
                <a:solidFill>
                  <a:srgbClr val="000000"/>
                </a:solidFill>
                <a:latin typeface="+mn-lt"/>
                <a:ea typeface="+mn-ea"/>
                <a:cs typeface="+mn-cs"/>
                <a:sym typeface="Helvetica"/>
              </a:defRPr>
            </a:pPr>
            <a:r>
              <a:t>Tara Starr - Maintenance SME </a:t>
            </a:r>
          </a:p>
        </p:txBody>
      </p:sp>
      <p:sp>
        <p:nvSpPr>
          <p:cNvPr id="73" name="Google Shape;48;p1"/>
          <p:cNvSpPr txBox="1"/>
          <p:nvPr/>
        </p:nvSpPr>
        <p:spPr>
          <a:xfrm>
            <a:off x="159498" y="589999"/>
            <a:ext cx="8493199" cy="26421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1200">
                <a:solidFill>
                  <a:srgbClr val="000000"/>
                </a:solidFill>
              </a:defRPr>
            </a:lvl1pPr>
          </a:lstStyle>
          <a:p>
            <a:pPr/>
            <a:r>
              <a:t>Currently, average price per ton for iron ore is at $55 which is close to our break even point.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ynergy_CF_YNR002">
  <a:themeElements>
    <a:clrScheme name="Synergy_CF_YNR002">
      <a:dk1>
        <a:srgbClr val="002C46"/>
      </a:dk1>
      <a:lt1>
        <a:srgbClr val="464646"/>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Arial"/>
        <a:ea typeface="Arial"/>
        <a:cs typeface="Arial"/>
      </a:majorFont>
      <a:minorFont>
        <a:latin typeface="Helvetica"/>
        <a:ea typeface="Helvetica"/>
        <a:cs typeface="Helvetica"/>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ynergy_CF_YNR002">
  <a:themeElements>
    <a:clrScheme name="Synergy_CF_YNR002">
      <a:dk1>
        <a:srgbClr val="000000"/>
      </a:dk1>
      <a:lt1>
        <a:srgbClr val="FFFFFF"/>
      </a:lt1>
      <a:dk2>
        <a:srgbClr val="A7A7A7"/>
      </a:dk2>
      <a:lt2>
        <a:srgbClr val="535353"/>
      </a:lt2>
      <a:accent1>
        <a:srgbClr val="99AABE"/>
      </a:accent1>
      <a:accent2>
        <a:srgbClr val="406085"/>
      </a:accent2>
      <a:accent3>
        <a:srgbClr val="002C46"/>
      </a:accent3>
      <a:accent4>
        <a:srgbClr val="FBC14E"/>
      </a:accent4>
      <a:accent5>
        <a:srgbClr val="379BBD"/>
      </a:accent5>
      <a:accent6>
        <a:srgbClr val="808080"/>
      </a:accent6>
      <a:hlink>
        <a:srgbClr val="0000FF"/>
      </a:hlink>
      <a:folHlink>
        <a:srgbClr val="FF00FF"/>
      </a:folHlink>
    </a:clrScheme>
    <a:fontScheme name="Synergy_CF_YNR002">
      <a:majorFont>
        <a:latin typeface="Arial"/>
        <a:ea typeface="Arial"/>
        <a:cs typeface="Arial"/>
      </a:majorFont>
      <a:minorFont>
        <a:latin typeface="Helvetica"/>
        <a:ea typeface="Helvetica"/>
        <a:cs typeface="Helvetica"/>
      </a:minorFont>
    </a:fontScheme>
    <a:fmtScheme name="Synergy_CF_YNR00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chemeClr val="accent3"/>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