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10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63A"/>
    <a:srgbClr val="569F59"/>
    <a:srgbClr val="539756"/>
    <a:srgbClr val="AFD1B1"/>
    <a:srgbClr val="48844B"/>
    <a:srgbClr val="559D58"/>
    <a:srgbClr val="E3ECE0"/>
    <a:srgbClr val="73B076"/>
    <a:srgbClr val="D1DFCC"/>
    <a:srgbClr val="7DB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49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95242-2AE1-4EC5-A0F1-CD6EADAB6681}" type="datetimeFigureOut">
              <a:rPr lang="vi-VN" smtClean="0"/>
              <a:t>04/09/2019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47E7A-B433-44C5-8904-FE8D8172CE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882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88825" cy="6866467"/>
          </a:xfrm>
        </p:grpSpPr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388E3C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8E3C">
                <a:alpha val="6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388E3C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388E3C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41E0-582E-42F0-A957-6D15D31B0E28}" type="datetime1">
              <a:rPr lang="en-US" smtClean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10"/>
          <p:cNvSpPr/>
          <p:nvPr userDrawn="1"/>
        </p:nvSpPr>
        <p:spPr>
          <a:xfrm rot="20662766">
            <a:off x="716274" y="307554"/>
            <a:ext cx="1116070" cy="442315"/>
          </a:xfrm>
          <a:custGeom>
            <a:avLst/>
            <a:gdLst>
              <a:gd name="connsiteX0" fmla="*/ 180975 w 800100"/>
              <a:gd name="connsiteY0" fmla="*/ 552450 h 1714500"/>
              <a:gd name="connsiteX1" fmla="*/ 0 w 800100"/>
              <a:gd name="connsiteY1" fmla="*/ 1714500 h 1714500"/>
              <a:gd name="connsiteX2" fmla="*/ 800100 w 800100"/>
              <a:gd name="connsiteY2" fmla="*/ 0 h 1714500"/>
              <a:gd name="connsiteX3" fmla="*/ 180975 w 800100"/>
              <a:gd name="connsiteY3" fmla="*/ 55245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714500">
                <a:moveTo>
                  <a:pt x="180975" y="552450"/>
                </a:moveTo>
                <a:lnTo>
                  <a:pt x="0" y="1714500"/>
                </a:lnTo>
                <a:lnTo>
                  <a:pt x="800100" y="0"/>
                </a:lnTo>
                <a:lnTo>
                  <a:pt x="180975" y="552450"/>
                </a:lnTo>
                <a:close/>
              </a:path>
            </a:pathLst>
          </a:custGeom>
          <a:solidFill>
            <a:srgbClr val="7DB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Freeform 19"/>
          <p:cNvSpPr/>
          <p:nvPr userDrawn="1"/>
        </p:nvSpPr>
        <p:spPr>
          <a:xfrm rot="678328" flipH="1">
            <a:off x="9639261" y="2304857"/>
            <a:ext cx="1714755" cy="442315"/>
          </a:xfrm>
          <a:custGeom>
            <a:avLst/>
            <a:gdLst>
              <a:gd name="connsiteX0" fmla="*/ 180975 w 800100"/>
              <a:gd name="connsiteY0" fmla="*/ 552450 h 1714500"/>
              <a:gd name="connsiteX1" fmla="*/ 0 w 800100"/>
              <a:gd name="connsiteY1" fmla="*/ 1714500 h 1714500"/>
              <a:gd name="connsiteX2" fmla="*/ 800100 w 800100"/>
              <a:gd name="connsiteY2" fmla="*/ 0 h 1714500"/>
              <a:gd name="connsiteX3" fmla="*/ 180975 w 800100"/>
              <a:gd name="connsiteY3" fmla="*/ 55245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714500">
                <a:moveTo>
                  <a:pt x="180975" y="552450"/>
                </a:moveTo>
                <a:lnTo>
                  <a:pt x="0" y="1714500"/>
                </a:lnTo>
                <a:lnTo>
                  <a:pt x="800100" y="0"/>
                </a:lnTo>
                <a:lnTo>
                  <a:pt x="180975" y="552450"/>
                </a:lnTo>
                <a:close/>
              </a:path>
            </a:pathLst>
          </a:custGeom>
          <a:solidFill>
            <a:srgbClr val="7DB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Freeform 20"/>
          <p:cNvSpPr/>
          <p:nvPr userDrawn="1"/>
        </p:nvSpPr>
        <p:spPr>
          <a:xfrm rot="20314094" flipH="1">
            <a:off x="10148708" y="2827351"/>
            <a:ext cx="1103614" cy="442315"/>
          </a:xfrm>
          <a:custGeom>
            <a:avLst/>
            <a:gdLst>
              <a:gd name="connsiteX0" fmla="*/ 180975 w 800100"/>
              <a:gd name="connsiteY0" fmla="*/ 552450 h 1714500"/>
              <a:gd name="connsiteX1" fmla="*/ 0 w 800100"/>
              <a:gd name="connsiteY1" fmla="*/ 1714500 h 1714500"/>
              <a:gd name="connsiteX2" fmla="*/ 800100 w 800100"/>
              <a:gd name="connsiteY2" fmla="*/ 0 h 1714500"/>
              <a:gd name="connsiteX3" fmla="*/ 180975 w 800100"/>
              <a:gd name="connsiteY3" fmla="*/ 55245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714500">
                <a:moveTo>
                  <a:pt x="180975" y="552450"/>
                </a:moveTo>
                <a:lnTo>
                  <a:pt x="0" y="1714500"/>
                </a:lnTo>
                <a:lnTo>
                  <a:pt x="800100" y="0"/>
                </a:lnTo>
                <a:lnTo>
                  <a:pt x="180975" y="552450"/>
                </a:lnTo>
                <a:close/>
              </a:path>
            </a:pathLst>
          </a:custGeom>
          <a:solidFill>
            <a:srgbClr val="569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679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CAD2-F1C2-448E-B353-4FAE64FC96BE}" type="datetime1">
              <a:rPr lang="en-US" smtClean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7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D6E4-6E85-441B-9C30-A55BA7BFA9A2}" type="datetime1">
              <a:rPr lang="en-US" smtClean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9994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8D8A-11F4-4964-B3F9-A2617366B68C}" type="datetime1">
              <a:rPr lang="en-US" smtClean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23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0D9A-E774-4C96-8611-BB0F543C68AE}" type="datetime1">
              <a:rPr lang="en-US" smtClean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51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E2F5-4793-4321-82BF-5CF14FA1AE44}" type="datetime1">
              <a:rPr lang="en-US" smtClean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66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713F-6494-4FAB-A5AD-4AB4083627AC}" type="datetime1">
              <a:rPr lang="en-US" smtClean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8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59F9-DD75-4138-9E10-309B40055019}" type="datetime1">
              <a:rPr lang="en-US" smtClean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5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1319"/>
            <a:ext cx="8596668" cy="1007762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388E3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416"/>
            <a:ext cx="8596668" cy="3880773"/>
          </a:xfrm>
        </p:spPr>
        <p:txBody>
          <a:bodyPr>
            <a:normAutofit/>
          </a:bodyPr>
          <a:lstStyle>
            <a:lvl1pPr marL="342900" indent="-342900">
              <a:buClr>
                <a:srgbClr val="009B3B"/>
              </a:buClr>
              <a:buFont typeface="Wingdings" panose="05000000000000000000" pitchFamily="2" charset="2"/>
              <a:buChar char="§"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buClr>
                <a:srgbClr val="009B3B"/>
              </a:buClr>
              <a:buFont typeface="Wingdings" panose="05000000000000000000" pitchFamily="2" charset="2"/>
              <a:buChar char="§"/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Clr>
                <a:srgbClr val="009B3B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buClr>
                <a:srgbClr val="009B3B"/>
              </a:buClr>
              <a:buFont typeface="Wingdings" panose="05000000000000000000" pitchFamily="2" charset="2"/>
              <a:buChar char="§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buClr>
                <a:srgbClr val="009B3B"/>
              </a:buClr>
              <a:buFont typeface="Wingdings" panose="05000000000000000000" pitchFamily="2" charset="2"/>
              <a:buChar char="§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0D6C-616E-4A17-9922-BA1C380B3400}" type="datetime1">
              <a:rPr lang="en-US" smtClean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3863" y="6304973"/>
            <a:ext cx="683339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83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99BD-6BAE-4D39-8DA8-0973252B868B}" type="datetime1">
              <a:rPr lang="en-US" smtClean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7960" y="6337924"/>
            <a:ext cx="683339" cy="365125"/>
          </a:xfrm>
        </p:spPr>
        <p:txBody>
          <a:bodyPr/>
          <a:lstStyle>
            <a:lvl1pPr>
              <a:defRPr sz="1200" b="0">
                <a:solidFill>
                  <a:srgbClr val="388E3C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8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C230-1FAF-4DA4-94D2-B38B08FC4EA7}" type="datetime1">
              <a:rPr lang="en-US" smtClean="0"/>
              <a:t>04-Sep-19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7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BF32-BFF7-41CA-B93F-7D532236B0E9}" type="datetime1">
              <a:rPr lang="en-US" smtClean="0"/>
              <a:t>04-Sep-19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3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AC8-0BF8-4044-8139-CC27BCC976A0}" type="datetime1">
              <a:rPr lang="en-US" smtClean="0"/>
              <a:t>04-Sep-19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56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65BB-C7F0-4349-8773-2DD3B211782D}" type="datetime1">
              <a:rPr lang="en-US" smtClean="0"/>
              <a:t>04-Sep-19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2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D26C-D847-49B7-A1FA-3ACD843F2BF1}" type="datetime1">
              <a:rPr lang="en-US" smtClean="0"/>
              <a:t>04-Sep-19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F1D7-D4AB-4907-9356-E0093D4718A2}" type="datetime1">
              <a:rPr lang="en-US" smtClean="0"/>
              <a:t>04-Sep-19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33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88825" cy="6866467"/>
          </a:xfrm>
        </p:grpSpPr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388E3C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8E3C">
                <a:alpha val="6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388E3C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rgbClr val="388E3C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24317-422B-4D56-A2BA-68F334CC589E}" type="datetime1">
              <a:rPr lang="en-US" smtClean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317" y="2497139"/>
            <a:ext cx="6030754" cy="1600864"/>
          </a:xfrm>
          <a:effectLst/>
        </p:spPr>
        <p:txBody>
          <a:bodyPr/>
          <a:lstStyle/>
          <a:p>
            <a:pPr algn="ctr"/>
            <a:r>
              <a:rPr lang="en-US" sz="11500" dirty="0" smtClean="0">
                <a:solidFill>
                  <a:srgbClr val="009B3B"/>
                </a:solidFill>
                <a:latin typeface="Bauhaus 93" panose="04030905020B02020C02" pitchFamily="82" charset="0"/>
              </a:rPr>
              <a:t>Bamboo</a:t>
            </a:r>
            <a:endParaRPr lang="en-US" sz="11500" dirty="0">
              <a:solidFill>
                <a:srgbClr val="009B3B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3926" y="3882617"/>
            <a:ext cx="6487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Kênh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rgbClr val="009B3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3200" b="1" dirty="0" smtClean="0">
                <a:solidFill>
                  <a:srgbClr val="009B3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rgbClr val="009B3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trữ</a:t>
            </a:r>
            <a:r>
              <a:rPr lang="en-US" sz="3200" b="1" dirty="0" smtClean="0">
                <a:solidFill>
                  <a:srgbClr val="009B3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smtClean="0">
                <a:solidFill>
                  <a:srgbClr val="009B3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chia </a:t>
            </a:r>
            <a:r>
              <a:rPr lang="en-US" sz="3200" b="1" dirty="0" err="1" smtClean="0">
                <a:solidFill>
                  <a:srgbClr val="009B3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sẻ</a:t>
            </a:r>
            <a:r>
              <a:rPr lang="en-US" sz="3200" b="1" dirty="0" smtClean="0">
                <a:solidFill>
                  <a:srgbClr val="009B3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video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bạn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48" y="2546301"/>
            <a:ext cx="1259314" cy="1259314"/>
          </a:xfrm>
          <a:prstGeom prst="rect">
            <a:avLst/>
          </a:prstGeom>
          <a:effectLst>
            <a:reflection blurRad="12700" stA="35000" endPos="64000" dist="1651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8649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9B3B"/>
                </a:solidFill>
              </a:rPr>
              <a:t>Nhóm</a:t>
            </a:r>
            <a:r>
              <a:rPr lang="en-US" dirty="0" smtClean="0">
                <a:solidFill>
                  <a:srgbClr val="009B3B"/>
                </a:solidFill>
              </a:rPr>
              <a:t> </a:t>
            </a:r>
            <a:r>
              <a:rPr lang="en-US" dirty="0" err="1" smtClean="0">
                <a:solidFill>
                  <a:srgbClr val="009B3B"/>
                </a:solidFill>
              </a:rPr>
              <a:t>thực</a:t>
            </a:r>
            <a:r>
              <a:rPr lang="en-US" dirty="0" smtClean="0">
                <a:solidFill>
                  <a:srgbClr val="009B3B"/>
                </a:solidFill>
              </a:rPr>
              <a:t> </a:t>
            </a:r>
            <a:r>
              <a:rPr lang="en-US" dirty="0" err="1" smtClean="0">
                <a:solidFill>
                  <a:srgbClr val="009B3B"/>
                </a:solidFill>
              </a:rPr>
              <a:t>hiện</a:t>
            </a:r>
            <a:endParaRPr lang="vi-VN" dirty="0">
              <a:solidFill>
                <a:srgbClr val="009B3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5518" y="5956062"/>
            <a:ext cx="2435150" cy="580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Sponsored by</a:t>
            </a:r>
            <a:endParaRPr lang="vi-V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97731" y="1451194"/>
            <a:ext cx="5732012" cy="3402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9B3B"/>
              </a:buClr>
              <a:buSzPct val="80000"/>
              <a:buFont typeface="Wingdings" panose="05000000000000000000" pitchFamily="2" charset="2"/>
              <a:buChar char="§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9B3B"/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9B3B"/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9B3B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9B3B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dirty="0" err="1" smtClean="0"/>
              <a:t>Trần</a:t>
            </a:r>
            <a:r>
              <a:rPr lang="en-US" sz="3600" dirty="0" smtClean="0"/>
              <a:t> </a:t>
            </a:r>
            <a:r>
              <a:rPr lang="en-US" sz="3600" dirty="0" err="1" smtClean="0"/>
              <a:t>Hữu</a:t>
            </a:r>
            <a:r>
              <a:rPr lang="en-US" sz="3600" dirty="0" smtClean="0"/>
              <a:t> </a:t>
            </a:r>
            <a:r>
              <a:rPr lang="en-US" sz="3600" dirty="0" err="1" smtClean="0"/>
              <a:t>Lộc</a:t>
            </a:r>
            <a:endParaRPr lang="en-US" sz="3600" dirty="0" smtClean="0"/>
          </a:p>
          <a:p>
            <a:pPr>
              <a:lnSpc>
                <a:spcPct val="150000"/>
              </a:lnSpc>
            </a:pPr>
            <a:r>
              <a:rPr lang="en-US" sz="3600" dirty="0" err="1" smtClean="0"/>
              <a:t>Nguyễn</a:t>
            </a:r>
            <a:r>
              <a:rPr lang="en-US" sz="3600" dirty="0" smtClean="0"/>
              <a:t> </a:t>
            </a:r>
            <a:r>
              <a:rPr lang="en-US" sz="3600" dirty="0" err="1" smtClean="0"/>
              <a:t>Vỏ</a:t>
            </a:r>
            <a:r>
              <a:rPr lang="en-US" sz="3600" dirty="0" smtClean="0"/>
              <a:t> </a:t>
            </a:r>
            <a:r>
              <a:rPr lang="en-US" sz="3600" dirty="0" err="1" smtClean="0"/>
              <a:t>Đăng</a:t>
            </a:r>
            <a:r>
              <a:rPr lang="en-US" sz="3600" dirty="0" smtClean="0"/>
              <a:t> Cao</a:t>
            </a:r>
          </a:p>
          <a:p>
            <a:pPr>
              <a:lnSpc>
                <a:spcPct val="150000"/>
              </a:lnSpc>
            </a:pPr>
            <a:r>
              <a:rPr lang="en-US" sz="3600" dirty="0" err="1" smtClean="0"/>
              <a:t>Phạm</a:t>
            </a:r>
            <a:r>
              <a:rPr lang="en-US" sz="3600" dirty="0" smtClean="0"/>
              <a:t> </a:t>
            </a:r>
            <a:r>
              <a:rPr lang="en-US" sz="3600" dirty="0" err="1" smtClean="0"/>
              <a:t>Văn</a:t>
            </a:r>
            <a:r>
              <a:rPr lang="en-US" sz="3600" dirty="0" smtClean="0"/>
              <a:t> </a:t>
            </a:r>
            <a:r>
              <a:rPr lang="en-US" sz="3600" dirty="0" err="1" smtClean="0"/>
              <a:t>Hiếu</a:t>
            </a:r>
            <a:endParaRPr lang="en-US" sz="3600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vi-V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463" y="5746306"/>
            <a:ext cx="920505" cy="9237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Freeform 8"/>
          <p:cNvSpPr/>
          <p:nvPr/>
        </p:nvSpPr>
        <p:spPr>
          <a:xfrm rot="5400000" flipV="1">
            <a:off x="10747033" y="2464147"/>
            <a:ext cx="441124" cy="732537"/>
          </a:xfrm>
          <a:custGeom>
            <a:avLst/>
            <a:gdLst>
              <a:gd name="connsiteX0" fmla="*/ 0 w 1190625"/>
              <a:gd name="connsiteY0" fmla="*/ 0 h 914400"/>
              <a:gd name="connsiteX1" fmla="*/ 1190625 w 1190625"/>
              <a:gd name="connsiteY1" fmla="*/ 914400 h 914400"/>
              <a:gd name="connsiteX2" fmla="*/ 371475 w 1190625"/>
              <a:gd name="connsiteY2" fmla="*/ 723900 h 914400"/>
              <a:gd name="connsiteX3" fmla="*/ 0 w 1190625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625" h="914400">
                <a:moveTo>
                  <a:pt x="0" y="0"/>
                </a:moveTo>
                <a:lnTo>
                  <a:pt x="1190625" y="914400"/>
                </a:lnTo>
                <a:lnTo>
                  <a:pt x="371475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AFD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2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3842" y="179464"/>
            <a:ext cx="5669515" cy="622133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600" dirty="0" err="1" smtClean="0"/>
              <a:t>Giới</a:t>
            </a:r>
            <a:r>
              <a:rPr lang="en-US" sz="3600" dirty="0" smtClean="0"/>
              <a:t> </a:t>
            </a:r>
            <a:r>
              <a:rPr lang="en-US" sz="3600" dirty="0" err="1" smtClean="0"/>
              <a:t>thiệu</a:t>
            </a:r>
            <a:r>
              <a:rPr lang="en-US" sz="3600" dirty="0" smtClean="0"/>
              <a:t> </a:t>
            </a:r>
            <a:r>
              <a:rPr lang="en-US" sz="3600" dirty="0" err="1" smtClean="0"/>
              <a:t>chung</a:t>
            </a:r>
            <a:endParaRPr lang="en-US" sz="3600" dirty="0" smtClean="0"/>
          </a:p>
          <a:p>
            <a:pPr>
              <a:lnSpc>
                <a:spcPct val="200000"/>
              </a:lnSpc>
            </a:pP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nghệ</a:t>
            </a:r>
            <a:r>
              <a:rPr lang="en-US" sz="3600" dirty="0" smtClean="0"/>
              <a:t> </a:t>
            </a:r>
            <a:r>
              <a:rPr lang="en-US" sz="3600" dirty="0" err="1" smtClean="0"/>
              <a:t>sử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endParaRPr lang="en-US" sz="3600" dirty="0" smtClean="0"/>
          </a:p>
          <a:p>
            <a:pPr>
              <a:lnSpc>
                <a:spcPct val="200000"/>
              </a:lnSpc>
            </a:pPr>
            <a:r>
              <a:rPr lang="en-US" sz="3600" dirty="0" err="1" smtClean="0"/>
              <a:t>Hướng</a:t>
            </a:r>
            <a:r>
              <a:rPr lang="en-US" sz="3600" dirty="0" smtClean="0"/>
              <a:t> </a:t>
            </a:r>
            <a:r>
              <a:rPr lang="en-US" sz="3600" dirty="0" err="1" smtClean="0"/>
              <a:t>phát</a:t>
            </a:r>
            <a:r>
              <a:rPr lang="en-US" sz="3600" dirty="0" smtClean="0"/>
              <a:t> </a:t>
            </a:r>
            <a:r>
              <a:rPr lang="en-US" sz="3600" dirty="0" err="1" smtClean="0"/>
              <a:t>triển</a:t>
            </a:r>
            <a:endParaRPr lang="en-US" sz="3600" dirty="0" smtClean="0"/>
          </a:p>
          <a:p>
            <a:pPr>
              <a:lnSpc>
                <a:spcPct val="200000"/>
              </a:lnSpc>
            </a:pPr>
            <a:r>
              <a:rPr lang="en-US" sz="3600" dirty="0" err="1" smtClean="0"/>
              <a:t>Quá</a:t>
            </a:r>
            <a:r>
              <a:rPr lang="en-US" sz="3600" dirty="0" smtClean="0"/>
              <a:t> </a:t>
            </a:r>
            <a:r>
              <a:rPr lang="en-US" sz="3600" dirty="0" err="1" smtClean="0"/>
              <a:t>trình</a:t>
            </a:r>
            <a:r>
              <a:rPr lang="en-US" sz="3600" dirty="0" smtClean="0"/>
              <a:t> </a:t>
            </a: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hiện</a:t>
            </a:r>
            <a:endParaRPr lang="en-US" sz="3600" dirty="0" smtClean="0"/>
          </a:p>
          <a:p>
            <a:pPr>
              <a:lnSpc>
                <a:spcPct val="200000"/>
              </a:lnSpc>
            </a:pPr>
            <a:r>
              <a:rPr lang="en-US" sz="3600" dirty="0" smtClean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461319"/>
            <a:ext cx="3732296" cy="1007762"/>
          </a:xfrm>
        </p:spPr>
        <p:txBody>
          <a:bodyPr/>
          <a:lstStyle/>
          <a:p>
            <a:r>
              <a:rPr lang="en-US" dirty="0" smtClean="0">
                <a:solidFill>
                  <a:srgbClr val="009B3B"/>
                </a:solidFill>
              </a:rPr>
              <a:t>NỘI DUNG</a:t>
            </a:r>
            <a:endParaRPr lang="vi-VN" dirty="0"/>
          </a:p>
        </p:txBody>
      </p:sp>
      <p:sp>
        <p:nvSpPr>
          <p:cNvPr id="5" name="Freeform 4"/>
          <p:cNvSpPr/>
          <p:nvPr/>
        </p:nvSpPr>
        <p:spPr>
          <a:xfrm rot="4145696">
            <a:off x="511500" y="5696624"/>
            <a:ext cx="331669" cy="668372"/>
          </a:xfrm>
          <a:custGeom>
            <a:avLst/>
            <a:gdLst>
              <a:gd name="connsiteX0" fmla="*/ 0 w 1190625"/>
              <a:gd name="connsiteY0" fmla="*/ 0 h 914400"/>
              <a:gd name="connsiteX1" fmla="*/ 1190625 w 1190625"/>
              <a:gd name="connsiteY1" fmla="*/ 914400 h 914400"/>
              <a:gd name="connsiteX2" fmla="*/ 371475 w 1190625"/>
              <a:gd name="connsiteY2" fmla="*/ 723900 h 914400"/>
              <a:gd name="connsiteX3" fmla="*/ 0 w 1190625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625" h="914400">
                <a:moveTo>
                  <a:pt x="0" y="0"/>
                </a:moveTo>
                <a:lnTo>
                  <a:pt x="1190625" y="914400"/>
                </a:lnTo>
                <a:lnTo>
                  <a:pt x="371475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AFD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95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8343">
            <a:off x="8381231" y="-98682"/>
            <a:ext cx="1628775" cy="7184348"/>
          </a:xfrm>
          <a:prstGeom prst="rect">
            <a:avLst/>
          </a:prstGeom>
          <a:solidFill>
            <a:srgbClr val="569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73B07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68343">
            <a:off x="8455312" y="-135033"/>
            <a:ext cx="1628775" cy="4233841"/>
          </a:xfrm>
          <a:prstGeom prst="rect">
            <a:avLst/>
          </a:prstGeom>
          <a:solidFill>
            <a:srgbClr val="539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73B076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33586" y="-204944"/>
            <a:ext cx="1871889" cy="7335801"/>
            <a:chOff x="3833586" y="-204944"/>
            <a:chExt cx="1871889" cy="7335801"/>
          </a:xfrm>
        </p:grpSpPr>
        <p:sp>
          <p:nvSpPr>
            <p:cNvPr id="12" name="Rectangle 11"/>
            <p:cNvSpPr/>
            <p:nvPr/>
          </p:nvSpPr>
          <p:spPr>
            <a:xfrm rot="21274185">
              <a:off x="4076700" y="-196523"/>
              <a:ext cx="1628775" cy="7327380"/>
            </a:xfrm>
            <a:prstGeom prst="rect">
              <a:avLst/>
            </a:prstGeom>
            <a:solidFill>
              <a:srgbClr val="7DB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Rectangle 16"/>
            <p:cNvSpPr/>
            <p:nvPr/>
          </p:nvSpPr>
          <p:spPr>
            <a:xfrm rot="21274185">
              <a:off x="3833586" y="-204944"/>
              <a:ext cx="1628775" cy="2189379"/>
            </a:xfrm>
            <a:prstGeom prst="rect">
              <a:avLst/>
            </a:prstGeom>
            <a:solidFill>
              <a:srgbClr val="AFD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49648" y="-196523"/>
            <a:ext cx="1956387" cy="7327380"/>
            <a:chOff x="1449648" y="-196523"/>
            <a:chExt cx="1956387" cy="7327380"/>
          </a:xfrm>
        </p:grpSpPr>
        <p:sp>
          <p:nvSpPr>
            <p:cNvPr id="13" name="Rectangle 12"/>
            <p:cNvSpPr/>
            <p:nvPr/>
          </p:nvSpPr>
          <p:spPr>
            <a:xfrm>
              <a:off x="1449648" y="-196523"/>
              <a:ext cx="1956387" cy="7327380"/>
            </a:xfrm>
            <a:prstGeom prst="rect">
              <a:avLst/>
            </a:prstGeom>
            <a:solidFill>
              <a:srgbClr val="D1D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49648" y="-196523"/>
              <a:ext cx="1956387" cy="3387398"/>
            </a:xfrm>
            <a:prstGeom prst="rect">
              <a:avLst/>
            </a:prstGeom>
            <a:solidFill>
              <a:srgbClr val="E3EC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436" y="1823276"/>
            <a:ext cx="1949686" cy="24793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38663A"/>
                </a:solidFill>
              </a:rPr>
              <a:t>GIỚI THIỆU </a:t>
            </a:r>
            <a:r>
              <a:rPr lang="en-US" dirty="0" smtClean="0"/>
              <a:t>CHUNG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03655"/>
              </p:ext>
            </p:extLst>
          </p:nvPr>
        </p:nvGraphicFramePr>
        <p:xfrm>
          <a:off x="5002212" y="2"/>
          <a:ext cx="4124324" cy="68579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24324">
                  <a:extLst>
                    <a:ext uri="{9D8B030D-6E8A-4147-A177-3AD203B41FA5}">
                      <a16:colId xmlns:a16="http://schemas.microsoft.com/office/drawing/2014/main" val="3161508877"/>
                    </a:ext>
                  </a:extLst>
                </a:gridCol>
              </a:tblGrid>
              <a:tr h="9338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…</a:t>
                      </a:r>
                      <a:endParaRPr lang="vi-VN" sz="4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235460"/>
                  </a:ext>
                </a:extLst>
              </a:tr>
              <a:tr h="84036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 smtClean="0">
                          <a:latin typeface="Century Gothic" panose="020B0502020202020204" pitchFamily="34" charset="0"/>
                        </a:rPr>
                        <a:t>video</a:t>
                      </a:r>
                      <a:endParaRPr lang="vi-VN" sz="4000" b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975348"/>
                  </a:ext>
                </a:extLst>
              </a:tr>
              <a:tr h="84036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 smtClean="0">
                          <a:latin typeface="Century Gothic" panose="020B0502020202020204" pitchFamily="34" charset="0"/>
                        </a:rPr>
                        <a:t>video</a:t>
                      </a:r>
                      <a:endParaRPr lang="vi-VN" sz="4000" b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37376"/>
                  </a:ext>
                </a:extLst>
              </a:tr>
              <a:tr h="840364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Century Gothic" panose="020B0502020202020204" pitchFamily="34" charset="0"/>
                        </a:rPr>
                        <a:t>video</a:t>
                      </a:r>
                      <a:endParaRPr lang="vi-VN" sz="4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405520"/>
                  </a:ext>
                </a:extLst>
              </a:tr>
              <a:tr h="110641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rgbClr val="38663A"/>
                          </a:solidFill>
                          <a:latin typeface="Century Gothic" panose="020B0502020202020204" pitchFamily="34" charset="0"/>
                        </a:rPr>
                        <a:t>share</a:t>
                      </a:r>
                      <a:endParaRPr lang="vi-VN" sz="4000" b="1" dirty="0">
                        <a:solidFill>
                          <a:srgbClr val="38663A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6142430"/>
                  </a:ext>
                </a:extLst>
              </a:tr>
              <a:tr h="110641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rgbClr val="38663A"/>
                          </a:solidFill>
                          <a:latin typeface="Century Gothic" panose="020B0502020202020204" pitchFamily="34" charset="0"/>
                        </a:rPr>
                        <a:t>store</a:t>
                      </a:r>
                      <a:endParaRPr lang="vi-VN" sz="4000" b="1" dirty="0">
                        <a:solidFill>
                          <a:srgbClr val="38663A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2302363"/>
                  </a:ext>
                </a:extLst>
              </a:tr>
              <a:tr h="119026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website</a:t>
                      </a:r>
                      <a:endParaRPr lang="vi-VN" sz="4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8E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30918"/>
                  </a:ext>
                </a:extLst>
              </a:tr>
            </a:tbl>
          </a:graphicData>
        </a:graphic>
      </p:graphicFrame>
      <p:sp>
        <p:nvSpPr>
          <p:cNvPr id="21" name="Freeform 20"/>
          <p:cNvSpPr/>
          <p:nvPr/>
        </p:nvSpPr>
        <p:spPr>
          <a:xfrm rot="11247808">
            <a:off x="3825799" y="3729280"/>
            <a:ext cx="1133427" cy="455964"/>
          </a:xfrm>
          <a:custGeom>
            <a:avLst/>
            <a:gdLst>
              <a:gd name="connsiteX0" fmla="*/ 0 w 1190625"/>
              <a:gd name="connsiteY0" fmla="*/ 0 h 914400"/>
              <a:gd name="connsiteX1" fmla="*/ 1190625 w 1190625"/>
              <a:gd name="connsiteY1" fmla="*/ 914400 h 914400"/>
              <a:gd name="connsiteX2" fmla="*/ 371475 w 1190625"/>
              <a:gd name="connsiteY2" fmla="*/ 723900 h 914400"/>
              <a:gd name="connsiteX3" fmla="*/ 0 w 1190625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625" h="914400">
                <a:moveTo>
                  <a:pt x="0" y="0"/>
                </a:moveTo>
                <a:lnTo>
                  <a:pt x="1190625" y="914400"/>
                </a:lnTo>
                <a:lnTo>
                  <a:pt x="371475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386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Freeform 21"/>
          <p:cNvSpPr/>
          <p:nvPr/>
        </p:nvSpPr>
        <p:spPr>
          <a:xfrm rot="9588449">
            <a:off x="3243810" y="4077254"/>
            <a:ext cx="1597654" cy="572005"/>
          </a:xfrm>
          <a:custGeom>
            <a:avLst/>
            <a:gdLst>
              <a:gd name="connsiteX0" fmla="*/ 0 w 1190625"/>
              <a:gd name="connsiteY0" fmla="*/ 0 h 914400"/>
              <a:gd name="connsiteX1" fmla="*/ 1190625 w 1190625"/>
              <a:gd name="connsiteY1" fmla="*/ 914400 h 914400"/>
              <a:gd name="connsiteX2" fmla="*/ 371475 w 1190625"/>
              <a:gd name="connsiteY2" fmla="*/ 723900 h 914400"/>
              <a:gd name="connsiteX3" fmla="*/ 0 w 1190625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625" h="914400">
                <a:moveTo>
                  <a:pt x="0" y="0"/>
                </a:moveTo>
                <a:lnTo>
                  <a:pt x="1190625" y="914400"/>
                </a:lnTo>
                <a:lnTo>
                  <a:pt x="371475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539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0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9B3B"/>
                </a:solidFill>
              </a:rPr>
              <a:t>Công nghệ sử dụng</a:t>
            </a:r>
            <a:endParaRPr lang="vi-VN" dirty="0">
              <a:solidFill>
                <a:srgbClr val="009B3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4239" y="5026731"/>
            <a:ext cx="1723063" cy="1412170"/>
          </a:xfrm>
        </p:spPr>
        <p:txBody>
          <a:bodyPr/>
          <a:lstStyle/>
          <a:p>
            <a:pPr marL="0" indent="0" algn="ctr">
              <a:lnSpc>
                <a:spcPct val="60000"/>
              </a:lnSpc>
              <a:buNone/>
            </a:pPr>
            <a:r>
              <a:rPr lang="en-US" b="1" dirty="0" smtClean="0"/>
              <a:t>Angular </a:t>
            </a:r>
          </a:p>
          <a:p>
            <a:pPr marL="0" indent="0" algn="ctr">
              <a:lnSpc>
                <a:spcPct val="60000"/>
              </a:lnSpc>
              <a:buNone/>
            </a:pPr>
            <a:r>
              <a:rPr lang="en-US" dirty="0"/>
              <a:t>+</a:t>
            </a:r>
            <a:endParaRPr lang="en-US" dirty="0" smtClean="0"/>
          </a:p>
          <a:p>
            <a:pPr marL="0" indent="0" algn="ctr">
              <a:lnSpc>
                <a:spcPct val="60000"/>
              </a:lnSpc>
              <a:buNone/>
            </a:pPr>
            <a:r>
              <a:rPr lang="en-US" dirty="0" smtClean="0"/>
              <a:t>Material</a:t>
            </a:r>
          </a:p>
          <a:p>
            <a:pPr marL="0" indent="0">
              <a:lnSpc>
                <a:spcPct val="80000"/>
              </a:lnSpc>
              <a:buNone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51203" y="1520578"/>
            <a:ext cx="2225052" cy="999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9B3B"/>
              </a:buClr>
              <a:buSzPct val="80000"/>
              <a:buFont typeface="Wingdings" panose="05000000000000000000" pitchFamily="2" charset="2"/>
              <a:buChar char="§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9B3B"/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9B3B"/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9B3B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9B3B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FRONT-END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vi-VN" b="1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63450" y="1622776"/>
            <a:ext cx="2262114" cy="4097327"/>
            <a:chOff x="7164686" y="1427071"/>
            <a:chExt cx="2262114" cy="409732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686" y="2279913"/>
              <a:ext cx="1986512" cy="1986512"/>
            </a:xfrm>
            <a:prstGeom prst="rect">
              <a:avLst/>
            </a:prstGeom>
          </p:spPr>
        </p:pic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378300" y="4831025"/>
              <a:ext cx="1747847" cy="6933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rgbClr val="009B3B"/>
                </a:buClr>
                <a:buSzPct val="80000"/>
                <a:buFont typeface="Wingdings" panose="05000000000000000000" pitchFamily="2" charset="2"/>
                <a:buChar char="§"/>
                <a:defRPr sz="3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rgbClr val="009B3B"/>
                </a:buClr>
                <a:buSzPct val="80000"/>
                <a:buFont typeface="Wingdings" panose="05000000000000000000" pitchFamily="2" charset="2"/>
                <a:buChar char="§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rgbClr val="009B3B"/>
                </a:buClr>
                <a:buSzPct val="80000"/>
                <a:buFont typeface="Wingdings" panose="05000000000000000000" pitchFamily="2" charset="2"/>
                <a:buChar char="§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rgbClr val="009B3B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rgbClr val="009B3B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smtClean="0"/>
                <a:t>Firebase</a:t>
              </a:r>
              <a:endParaRPr lang="vi-VN" b="1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7249612" y="1427071"/>
              <a:ext cx="2005224" cy="10494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rgbClr val="009B3B"/>
                </a:buClr>
                <a:buSzPct val="80000"/>
                <a:buFont typeface="Wingdings" panose="05000000000000000000" pitchFamily="2" charset="2"/>
                <a:buChar char="§"/>
                <a:defRPr sz="3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rgbClr val="009B3B"/>
                </a:buClr>
                <a:buSzPct val="80000"/>
                <a:buFont typeface="Wingdings" panose="05000000000000000000" pitchFamily="2" charset="2"/>
                <a:buChar char="§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rgbClr val="009B3B"/>
                </a:buClr>
                <a:buSzPct val="80000"/>
                <a:buFont typeface="Wingdings" panose="05000000000000000000" pitchFamily="2" charset="2"/>
                <a:buChar char="§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rgbClr val="009B3B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rgbClr val="009B3B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en-US" b="1" dirty="0" smtClean="0">
                  <a:solidFill>
                    <a:schemeClr val="bg2">
                      <a:lumMod val="25000"/>
                    </a:schemeClr>
                  </a:solidFill>
                </a:rPr>
                <a:t>BACK-END</a:t>
              </a:r>
            </a:p>
            <a:p>
              <a:pPr marL="0" indent="0">
                <a:buFont typeface="Wingdings" panose="05000000000000000000" pitchFamily="2" charset="2"/>
                <a:buNone/>
              </a:pPr>
              <a:endParaRPr lang="vi-VN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26" name="Picture 2" descr="Image result for fire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650" y="2968237"/>
              <a:ext cx="1557150" cy="155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28" y="2326400"/>
            <a:ext cx="2240968" cy="22409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5574">
            <a:off x="5408456" y="3049520"/>
            <a:ext cx="838708" cy="838708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 rot="4572077">
            <a:off x="606749" y="5912593"/>
            <a:ext cx="331669" cy="668372"/>
          </a:xfrm>
          <a:custGeom>
            <a:avLst/>
            <a:gdLst>
              <a:gd name="connsiteX0" fmla="*/ 0 w 1190625"/>
              <a:gd name="connsiteY0" fmla="*/ 0 h 914400"/>
              <a:gd name="connsiteX1" fmla="*/ 1190625 w 1190625"/>
              <a:gd name="connsiteY1" fmla="*/ 914400 h 914400"/>
              <a:gd name="connsiteX2" fmla="*/ 371475 w 1190625"/>
              <a:gd name="connsiteY2" fmla="*/ 723900 h 914400"/>
              <a:gd name="connsiteX3" fmla="*/ 0 w 1190625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625" h="914400">
                <a:moveTo>
                  <a:pt x="0" y="0"/>
                </a:moveTo>
                <a:lnTo>
                  <a:pt x="1190625" y="914400"/>
                </a:lnTo>
                <a:lnTo>
                  <a:pt x="371475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AFD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06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32163" y="1882118"/>
            <a:ext cx="6575250" cy="3093765"/>
            <a:chOff x="3002236" y="1882118"/>
            <a:chExt cx="6575250" cy="3093765"/>
          </a:xfrm>
        </p:grpSpPr>
        <p:pic>
          <p:nvPicPr>
            <p:cNvPr id="2060" name="Picture 12" descr="Image result for youtube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Diffused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2236" y="1882118"/>
              <a:ext cx="6187529" cy="3093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38867" y1="8789" x2="38867" y2="8789"/>
                          <a14:foregroundMark x1="59570" y1="6641" x2="59570" y2="6641"/>
                          <a14:foregroundMark x1="51758" y1="27539" x2="51758" y2="27539"/>
                          <a14:foregroundMark x1="85547" y1="15039" x2="85547" y2="15039"/>
                          <a14:foregroundMark x1="82422" y1="10352" x2="82422" y2="10352"/>
                          <a14:foregroundMark x1="79688" y1="18555" x2="79688" y2="18555"/>
                          <a14:foregroundMark x1="87109" y1="19141" x2="87109" y2="19141"/>
                          <a14:foregroundMark x1="92188" y1="17578" x2="92188" y2="17578"/>
                          <a14:foregroundMark x1="69922" y1="29102" x2="69922" y2="29102"/>
                          <a14:foregroundMark x1="66211" y1="34766" x2="66211" y2="34766"/>
                          <a14:foregroundMark x1="58008" y1="41992" x2="58008" y2="41992"/>
                          <a14:foregroundMark x1="51758" y1="49219" x2="51758" y2="49219"/>
                          <a14:foregroundMark x1="44531" y1="53320" x2="44531" y2="53320"/>
                          <a14:backgroundMark x1="55859" y1="17188" x2="55859" y2="17188"/>
                          <a14:backgroundMark x1="33008" y1="22266" x2="33008" y2="22266"/>
                          <a14:backgroundMark x1="24219" y1="69922" x2="24219" y2="69922"/>
                          <a14:backgroundMark x1="53906" y1="84570" x2="53906" y2="84570"/>
                          <a14:backgroundMark x1="80273" y1="66797" x2="80273" y2="66797"/>
                          <a14:backgroundMark x1="83984" y1="41992" x2="83984" y2="41992"/>
                          <a14:backgroundMark x1="63086" y1="48242" x2="63086" y2="48242"/>
                          <a14:backgroundMark x1="49609" y1="36328" x2="49609" y2="36328"/>
                          <a14:backgroundMark x1="37695" y1="49805" x2="37695" y2="49805"/>
                          <a14:backgroundMark x1="44922" y1="62305" x2="44922" y2="62305"/>
                          <a14:backgroundMark x1="17969" y1="41992" x2="17969" y2="41992"/>
                          <a14:backgroundMark x1="14453" y1="58008" x2="14453" y2="58008"/>
                          <a14:backgroundMark x1="64648" y1="20703" x2="64648" y2="20703"/>
                          <a14:backgroundMark x1="78711" y1="33203" x2="78711" y2="33203"/>
                          <a14:backgroundMark x1="56445" y1="61133" x2="56445" y2="61133"/>
                          <a14:backgroundMark x1="63672" y1="79883" x2="63672" y2="79883"/>
                          <a14:backgroundMark x1="38281" y1="82422" x2="38281" y2="82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3520" y="2068286"/>
              <a:ext cx="1843966" cy="184396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phát triển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 rot="5400000" flipV="1">
            <a:off x="10747033" y="2502248"/>
            <a:ext cx="441124" cy="732537"/>
          </a:xfrm>
          <a:custGeom>
            <a:avLst/>
            <a:gdLst>
              <a:gd name="connsiteX0" fmla="*/ 0 w 1190625"/>
              <a:gd name="connsiteY0" fmla="*/ 0 h 914400"/>
              <a:gd name="connsiteX1" fmla="*/ 1190625 w 1190625"/>
              <a:gd name="connsiteY1" fmla="*/ 914400 h 914400"/>
              <a:gd name="connsiteX2" fmla="*/ 371475 w 1190625"/>
              <a:gd name="connsiteY2" fmla="*/ 723900 h 914400"/>
              <a:gd name="connsiteX3" fmla="*/ 0 w 1190625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625" h="914400">
                <a:moveTo>
                  <a:pt x="0" y="0"/>
                </a:moveTo>
                <a:lnTo>
                  <a:pt x="1190625" y="914400"/>
                </a:lnTo>
                <a:lnTo>
                  <a:pt x="371475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AFD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4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vi-V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563555"/>
              </p:ext>
            </p:extLst>
          </p:nvPr>
        </p:nvGraphicFramePr>
        <p:xfrm>
          <a:off x="1067859" y="2042849"/>
          <a:ext cx="9382994" cy="3204519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6171141">
                  <a:extLst>
                    <a:ext uri="{9D8B030D-6E8A-4147-A177-3AD203B41FA5}">
                      <a16:colId xmlns:a16="http://schemas.microsoft.com/office/drawing/2014/main" val="2025528500"/>
                    </a:ext>
                  </a:extLst>
                </a:gridCol>
                <a:gridCol w="2828925">
                  <a:extLst>
                    <a:ext uri="{9D8B030D-6E8A-4147-A177-3AD203B41FA5}">
                      <a16:colId xmlns:a16="http://schemas.microsoft.com/office/drawing/2014/main" val="937637377"/>
                    </a:ext>
                  </a:extLst>
                </a:gridCol>
                <a:gridCol w="382928">
                  <a:extLst>
                    <a:ext uri="{9D8B030D-6E8A-4147-A177-3AD203B41FA5}">
                      <a16:colId xmlns:a16="http://schemas.microsoft.com/office/drawing/2014/main" val="928996430"/>
                    </a:ext>
                  </a:extLst>
                </a:gridCol>
              </a:tblGrid>
              <a:tr h="1068173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3600" b="0" baseline="0" dirty="0" err="1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tuần</a:t>
                      </a:r>
                      <a:endParaRPr lang="vi-VN" sz="36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42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8E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</a:t>
                      </a:r>
                      <a:r>
                        <a:rPr lang="en-US" sz="3600" b="0" dirty="0" err="1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tuần</a:t>
                      </a:r>
                      <a:endParaRPr lang="vi-VN" sz="36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42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42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8E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36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42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731441"/>
                  </a:ext>
                </a:extLst>
              </a:tr>
              <a:tr h="1068173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Tìm</a:t>
                      </a:r>
                      <a:r>
                        <a:rPr lang="en-US" sz="28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b="0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hiểu</a:t>
                      </a:r>
                      <a:r>
                        <a:rPr lang="en-US" sz="28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Angular</a:t>
                      </a:r>
                      <a:r>
                        <a:rPr lang="en-US" sz="28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n-US" sz="2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Firebase</a:t>
                      </a:r>
                      <a:endParaRPr lang="vi-VN" sz="28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42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42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4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Upload</a:t>
                      </a:r>
                      <a:r>
                        <a:rPr lang="en-US" sz="2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Page</a:t>
                      </a:r>
                      <a:endParaRPr lang="vi-VN" sz="28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42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8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014274"/>
                  </a:ext>
                </a:extLst>
              </a:tr>
              <a:tr h="1068173">
                <a:tc v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Watch</a:t>
                      </a:r>
                      <a:r>
                        <a:rPr lang="en-US" sz="28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Page</a:t>
                      </a:r>
                      <a:endParaRPr lang="vi-VN" sz="28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42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8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8085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 rot="13500000">
            <a:off x="10289086" y="1890608"/>
            <a:ext cx="304483" cy="304483"/>
          </a:xfrm>
          <a:prstGeom prst="rtTriangle">
            <a:avLst/>
          </a:prstGeom>
          <a:solidFill>
            <a:srgbClr val="004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Freeform 8"/>
          <p:cNvSpPr/>
          <p:nvPr/>
        </p:nvSpPr>
        <p:spPr>
          <a:xfrm rot="5837278" flipV="1">
            <a:off x="592068" y="2679098"/>
            <a:ext cx="302262" cy="446573"/>
          </a:xfrm>
          <a:custGeom>
            <a:avLst/>
            <a:gdLst>
              <a:gd name="connsiteX0" fmla="*/ 0 w 1190625"/>
              <a:gd name="connsiteY0" fmla="*/ 0 h 914400"/>
              <a:gd name="connsiteX1" fmla="*/ 1190625 w 1190625"/>
              <a:gd name="connsiteY1" fmla="*/ 914400 h 914400"/>
              <a:gd name="connsiteX2" fmla="*/ 371475 w 1190625"/>
              <a:gd name="connsiteY2" fmla="*/ 723900 h 914400"/>
              <a:gd name="connsiteX3" fmla="*/ 0 w 1190625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625" h="914400">
                <a:moveTo>
                  <a:pt x="0" y="0"/>
                </a:moveTo>
                <a:lnTo>
                  <a:pt x="1190625" y="914400"/>
                </a:lnTo>
                <a:lnTo>
                  <a:pt x="371475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569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Freeform 11"/>
          <p:cNvSpPr/>
          <p:nvPr/>
        </p:nvSpPr>
        <p:spPr>
          <a:xfrm rot="4092003" flipV="1">
            <a:off x="479494" y="2852220"/>
            <a:ext cx="296337" cy="594477"/>
          </a:xfrm>
          <a:custGeom>
            <a:avLst/>
            <a:gdLst>
              <a:gd name="connsiteX0" fmla="*/ 0 w 1190625"/>
              <a:gd name="connsiteY0" fmla="*/ 0 h 914400"/>
              <a:gd name="connsiteX1" fmla="*/ 1190625 w 1190625"/>
              <a:gd name="connsiteY1" fmla="*/ 914400 h 914400"/>
              <a:gd name="connsiteX2" fmla="*/ 371475 w 1190625"/>
              <a:gd name="connsiteY2" fmla="*/ 723900 h 914400"/>
              <a:gd name="connsiteX3" fmla="*/ 0 w 1190625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625" h="914400">
                <a:moveTo>
                  <a:pt x="0" y="0"/>
                </a:moveTo>
                <a:lnTo>
                  <a:pt x="1190625" y="914400"/>
                </a:lnTo>
                <a:lnTo>
                  <a:pt x="371475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386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Freeform 12"/>
          <p:cNvSpPr/>
          <p:nvPr/>
        </p:nvSpPr>
        <p:spPr>
          <a:xfrm rot="5400000" flipV="1">
            <a:off x="10535629" y="398930"/>
            <a:ext cx="364232" cy="552835"/>
          </a:xfrm>
          <a:custGeom>
            <a:avLst/>
            <a:gdLst>
              <a:gd name="connsiteX0" fmla="*/ 0 w 1190625"/>
              <a:gd name="connsiteY0" fmla="*/ 0 h 914400"/>
              <a:gd name="connsiteX1" fmla="*/ 1190625 w 1190625"/>
              <a:gd name="connsiteY1" fmla="*/ 914400 h 914400"/>
              <a:gd name="connsiteX2" fmla="*/ 371475 w 1190625"/>
              <a:gd name="connsiteY2" fmla="*/ 723900 h 914400"/>
              <a:gd name="connsiteX3" fmla="*/ 0 w 1190625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625" h="914400">
                <a:moveTo>
                  <a:pt x="0" y="0"/>
                </a:moveTo>
                <a:lnTo>
                  <a:pt x="1190625" y="914400"/>
                </a:lnTo>
                <a:lnTo>
                  <a:pt x="371475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539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25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288" y="2669059"/>
            <a:ext cx="6489424" cy="1519882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>
                <a:ln w="28575">
                  <a:solidFill>
                    <a:srgbClr val="388E3C"/>
                  </a:solidFill>
                </a:ln>
                <a:solidFill>
                  <a:schemeClr val="bg1"/>
                </a:solidFill>
              </a:rPr>
              <a:t>Let’s</a:t>
            </a:r>
            <a:r>
              <a:rPr lang="en-US" sz="8800" dirty="0" smtClean="0"/>
              <a:t> DEMO</a:t>
            </a:r>
            <a:endParaRPr lang="vi-VN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373</TotalTime>
  <Words>91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Bauhaus 93</vt:lpstr>
      <vt:lpstr>Calibri</vt:lpstr>
      <vt:lpstr>Century Gothic</vt:lpstr>
      <vt:lpstr>Trebuchet MS</vt:lpstr>
      <vt:lpstr>Wingdings</vt:lpstr>
      <vt:lpstr>Wingdings 3</vt:lpstr>
      <vt:lpstr>Facet</vt:lpstr>
      <vt:lpstr>Bamboo</vt:lpstr>
      <vt:lpstr>Nhóm thực hiện</vt:lpstr>
      <vt:lpstr>NỘI DUNG</vt:lpstr>
      <vt:lpstr>GIỚI THIỆU CHUNG</vt:lpstr>
      <vt:lpstr>Công nghệ sử dụng</vt:lpstr>
      <vt:lpstr>Hướng phát triển</vt:lpstr>
      <vt:lpstr>Quá trình thực hiện</vt:lpstr>
      <vt:lpstr>Let’s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bamboo</dc:title>
  <dc:creator>Loc Tran</dc:creator>
  <cp:lastModifiedBy>Pham Van Chung (FSU1.CME)</cp:lastModifiedBy>
  <cp:revision>105</cp:revision>
  <dcterms:created xsi:type="dcterms:W3CDTF">2019-09-03T12:25:04Z</dcterms:created>
  <dcterms:modified xsi:type="dcterms:W3CDTF">2019-09-04T02:41:31Z</dcterms:modified>
</cp:coreProperties>
</file>