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1" r:id="rId19"/>
    <p:sldId id="272" r:id="rId20"/>
    <p:sldId id="270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53730-E32F-4F17-B3AC-0142A9E525D5}" v="38" dt="2020-01-08T16:48:52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ys stil 3 – uthevin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78653730-E32F-4F17-B3AC-0142A9E525D5}"/>
    <pc:docChg chg="modSld">
      <pc:chgData name="Aizan Magomadova" userId="b3d38ecc-02a7-4810-ad44-0e9f513517c5" providerId="ADAL" clId="{78653730-E32F-4F17-B3AC-0142A9E525D5}" dt="2020-01-08T16:48:52.742" v="43" actId="20577"/>
      <pc:docMkLst>
        <pc:docMk/>
      </pc:docMkLst>
      <pc:sldChg chg="modSp">
        <pc:chgData name="Aizan Magomadova" userId="b3d38ecc-02a7-4810-ad44-0e9f513517c5" providerId="ADAL" clId="{78653730-E32F-4F17-B3AC-0142A9E525D5}" dt="2020-01-08T16:44:01.854" v="1" actId="20577"/>
        <pc:sldMkLst>
          <pc:docMk/>
          <pc:sldMk cId="539068663" sldId="256"/>
        </pc:sldMkLst>
        <pc:spChg chg="mod">
          <ac:chgData name="Aizan Magomadova" userId="b3d38ecc-02a7-4810-ad44-0e9f513517c5" providerId="ADAL" clId="{78653730-E32F-4F17-B3AC-0142A9E525D5}" dt="2020-01-08T16:44:01.854" v="1" actId="20577"/>
          <ac:spMkLst>
            <pc:docMk/>
            <pc:sldMk cId="539068663" sldId="256"/>
            <ac:spMk id="3" creationId="{85E264A4-A18D-486F-BD80-F205D0F43203}"/>
          </ac:spMkLst>
        </pc:spChg>
      </pc:sldChg>
      <pc:sldChg chg="modSp">
        <pc:chgData name="Aizan Magomadova" userId="b3d38ecc-02a7-4810-ad44-0e9f513517c5" providerId="ADAL" clId="{78653730-E32F-4F17-B3AC-0142A9E525D5}" dt="2020-01-08T16:48:52.742" v="43" actId="20577"/>
        <pc:sldMkLst>
          <pc:docMk/>
          <pc:sldMk cId="243908392" sldId="259"/>
        </pc:sldMkLst>
        <pc:spChg chg="mod">
          <ac:chgData name="Aizan Magomadova" userId="b3d38ecc-02a7-4810-ad44-0e9f513517c5" providerId="ADAL" clId="{78653730-E32F-4F17-B3AC-0142A9E525D5}" dt="2020-01-08T16:48:52.742" v="43" actId="20577"/>
          <ac:spMkLst>
            <pc:docMk/>
            <pc:sldMk cId="243908392" sldId="259"/>
            <ac:spMk id="3" creationId="{04A77BE4-E8B9-4B14-B668-E51A4B8E7BF2}"/>
          </ac:spMkLst>
        </pc:spChg>
      </pc:sldChg>
      <pc:sldChg chg="addSp modSp modAnim">
        <pc:chgData name="Aizan Magomadova" userId="b3d38ecc-02a7-4810-ad44-0e9f513517c5" providerId="ADAL" clId="{78653730-E32F-4F17-B3AC-0142A9E525D5}" dt="2020-01-08T16:45:40.913" v="8"/>
        <pc:sldMkLst>
          <pc:docMk/>
          <pc:sldMk cId="4034678549" sldId="271"/>
        </pc:sldMkLst>
        <pc:spChg chg="mod">
          <ac:chgData name="Aizan Magomadova" userId="b3d38ecc-02a7-4810-ad44-0e9f513517c5" providerId="ADAL" clId="{78653730-E32F-4F17-B3AC-0142A9E525D5}" dt="2020-01-08T16:45:10.298" v="2" actId="20577"/>
          <ac:spMkLst>
            <pc:docMk/>
            <pc:sldMk cId="4034678549" sldId="271"/>
            <ac:spMk id="4" creationId="{BDE63338-784A-4641-8018-F6033E8503F2}"/>
          </ac:spMkLst>
        </pc:spChg>
        <pc:picChg chg="add mod">
          <ac:chgData name="Aizan Magomadova" userId="b3d38ecc-02a7-4810-ad44-0e9f513517c5" providerId="ADAL" clId="{78653730-E32F-4F17-B3AC-0142A9E525D5}" dt="2020-01-08T16:45:27.178" v="6" actId="1076"/>
          <ac:picMkLst>
            <pc:docMk/>
            <pc:sldMk cId="4034678549" sldId="271"/>
            <ac:picMk id="3" creationId="{037228DC-2B84-40CE-8E60-8C885F28C9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C2D57A-E0CC-4AD6-9760-750049BD9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6CE488C-7D15-4E14-8F09-7E328CBD2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CA020A-A260-4D36-85AA-493C7F9B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89F59EF-F347-47AB-8C4E-415CF632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51B063-CDBF-482D-9F25-DE94E40D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806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535B04-DAB2-4C62-B597-382A76C9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34E360-B625-4AEB-9B5F-959422537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13BDD9-E4CE-4EFA-97D1-B3059034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3B96CE8-E2D2-41C6-AAE5-42C6484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F57241-7DE8-454A-A0A2-D6DC9248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41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8C094A3-CFA2-4D92-9899-FE74E39AF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B6880A4-66D0-4308-9101-E7720AF0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085B17-7BE9-41E4-B23F-2E001162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2C3ACC-5021-4920-9D58-43EB50D6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B35FDB0-FCA9-4821-94D5-AB3C5359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36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383D6-7F88-42B4-AD4E-C3F7588C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05471F-F535-46E7-ABCE-9E16F43D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B3A999-14B8-4DE6-AE96-59073E3F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C1447A-282F-45B4-9200-D186798A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17DC7F-17A2-4B7A-9E34-4C63386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414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599090-36B4-486E-8D97-4A9DCDB0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4257EA3-BAAD-4A79-8620-7603EE333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E0C9E0-D11F-4420-A0B3-A7A3C694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8C5F47-4688-4AE8-B082-82561188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020CD3A-079B-443D-937C-C611734A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885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5AFE72-3666-4386-A1F8-584887F5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39E83A-32E1-4C6C-93A2-BBAF4643B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035DF1E-87B5-4CCD-8395-FEDD87410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584D002-A9E1-49D7-BF04-BBF45692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0259E07-2920-4762-8372-0E057761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B42D054-C3CF-4689-A04B-DC9F6440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648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225C0B-8F51-4700-AFF7-8AE28431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270A512-27F5-464A-A245-5941A7D4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E81A101-5165-472D-BEC3-01C58DEB3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BB80EFB-D803-48B8-A083-F35EB7BC9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391CD26-A0DF-45EC-A357-14265B31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3C2F842-8295-4BE1-B2FA-9BBCC7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090F798-1F63-4C8A-9722-38239714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1318231-9C6C-4AA1-9F7C-BB43FDF1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733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95F134-D21D-4390-A5EA-576AA32C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BC7E382-F354-4152-894A-D167C4A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912B7E4-BCC7-42C5-9670-BFD516B7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AF194F5-7997-4C79-8E0B-60E332B1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154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44C69D1-B78D-43CC-BF8F-7788E806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E5927DD-00AC-4BC8-BA72-6D42B941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B150165-C728-4B05-B786-D9C63517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899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9784C9-2AC6-4504-BABC-81FD40AF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950CC0-BE5E-48A2-9114-055E058A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75FE9C-6AED-44F9-94BC-BAB16CA27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374CF59-D86E-426C-9C53-17584CDF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71DFC47-FF22-4407-BAD0-BF7A3987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380343B-6CF3-4203-9916-E5DC8A40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71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E6305F-F84E-4E4F-8C2B-642682F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CB9C314-51B8-45F2-9E8A-78D5058B5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5B5484F-003A-45CE-81B8-251D74D7F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7AD07C9-BC5D-4F71-8619-5CAF4DF6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22A3327-CFE7-4EF4-B31D-0B5EE9C4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829F729-F325-4043-A002-D4764C0B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35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3B63D7D-6C9B-4104-9CF0-79E528BF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5C43201-265A-4226-8403-CD593321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401D9D8-E0D1-4A30-A3E6-0853845C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03FB-C11A-4D02-AC25-06A10E3BB9EC}" type="datetimeFigureOut">
              <a:rPr lang="nb-NO" smtClean="0"/>
              <a:t>08.01.2020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6FDA91-EFA8-407F-BCFE-FC7896186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4B34C8-705B-4996-A3A0-CF4563A25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C9CC-14CC-4CE7-9ACC-4D0086ED3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7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72C0BA-6904-4561-AB8C-D4DAEACEF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Bilder, lyd og tekst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5E264A4-A18D-486F-BD80-F205D0F43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2</a:t>
            </a:r>
          </a:p>
        </p:txBody>
      </p:sp>
    </p:spTree>
    <p:extLst>
      <p:ext uri="{BB962C8B-B14F-4D97-AF65-F5344CB8AC3E}">
        <p14:creationId xmlns:p14="http://schemas.microsoft.com/office/powerpoint/2010/main" val="53906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D2C1EB-1E64-46C0-A705-116A64C6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4000" dirty="0"/>
              <a:t>Eksempel Tekst og bilder med absolutt posisjonering</a:t>
            </a:r>
            <a:br>
              <a:rPr lang="nb-NO" dirty="0"/>
            </a:br>
            <a:endParaRPr lang="nb-NO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4E8C2E46-48E0-47A3-BB8B-6827757189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1662" y="1438166"/>
            <a:ext cx="3760372" cy="5505617"/>
          </a:xfrm>
          <a:prstGeom prst="rect">
            <a:avLst/>
          </a:prstGeom>
        </p:spPr>
      </p:pic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F8FA1BC-50C1-480B-96E6-4015A2191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9396" y="1438166"/>
            <a:ext cx="5650312" cy="50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365857-AE42-4F7D-A02C-07F20A5C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Zoome inn på bilde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3B9DC64-1A81-4873-A7D8-68E2428865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3070" y="1690688"/>
            <a:ext cx="6480652" cy="5007776"/>
          </a:xfrm>
          <a:prstGeom prst="rect">
            <a:avLst/>
          </a:prstGeom>
        </p:spPr>
      </p:pic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B845FC0C-BBC2-46D1-94D4-1FD8D717CE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8025" y="2611195"/>
            <a:ext cx="5051950" cy="28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47BAA8-3C50-45FE-BE23-B3EF0EEB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Flere ikoner i en bildefil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B959EB88-5CC8-4EE2-9450-399107E32C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7723" y="1443411"/>
            <a:ext cx="4747646" cy="5433002"/>
          </a:xfrm>
          <a:prstGeom prst="rect">
            <a:avLst/>
          </a:prstGeom>
        </p:spPr>
      </p:pic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2F63B9AC-D689-4A7A-944D-A19ECD198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7012" y="1690687"/>
            <a:ext cx="4597265" cy="42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36C117-7A58-4E76-BBF9-76E8B591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SVG</a:t>
            </a:r>
          </a:p>
        </p:txBody>
      </p:sp>
      <p:graphicFrame>
        <p:nvGraphicFramePr>
          <p:cNvPr id="9" name="Plassholder for innhold 8">
            <a:extLst>
              <a:ext uri="{FF2B5EF4-FFF2-40B4-BE49-F238E27FC236}">
                <a16:creationId xmlns:a16="http://schemas.microsoft.com/office/drawing/2014/main" id="{41A7EEDD-A6FA-493E-8AAF-D8C6213AD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755538"/>
              </p:ext>
            </p:extLst>
          </p:nvPr>
        </p:nvGraphicFramePr>
        <p:xfrm>
          <a:off x="5323865" y="987427"/>
          <a:ext cx="5620800" cy="48815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3282">
                  <a:extLst>
                    <a:ext uri="{9D8B030D-6E8A-4147-A177-3AD203B41FA5}">
                      <a16:colId xmlns:a16="http://schemas.microsoft.com/office/drawing/2014/main" val="1233331740"/>
                    </a:ext>
                  </a:extLst>
                </a:gridCol>
                <a:gridCol w="4277518">
                  <a:extLst>
                    <a:ext uri="{9D8B030D-6E8A-4147-A177-3AD203B41FA5}">
                      <a16:colId xmlns:a16="http://schemas.microsoft.com/office/drawing/2014/main" val="2445722858"/>
                    </a:ext>
                  </a:extLst>
                </a:gridCol>
              </a:tblGrid>
              <a:tr h="501907">
                <a:tc>
                  <a:txBody>
                    <a:bodyPr/>
                    <a:lstStyle/>
                    <a:p>
                      <a:r>
                        <a:rPr lang="nb-NO" dirty="0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04598"/>
                  </a:ext>
                </a:extLst>
              </a:tr>
              <a:tr h="501907">
                <a:tc>
                  <a:txBody>
                    <a:bodyPr/>
                    <a:lstStyle/>
                    <a:p>
                      <a:r>
                        <a:rPr lang="nb-NO" dirty="0" err="1"/>
                        <a:t>rect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Rektangel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59453"/>
                  </a:ext>
                </a:extLst>
              </a:tr>
              <a:tr h="501907">
                <a:tc>
                  <a:txBody>
                    <a:bodyPr/>
                    <a:lstStyle/>
                    <a:p>
                      <a:r>
                        <a:rPr lang="nb-NO" dirty="0" err="1"/>
                        <a:t>circle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Sirkel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73690"/>
                  </a:ext>
                </a:extLst>
              </a:tr>
              <a:tr h="501907">
                <a:tc>
                  <a:txBody>
                    <a:bodyPr/>
                    <a:lstStyle/>
                    <a:p>
                      <a:r>
                        <a:rPr lang="nb-NO" dirty="0"/>
                        <a:t>ellipse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Ellipse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18494"/>
                  </a:ext>
                </a:extLst>
              </a:tr>
              <a:tr h="501907">
                <a:tc>
                  <a:txBody>
                    <a:bodyPr/>
                    <a:lstStyle/>
                    <a:p>
                      <a:r>
                        <a:rPr lang="nb-NO" dirty="0"/>
                        <a:t>polygon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Mangekant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00636"/>
                  </a:ext>
                </a:extLst>
              </a:tr>
              <a:tr h="501907">
                <a:tc>
                  <a:txBody>
                    <a:bodyPr/>
                    <a:lstStyle/>
                    <a:p>
                      <a:r>
                        <a:rPr lang="nb-NO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Rett linje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80950"/>
                  </a:ext>
                </a:extLst>
              </a:tr>
              <a:tr h="866305">
                <a:tc>
                  <a:txBody>
                    <a:bodyPr/>
                    <a:lstStyle/>
                    <a:p>
                      <a:r>
                        <a:rPr lang="nb-NO" dirty="0"/>
                        <a:t>polyline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Sammenhengende linje gjennom punkter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10209"/>
                  </a:ext>
                </a:extLst>
              </a:tr>
              <a:tr h="501907">
                <a:tc>
                  <a:txBody>
                    <a:bodyPr/>
                    <a:lstStyle/>
                    <a:p>
                      <a:r>
                        <a:rPr lang="nb-NO" dirty="0" err="1"/>
                        <a:t>text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Tekst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59237"/>
                  </a:ext>
                </a:extLst>
              </a:tr>
              <a:tr h="501907">
                <a:tc>
                  <a:txBody>
                    <a:bodyPr/>
                    <a:lstStyle/>
                    <a:p>
                      <a:r>
                        <a:rPr lang="nb-NO" dirty="0" err="1"/>
                        <a:t>path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Andre figurer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760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DE9B1826-3346-410B-AE7D-07EC7B05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69837" cy="3811588"/>
          </a:xfrm>
        </p:spPr>
        <p:txBody>
          <a:bodyPr/>
          <a:lstStyle/>
          <a:p>
            <a:r>
              <a:rPr lang="nb-NO" b="1" dirty="0"/>
              <a:t>SVG (</a:t>
            </a:r>
            <a:r>
              <a:rPr lang="nb-NO" b="1" dirty="0" err="1"/>
              <a:t>Scalable</a:t>
            </a:r>
            <a:r>
              <a:rPr lang="nb-NO" b="1" dirty="0"/>
              <a:t> </a:t>
            </a:r>
            <a:r>
              <a:rPr lang="nb-NO" b="1" dirty="0" err="1"/>
              <a:t>Vector</a:t>
            </a:r>
            <a:r>
              <a:rPr lang="nb-NO" b="1" dirty="0"/>
              <a:t> Graphics)</a:t>
            </a:r>
          </a:p>
          <a:p>
            <a:r>
              <a:rPr lang="nb-NO" b="1" dirty="0"/>
              <a:t>SVG</a:t>
            </a:r>
            <a:r>
              <a:rPr lang="nb-NO" dirty="0"/>
              <a:t> er geometriske figurer</a:t>
            </a:r>
          </a:p>
          <a:p>
            <a:r>
              <a:rPr lang="nb-NO" dirty="0"/>
              <a:t>Kan brukes på to måter på en nettside: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Som en bildefil med filendingen .</a:t>
            </a:r>
            <a:r>
              <a:rPr lang="nb-NO" dirty="0" err="1"/>
              <a:t>svg</a:t>
            </a:r>
            <a:endParaRPr lang="nb-NO" dirty="0"/>
          </a:p>
          <a:p>
            <a:pPr algn="just"/>
            <a:r>
              <a:rPr lang="nb-NO" dirty="0"/>
              <a:t>	&lt;</a:t>
            </a:r>
            <a:r>
              <a:rPr lang="nb-NO" dirty="0" err="1"/>
              <a:t>img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 = «</a:t>
            </a:r>
            <a:r>
              <a:rPr lang="nb-NO" dirty="0" err="1"/>
              <a:t>filnavn.svg</a:t>
            </a:r>
            <a:r>
              <a:rPr lang="nb-NO" dirty="0"/>
              <a:t>»&gt;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Som SVG-kode skrevet inn i body-elementet på nettsiden</a:t>
            </a:r>
          </a:p>
          <a:p>
            <a:r>
              <a:rPr lang="nb-NO" dirty="0"/>
              <a:t>&lt;</a:t>
            </a:r>
            <a:r>
              <a:rPr lang="nb-NO" dirty="0" err="1"/>
              <a:t>svg</a:t>
            </a:r>
            <a:r>
              <a:rPr lang="nb-NO" dirty="0"/>
              <a:t> </a:t>
            </a:r>
            <a:r>
              <a:rPr lang="nb-NO" dirty="0" err="1"/>
              <a:t>width</a:t>
            </a:r>
            <a:r>
              <a:rPr lang="nb-NO" dirty="0"/>
              <a:t>=«200» </a:t>
            </a:r>
            <a:r>
              <a:rPr lang="nb-NO" dirty="0" err="1"/>
              <a:t>height</a:t>
            </a:r>
            <a:r>
              <a:rPr lang="nb-NO" dirty="0"/>
              <a:t>=«200»&gt;</a:t>
            </a:r>
          </a:p>
          <a:p>
            <a:r>
              <a:rPr lang="nb-NO" dirty="0"/>
              <a:t>&lt;</a:t>
            </a:r>
            <a:r>
              <a:rPr lang="nb-NO" dirty="0" err="1"/>
              <a:t>rect</a:t>
            </a:r>
            <a:r>
              <a:rPr lang="nb-NO" dirty="0"/>
              <a:t> </a:t>
            </a:r>
            <a:r>
              <a:rPr lang="nb-NO" dirty="0" err="1"/>
              <a:t>width</a:t>
            </a:r>
            <a:r>
              <a:rPr lang="nb-NO" dirty="0"/>
              <a:t>=«200» </a:t>
            </a:r>
            <a:r>
              <a:rPr lang="nb-NO" dirty="0" err="1"/>
              <a:t>height</a:t>
            </a:r>
            <a:r>
              <a:rPr lang="nb-NO" dirty="0"/>
              <a:t>=«200»&gt;&lt;/</a:t>
            </a:r>
            <a:r>
              <a:rPr lang="nb-NO" dirty="0" err="1"/>
              <a:t>rect</a:t>
            </a:r>
            <a:r>
              <a:rPr lang="nb-NO" dirty="0"/>
              <a:t>&gt;</a:t>
            </a:r>
          </a:p>
          <a:p>
            <a:r>
              <a:rPr lang="nb-NO" dirty="0"/>
              <a:t>&lt;/</a:t>
            </a:r>
            <a:r>
              <a:rPr lang="nb-NO" dirty="0" err="1"/>
              <a:t>svg</a:t>
            </a:r>
            <a:r>
              <a:rPr lang="nb-NO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058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6FC3AE-CF5E-41B8-9910-0F73C1F3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Logo med polygoner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B39B42-FC1D-4DAC-A602-21A4EF2D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95257193-4BA4-4ACE-9166-66281C3C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419351"/>
            <a:ext cx="3932237" cy="2560050"/>
          </a:xfrm>
          <a:prstGeom prst="rect">
            <a:avLst/>
          </a:prstGeo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7C2C373-C73F-4446-BACB-E93E4C04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F748148-0C05-4896-9A8B-6DBECFB8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057400"/>
            <a:ext cx="6920740" cy="2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6B27AC-E989-4131-8FBA-AEE12EB5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Lyd</a:t>
            </a:r>
          </a:p>
        </p:txBody>
      </p:sp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F5D5A90-DBC0-455E-BBF9-86B57F85C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65342"/>
              </p:ext>
            </p:extLst>
          </p:nvPr>
        </p:nvGraphicFramePr>
        <p:xfrm>
          <a:off x="5183188" y="987424"/>
          <a:ext cx="5789612" cy="48815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4714">
                  <a:extLst>
                    <a:ext uri="{9D8B030D-6E8A-4147-A177-3AD203B41FA5}">
                      <a16:colId xmlns:a16="http://schemas.microsoft.com/office/drawing/2014/main" val="4083252595"/>
                    </a:ext>
                  </a:extLst>
                </a:gridCol>
                <a:gridCol w="4304898">
                  <a:extLst>
                    <a:ext uri="{9D8B030D-6E8A-4147-A177-3AD203B41FA5}">
                      <a16:colId xmlns:a16="http://schemas.microsoft.com/office/drawing/2014/main" val="2805993731"/>
                    </a:ext>
                  </a:extLst>
                </a:gridCol>
              </a:tblGrid>
              <a:tr h="631833">
                <a:tc>
                  <a:txBody>
                    <a:bodyPr/>
                    <a:lstStyle/>
                    <a:p>
                      <a:r>
                        <a:rPr lang="nb-NO" dirty="0"/>
                        <a:t>Attributt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1011"/>
                  </a:ext>
                </a:extLst>
              </a:tr>
              <a:tr h="631833">
                <a:tc>
                  <a:txBody>
                    <a:bodyPr/>
                    <a:lstStyle/>
                    <a:p>
                      <a:r>
                        <a:rPr lang="nb-NO" dirty="0" err="1"/>
                        <a:t>src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Lydfil som skal spilles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5887"/>
                  </a:ext>
                </a:extLst>
              </a:tr>
              <a:tr h="631833">
                <a:tc>
                  <a:txBody>
                    <a:bodyPr/>
                    <a:lstStyle/>
                    <a:p>
                      <a:r>
                        <a:rPr lang="nb-NO" dirty="0" err="1"/>
                        <a:t>autoplay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Lyden spilles av med en gang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67254"/>
                  </a:ext>
                </a:extLst>
              </a:tr>
              <a:tr h="631833">
                <a:tc>
                  <a:txBody>
                    <a:bodyPr/>
                    <a:lstStyle/>
                    <a:p>
                      <a:r>
                        <a:rPr lang="nb-NO" dirty="0" err="1"/>
                        <a:t>controls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Viser en lydavspiller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07353"/>
                  </a:ext>
                </a:extLst>
              </a:tr>
              <a:tr h="631833">
                <a:tc>
                  <a:txBody>
                    <a:bodyPr/>
                    <a:lstStyle/>
                    <a:p>
                      <a:r>
                        <a:rPr lang="nb-NO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Lyden spilles av flere ganger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5596"/>
                  </a:ext>
                </a:extLst>
              </a:tr>
              <a:tr h="631833">
                <a:tc>
                  <a:txBody>
                    <a:bodyPr/>
                    <a:lstStyle/>
                    <a:p>
                      <a:r>
                        <a:rPr lang="nb-NO" dirty="0" err="1"/>
                        <a:t>muted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Volumet ar skrudd helt 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17892"/>
                  </a:ext>
                </a:extLst>
              </a:tr>
              <a:tr h="1090563">
                <a:tc>
                  <a:txBody>
                    <a:bodyPr/>
                    <a:lstStyle/>
                    <a:p>
                      <a:r>
                        <a:rPr lang="nb-NO" dirty="0" err="1"/>
                        <a:t>preload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Lydfilen lastes ned med en gang nettsiden åpnes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8185"/>
                  </a:ext>
                </a:extLst>
              </a:tr>
            </a:tbl>
          </a:graphicData>
        </a:graphic>
      </p:graphicFrame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DE63338-784A-4641-8018-F6033E850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Vi legger inn lyd med taggen &lt;</a:t>
            </a:r>
            <a:r>
              <a:rPr lang="nb-NO" sz="2000" dirty="0" err="1"/>
              <a:t>audio</a:t>
            </a:r>
            <a:r>
              <a:rPr lang="nb-NO" sz="2000" dirty="0"/>
              <a:t>&gt; i body-elementet</a:t>
            </a:r>
          </a:p>
          <a:p>
            <a:r>
              <a:rPr lang="nb-NO" sz="2000" dirty="0" err="1"/>
              <a:t>Audio</a:t>
            </a:r>
            <a:r>
              <a:rPr lang="nb-NO" sz="2000" dirty="0"/>
              <a:t> med en mp3-fil ser slik ut:</a:t>
            </a:r>
          </a:p>
          <a:p>
            <a:r>
              <a:rPr lang="nb-NO" sz="2000" dirty="0"/>
              <a:t>&lt;</a:t>
            </a:r>
            <a:r>
              <a:rPr lang="nb-NO" sz="2000" dirty="0" err="1"/>
              <a:t>audio</a:t>
            </a:r>
            <a:r>
              <a:rPr lang="nb-NO" sz="2000" dirty="0"/>
              <a:t> </a:t>
            </a:r>
            <a:r>
              <a:rPr lang="nb-NO" sz="2000" dirty="0" err="1"/>
              <a:t>src</a:t>
            </a:r>
            <a:r>
              <a:rPr lang="nb-NO" sz="2000" dirty="0"/>
              <a:t> = «filnavn.mp3»&gt;&lt;/</a:t>
            </a:r>
            <a:r>
              <a:rPr lang="nb-NO" sz="2000" dirty="0" err="1"/>
              <a:t>audio</a:t>
            </a:r>
            <a:r>
              <a:rPr lang="nb-NO" sz="2000" dirty="0"/>
              <a:t>&gt;</a:t>
            </a:r>
          </a:p>
          <a:p>
            <a:endParaRPr lang="nb-NO" sz="2000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037228DC-2B84-40CE-8E60-8C885F28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38" y="3963194"/>
            <a:ext cx="2967629" cy="25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CCBD4589-655E-4061-A515-5E82FBF5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nb-NO" sz="3600"/>
              <a:t>Eksempel Javascript-bandet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EB031E9-8767-4F72-B5E6-4241EC51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13CA3203-509A-4E1D-975B-5D6CF0617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9"/>
          <a:stretch/>
        </p:blipFill>
        <p:spPr>
          <a:xfrm>
            <a:off x="-9168" y="2763151"/>
            <a:ext cx="12201168" cy="4093262"/>
          </a:xfrm>
          <a:custGeom>
            <a:avLst/>
            <a:gdLst>
              <a:gd name="connsiteX0" fmla="*/ 12201168 w 12201168"/>
              <a:gd name="connsiteY0" fmla="*/ 0 h 4093262"/>
              <a:gd name="connsiteX1" fmla="*/ 12201168 w 12201168"/>
              <a:gd name="connsiteY1" fmla="*/ 4093262 h 4093262"/>
              <a:gd name="connsiteX2" fmla="*/ 0 w 12201168"/>
              <a:gd name="connsiteY2" fmla="*/ 4093262 h 4093262"/>
              <a:gd name="connsiteX3" fmla="*/ 0 w 12201168"/>
              <a:gd name="connsiteY3" fmla="*/ 49771 h 4093262"/>
              <a:gd name="connsiteX4" fmla="*/ 344880 w 12201168"/>
              <a:gd name="connsiteY4" fmla="*/ 64399 h 4093262"/>
              <a:gd name="connsiteX5" fmla="*/ 9469555 w 12201168"/>
              <a:gd name="connsiteY5" fmla="*/ 167599 h 4093262"/>
              <a:gd name="connsiteX6" fmla="*/ 11750723 w 12201168"/>
              <a:gd name="connsiteY6" fmla="*/ 7961 h 409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296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F2E14D-B045-4856-9DDA-FE75A00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962B452-E67F-4B56-BB89-934098B97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025" y="2619375"/>
            <a:ext cx="5724525" cy="1609725"/>
          </a:xfrm>
          <a:prstGeom prst="rect">
            <a:avLst/>
          </a:prstGeo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3F7A35D-539F-409B-9C72-257827EC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26107" cy="4230858"/>
          </a:xfrm>
        </p:spPr>
        <p:txBody>
          <a:bodyPr>
            <a:normAutofit/>
          </a:bodyPr>
          <a:lstStyle/>
          <a:p>
            <a:r>
              <a:rPr lang="nb-NO" sz="1800" dirty="0"/>
              <a:t>I denne oppgaven skal du bruke lydfilen </a:t>
            </a:r>
            <a:r>
              <a:rPr lang="nb-NO" sz="1800" b="1" dirty="0">
                <a:solidFill>
                  <a:srgbClr val="FF0000"/>
                </a:solidFill>
              </a:rPr>
              <a:t>pianoskalaer.wav</a:t>
            </a:r>
          </a:p>
          <a:p>
            <a:pPr marL="342900" indent="-342900">
              <a:buAutoNum type="alphaLcParenR"/>
            </a:pPr>
            <a:r>
              <a:rPr lang="nb-NO" sz="1800" dirty="0"/>
              <a:t>Bruk et lydredigeringsprogram til å klippe opp lydfilen i mindre filer, slik at hver fil inneholder én note. </a:t>
            </a:r>
          </a:p>
          <a:p>
            <a:pPr marL="342900" indent="-342900">
              <a:buAutoNum type="alphaLcParenR"/>
            </a:pPr>
            <a:r>
              <a:rPr lang="nb-NO" sz="1800" dirty="0"/>
              <a:t> Lag en nettside som representerer et piano. Du kan selv velge hvordan du ønsker å representere pianoet. Et alternativ er å lage HTML-elementer du kan klikke på, et annet er å bruke «</a:t>
            </a:r>
            <a:r>
              <a:rPr lang="nb-NO" sz="1800" dirty="0" err="1"/>
              <a:t>document.onkeydown</a:t>
            </a:r>
            <a:r>
              <a:rPr lang="nb-NO" sz="1800" dirty="0"/>
              <a:t>»-hendelser slik at tastaturet kan fungere som piano. </a:t>
            </a:r>
          </a:p>
        </p:txBody>
      </p:sp>
    </p:spTree>
    <p:extLst>
      <p:ext uri="{BB962C8B-B14F-4D97-AF65-F5344CB8AC3E}">
        <p14:creationId xmlns:p14="http://schemas.microsoft.com/office/powerpoint/2010/main" val="170034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CEAA45-62A8-42A9-AABA-F2FED8F9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Kompetansemål</a:t>
            </a: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96CF14-9202-424E-998E-4234EF64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/>
              <a:t>Multimedieutvikling </a:t>
            </a:r>
            <a:r>
              <a:rPr lang="nb-NO" i="1" dirty="0"/>
              <a:t> 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Mål for opplæringen er at eleven skal kunne</a:t>
            </a:r>
            <a:r>
              <a:rPr lang="nb-NO" i="1" dirty="0"/>
              <a:t>  </a:t>
            </a:r>
            <a:endParaRPr lang="nb-NO" dirty="0"/>
          </a:p>
          <a:p>
            <a:pPr lvl="0"/>
            <a:r>
              <a:rPr lang="nb-NO" i="1" dirty="0"/>
              <a:t>planlegge og utvikle multimedieapplikasjoner ved å kombinere egne og andres multimedieelementer av typene tekst, bilde, lyd, video og animasjoner </a:t>
            </a:r>
            <a:endParaRPr lang="nb-NO" dirty="0"/>
          </a:p>
          <a:p>
            <a:pPr lvl="0"/>
            <a:r>
              <a:rPr lang="nb-NO" i="1" dirty="0"/>
              <a:t>bruke programmeringsspråk i multimedieapplikasjoner </a:t>
            </a:r>
            <a:endParaRPr lang="nb-NO" dirty="0"/>
          </a:p>
          <a:p>
            <a:pPr lvl="0"/>
            <a:r>
              <a:rPr lang="nb-NO" i="1" dirty="0"/>
              <a:t>vurdere og bruke relevante filformater for tekst, bilde, lyd, video og animasjoner</a:t>
            </a:r>
            <a:endParaRPr lang="nb-NO" dirty="0"/>
          </a:p>
          <a:p>
            <a:pPr lvl="0"/>
            <a:r>
              <a:rPr lang="nb-NO" i="1" dirty="0"/>
              <a:t>vurdere multimedieprodukter med hensyn til brukergrensesnitt og funksjonalitet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9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E3AFC0-8B5F-4872-B032-517C33CB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Tekst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3D87CF08-1EC9-44CA-9735-D76CF3220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23617"/>
              </p:ext>
            </p:extLst>
          </p:nvPr>
        </p:nvGraphicFramePr>
        <p:xfrm>
          <a:off x="838200" y="1825625"/>
          <a:ext cx="10515600" cy="4521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315473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29730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7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Egenskap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Eksempel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3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color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Farge på tekst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color</a:t>
                      </a:r>
                      <a:r>
                        <a:rPr lang="nb-NO" dirty="0"/>
                        <a:t>: </a:t>
                      </a:r>
                      <a:r>
                        <a:rPr lang="nb-NO" dirty="0" err="1"/>
                        <a:t>darkorange</a:t>
                      </a:r>
                      <a:r>
                        <a:rPr lang="nb-NO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7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font-</a:t>
                      </a:r>
                      <a:r>
                        <a:rPr lang="nb-NO" dirty="0" err="1"/>
                        <a:t>size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Størrelse på teksten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font-</a:t>
                      </a:r>
                      <a:r>
                        <a:rPr lang="nb-NO" dirty="0" err="1"/>
                        <a:t>size</a:t>
                      </a:r>
                      <a:r>
                        <a:rPr lang="nb-NO" dirty="0"/>
                        <a:t>: 14px;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4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font-</a:t>
                      </a:r>
                      <a:r>
                        <a:rPr lang="nb-NO" dirty="0" err="1"/>
                        <a:t>family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Skrifttype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font-</a:t>
                      </a:r>
                      <a:r>
                        <a:rPr lang="nb-NO" dirty="0" err="1"/>
                        <a:t>family</a:t>
                      </a:r>
                      <a:r>
                        <a:rPr lang="nb-NO" dirty="0"/>
                        <a:t>: </a:t>
                      </a:r>
                      <a:r>
                        <a:rPr lang="nb-NO" dirty="0" err="1"/>
                        <a:t>verdana</a:t>
                      </a:r>
                      <a:r>
                        <a:rPr lang="nb-NO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8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font-</a:t>
                      </a:r>
                      <a:r>
                        <a:rPr lang="nb-NO" dirty="0" err="1"/>
                        <a:t>weight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Tykkelse på tekst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font-</a:t>
                      </a:r>
                      <a:r>
                        <a:rPr lang="nb-NO" dirty="0" err="1"/>
                        <a:t>weight</a:t>
                      </a:r>
                      <a:r>
                        <a:rPr lang="nb-NO" dirty="0"/>
                        <a:t>: bold;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4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line-</a:t>
                      </a:r>
                      <a:r>
                        <a:rPr lang="nb-NO" dirty="0" err="1"/>
                        <a:t>height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Avstand mellom tekstlinjer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line-</a:t>
                      </a:r>
                      <a:r>
                        <a:rPr lang="nb-NO" dirty="0" err="1"/>
                        <a:t>height</a:t>
                      </a:r>
                      <a:r>
                        <a:rPr lang="nb-NO" dirty="0"/>
                        <a:t>: 1.5;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3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Marg rundt teksten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margin: 20px;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1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margin-</a:t>
                      </a:r>
                      <a:r>
                        <a:rPr lang="nb-NO" dirty="0" err="1"/>
                        <a:t>top</a:t>
                      </a:r>
                      <a:r>
                        <a:rPr lang="nb-NO" dirty="0"/>
                        <a:t>, margin-right, margin-</a:t>
                      </a:r>
                      <a:r>
                        <a:rPr lang="nb-NO" dirty="0" err="1"/>
                        <a:t>bottom</a:t>
                      </a:r>
                      <a:r>
                        <a:rPr lang="nb-NO" dirty="0"/>
                        <a:t>, margin-</a:t>
                      </a:r>
                      <a:r>
                        <a:rPr lang="nb-NO" dirty="0" err="1"/>
                        <a:t>left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Marg over, til høyre, under eller til venstre for teksten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marg-</a:t>
                      </a:r>
                      <a:r>
                        <a:rPr lang="nb-NO" dirty="0" err="1"/>
                        <a:t>bottom</a:t>
                      </a:r>
                      <a:r>
                        <a:rPr lang="nb-NO" dirty="0"/>
                        <a:t>: 30px;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text-align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Horisontal plassering av tekst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text-align</a:t>
                      </a:r>
                      <a:r>
                        <a:rPr lang="nb-NO" dirty="0"/>
                        <a:t>: </a:t>
                      </a:r>
                      <a:r>
                        <a:rPr lang="nb-NO" dirty="0" err="1"/>
                        <a:t>center</a:t>
                      </a:r>
                      <a:r>
                        <a:rPr lang="nb-NO" dirty="0"/>
                        <a:t>;</a:t>
                      </a:r>
                    </a:p>
                    <a:p>
                      <a:r>
                        <a:rPr lang="nb-NO" dirty="0" err="1"/>
                        <a:t>text-align</a:t>
                      </a:r>
                      <a:r>
                        <a:rPr lang="nb-NO" dirty="0"/>
                        <a:t>: </a:t>
                      </a:r>
                      <a:r>
                        <a:rPr lang="nb-NO" dirty="0" err="1"/>
                        <a:t>left</a:t>
                      </a:r>
                      <a:r>
                        <a:rPr lang="nb-NO" dirty="0"/>
                        <a:t>; </a:t>
                      </a:r>
                    </a:p>
                    <a:p>
                      <a:r>
                        <a:rPr lang="nb-NO" dirty="0" err="1"/>
                        <a:t>text-align</a:t>
                      </a:r>
                      <a:r>
                        <a:rPr lang="nb-NO" dirty="0"/>
                        <a:t>: right;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1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text-shadow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Skygge bak tekst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text-shadow</a:t>
                      </a:r>
                      <a:r>
                        <a:rPr lang="nb-NO" dirty="0"/>
                        <a:t>: 3px 2px 3px </a:t>
                      </a:r>
                      <a:r>
                        <a:rPr lang="nb-NO" dirty="0" err="1"/>
                        <a:t>black</a:t>
                      </a:r>
                      <a:r>
                        <a:rPr lang="nb-NO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8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1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C5B616-F189-48A2-AE66-C8763E57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A77BE4-E8B9-4B14-B668-E51A4B8E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Attributtene </a:t>
            </a:r>
            <a:r>
              <a:rPr lang="nb-NO" dirty="0" err="1"/>
              <a:t>width</a:t>
            </a:r>
            <a:r>
              <a:rPr lang="nb-NO" dirty="0"/>
              <a:t> og </a:t>
            </a:r>
            <a:r>
              <a:rPr lang="nb-NO" dirty="0" err="1"/>
              <a:t>height</a:t>
            </a:r>
            <a:r>
              <a:rPr lang="nb-NO" dirty="0"/>
              <a:t> i &lt;</a:t>
            </a:r>
            <a:r>
              <a:rPr lang="nb-NO" dirty="0" err="1"/>
              <a:t>img</a:t>
            </a:r>
            <a:r>
              <a:rPr lang="nb-NO" dirty="0"/>
              <a:t>&gt; -elementet skal ikke brukes til å endre størrelse på et bilde. De er der for at nettleseren skal kunne sette av plass til bildet.</a:t>
            </a:r>
          </a:p>
          <a:p>
            <a:pPr lvl="0"/>
            <a:r>
              <a:rPr lang="nb-NO" b="1" dirty="0"/>
              <a:t>JPEG</a:t>
            </a:r>
            <a:r>
              <a:rPr lang="nb-NO" dirty="0"/>
              <a:t>	(ofte forkortet til JPG) er et elektronisk bildeformat utviklet av </a:t>
            </a:r>
            <a:r>
              <a:rPr lang="nb-NO" i="1" dirty="0"/>
              <a:t>Joint </a:t>
            </a:r>
            <a:r>
              <a:rPr lang="nb-NO" i="1" dirty="0" err="1"/>
              <a:t>Photographic</a:t>
            </a:r>
            <a:r>
              <a:rPr lang="nb-NO" i="1" dirty="0"/>
              <a:t> Experts Group</a:t>
            </a:r>
            <a:endParaRPr lang="nb-NO" dirty="0"/>
          </a:p>
          <a:p>
            <a:pPr marL="457200" lvl="1" indent="0">
              <a:buNone/>
            </a:pPr>
            <a:r>
              <a:rPr lang="nb-NO" dirty="0"/>
              <a:t>JPG komprimerer bilder, reduserer filstørrelsen og gir litt redusert kvalitet (</a:t>
            </a:r>
            <a:r>
              <a:rPr lang="nb-NO" dirty="0" err="1"/>
              <a:t>lossy</a:t>
            </a:r>
            <a:r>
              <a:rPr lang="nb-NO" dirty="0"/>
              <a:t> komprimering). Bilder kan ikke ha gjennomsiktighet.</a:t>
            </a:r>
          </a:p>
          <a:p>
            <a:pPr lvl="0"/>
            <a:r>
              <a:rPr lang="nb-NO" b="1" dirty="0"/>
              <a:t>PNG </a:t>
            </a:r>
            <a:r>
              <a:rPr lang="nb-NO" dirty="0"/>
              <a:t>	(«</a:t>
            </a:r>
            <a:r>
              <a:rPr lang="nb-NO" i="1" dirty="0"/>
              <a:t>Portable Network Graphics</a:t>
            </a:r>
            <a:r>
              <a:rPr lang="nb-NO" dirty="0"/>
              <a:t>») komprimerer uten tap (</a:t>
            </a:r>
            <a:r>
              <a:rPr lang="nb-NO" dirty="0" err="1"/>
              <a:t>lossless</a:t>
            </a:r>
            <a:r>
              <a:rPr lang="nb-NO" dirty="0"/>
              <a:t> komprimering), og gir derfor optimal kvalitet. Ulempen med dette er at filer fort kan bli store. Bilder kan ha hel eller delvis gjennomsiktighet.</a:t>
            </a:r>
          </a:p>
          <a:p>
            <a:r>
              <a:rPr lang="nb-NO" dirty="0"/>
              <a:t>Valg av filformat avhender av bildet som skal vises fram. Som en tommelfingerregel bør vi bruke JPEG for fotografier og PNG </a:t>
            </a:r>
            <a:r>
              <a:rPr lang="nb-NO"/>
              <a:t>for strektegninger og </a:t>
            </a:r>
            <a:r>
              <a:rPr lang="nb-NO" dirty="0"/>
              <a:t>ikoner.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90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1448C0-D2E5-4C08-9187-141786DA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Egenskaper til bilder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0BA56D39-EEDA-4E5F-A666-5A74FC66E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968299"/>
              </p:ext>
            </p:extLst>
          </p:nvPr>
        </p:nvGraphicFramePr>
        <p:xfrm>
          <a:off x="838199" y="1825623"/>
          <a:ext cx="10556632" cy="31543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8316">
                  <a:extLst>
                    <a:ext uri="{9D8B030D-6E8A-4147-A177-3AD203B41FA5}">
                      <a16:colId xmlns:a16="http://schemas.microsoft.com/office/drawing/2014/main" val="2179260719"/>
                    </a:ext>
                  </a:extLst>
                </a:gridCol>
                <a:gridCol w="5278316">
                  <a:extLst>
                    <a:ext uri="{9D8B030D-6E8A-4147-A177-3AD203B41FA5}">
                      <a16:colId xmlns:a16="http://schemas.microsoft.com/office/drawing/2014/main" val="335874600"/>
                    </a:ext>
                  </a:extLst>
                </a:gridCol>
              </a:tblGrid>
              <a:tr h="525723">
                <a:tc>
                  <a:txBody>
                    <a:bodyPr/>
                    <a:lstStyle/>
                    <a:p>
                      <a:r>
                        <a:rPr lang="nb-NO" dirty="0"/>
                        <a:t>Egenskap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742050"/>
                  </a:ext>
                </a:extLst>
              </a:tr>
              <a:tr h="525723">
                <a:tc>
                  <a:txBody>
                    <a:bodyPr/>
                    <a:lstStyle/>
                    <a:p>
                      <a:r>
                        <a:rPr lang="nb-NO" dirty="0" err="1"/>
                        <a:t>width</a:t>
                      </a:r>
                      <a:r>
                        <a:rPr lang="nb-NO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Bredden på bildet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10423"/>
                  </a:ext>
                </a:extLst>
              </a:tr>
              <a:tr h="525723">
                <a:tc>
                  <a:txBody>
                    <a:bodyPr/>
                    <a:lstStyle/>
                    <a:p>
                      <a:r>
                        <a:rPr lang="nb-NO" dirty="0"/>
                        <a:t>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Ramme rundt bildet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22510"/>
                  </a:ext>
                </a:extLst>
              </a:tr>
              <a:tr h="525723">
                <a:tc>
                  <a:txBody>
                    <a:bodyPr/>
                    <a:lstStyle/>
                    <a:p>
                      <a:r>
                        <a:rPr lang="nb-NO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Marg rundt bildet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83135"/>
                  </a:ext>
                </a:extLst>
              </a:tr>
              <a:tr h="525723">
                <a:tc>
                  <a:txBody>
                    <a:bodyPr/>
                    <a:lstStyle/>
                    <a:p>
                      <a:r>
                        <a:rPr lang="nb-NO" dirty="0" err="1"/>
                        <a:t>box-shadow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Skygge bak bildet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21133"/>
                  </a:ext>
                </a:extLst>
              </a:tr>
              <a:tr h="525723">
                <a:tc>
                  <a:txBody>
                    <a:bodyPr/>
                    <a:lstStyle/>
                    <a:p>
                      <a:r>
                        <a:rPr lang="nb-NO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Effekter på bildet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9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37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2D8E70-1DA8-4EA6-B2D2-99AC1947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Ramme inn bilder med kantlinjer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3A4B3108-897B-4432-8A2D-F19EFD308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630079"/>
              </p:ext>
            </p:extLst>
          </p:nvPr>
        </p:nvGraphicFramePr>
        <p:xfrm>
          <a:off x="5183188" y="987424"/>
          <a:ext cx="6285558" cy="47159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95186">
                  <a:extLst>
                    <a:ext uri="{9D8B030D-6E8A-4147-A177-3AD203B41FA5}">
                      <a16:colId xmlns:a16="http://schemas.microsoft.com/office/drawing/2014/main" val="996749250"/>
                    </a:ext>
                  </a:extLst>
                </a:gridCol>
                <a:gridCol w="2095186">
                  <a:extLst>
                    <a:ext uri="{9D8B030D-6E8A-4147-A177-3AD203B41FA5}">
                      <a16:colId xmlns:a16="http://schemas.microsoft.com/office/drawing/2014/main" val="941404004"/>
                    </a:ext>
                  </a:extLst>
                </a:gridCol>
                <a:gridCol w="2095186">
                  <a:extLst>
                    <a:ext uri="{9D8B030D-6E8A-4147-A177-3AD203B41FA5}">
                      <a16:colId xmlns:a16="http://schemas.microsoft.com/office/drawing/2014/main" val="1059926389"/>
                    </a:ext>
                  </a:extLst>
                </a:gridCol>
              </a:tblGrid>
              <a:tr h="641901">
                <a:tc>
                  <a:txBody>
                    <a:bodyPr/>
                    <a:lstStyle/>
                    <a:p>
                      <a:r>
                        <a:rPr lang="nb-NO" dirty="0"/>
                        <a:t>Egenskap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Eksempel</a:t>
                      </a:r>
                    </a:p>
                  </a:txBody>
                  <a:tcPr marL="53671" marR="53671"/>
                </a:tc>
                <a:extLst>
                  <a:ext uri="{0D108BD9-81ED-4DB2-BD59-A6C34878D82A}">
                    <a16:rowId xmlns:a16="http://schemas.microsoft.com/office/drawing/2014/main" val="960499751"/>
                  </a:ext>
                </a:extLst>
              </a:tr>
              <a:tr h="641901">
                <a:tc>
                  <a:txBody>
                    <a:bodyPr/>
                    <a:lstStyle/>
                    <a:p>
                      <a:r>
                        <a:rPr lang="nb-NO" dirty="0"/>
                        <a:t>border-</a:t>
                      </a:r>
                      <a:r>
                        <a:rPr lang="nb-NO" dirty="0" err="1"/>
                        <a:t>width</a:t>
                      </a:r>
                      <a:endParaRPr lang="nb-NO" dirty="0"/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Tykkelse på rammen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border-</a:t>
                      </a:r>
                      <a:r>
                        <a:rPr lang="nb-NO" dirty="0" err="1"/>
                        <a:t>width</a:t>
                      </a:r>
                      <a:r>
                        <a:rPr lang="nb-NO" dirty="0"/>
                        <a:t>: 10px;</a:t>
                      </a:r>
                    </a:p>
                  </a:txBody>
                  <a:tcPr marL="53671" marR="53671"/>
                </a:tc>
                <a:extLst>
                  <a:ext uri="{0D108BD9-81ED-4DB2-BD59-A6C34878D82A}">
                    <a16:rowId xmlns:a16="http://schemas.microsoft.com/office/drawing/2014/main" val="3449372307"/>
                  </a:ext>
                </a:extLst>
              </a:tr>
              <a:tr h="1652516">
                <a:tc>
                  <a:txBody>
                    <a:bodyPr/>
                    <a:lstStyle/>
                    <a:p>
                      <a:r>
                        <a:rPr lang="nb-NO" dirty="0"/>
                        <a:t>border-style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Heltrukket, stiplet eller prikkete ramme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border-style: solid;</a:t>
                      </a:r>
                    </a:p>
                    <a:p>
                      <a:r>
                        <a:rPr lang="nb-NO" dirty="0"/>
                        <a:t>border-style: </a:t>
                      </a:r>
                      <a:r>
                        <a:rPr lang="nb-NO" dirty="0" err="1"/>
                        <a:t>dashed</a:t>
                      </a:r>
                      <a:r>
                        <a:rPr lang="nb-NO" dirty="0"/>
                        <a:t>;</a:t>
                      </a:r>
                    </a:p>
                    <a:p>
                      <a:r>
                        <a:rPr lang="nb-NO" dirty="0"/>
                        <a:t>border-style: </a:t>
                      </a:r>
                      <a:r>
                        <a:rPr lang="nb-NO" dirty="0" err="1"/>
                        <a:t>dotted</a:t>
                      </a:r>
                      <a:r>
                        <a:rPr lang="nb-NO" dirty="0"/>
                        <a:t>;</a:t>
                      </a:r>
                    </a:p>
                  </a:txBody>
                  <a:tcPr marL="53671" marR="53671"/>
                </a:tc>
                <a:extLst>
                  <a:ext uri="{0D108BD9-81ED-4DB2-BD59-A6C34878D82A}">
                    <a16:rowId xmlns:a16="http://schemas.microsoft.com/office/drawing/2014/main" val="3398847130"/>
                  </a:ext>
                </a:extLst>
              </a:tr>
              <a:tr h="889816">
                <a:tc>
                  <a:txBody>
                    <a:bodyPr/>
                    <a:lstStyle/>
                    <a:p>
                      <a:r>
                        <a:rPr lang="nb-NO" dirty="0"/>
                        <a:t>border-</a:t>
                      </a:r>
                      <a:r>
                        <a:rPr lang="nb-NO" dirty="0" err="1"/>
                        <a:t>color</a:t>
                      </a:r>
                      <a:endParaRPr lang="nb-NO" dirty="0"/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Farge på rammen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border-</a:t>
                      </a:r>
                      <a:r>
                        <a:rPr lang="nb-NO" dirty="0" err="1"/>
                        <a:t>color</a:t>
                      </a:r>
                      <a:r>
                        <a:rPr lang="nb-NO" dirty="0"/>
                        <a:t>: </a:t>
                      </a:r>
                      <a:r>
                        <a:rPr lang="nb-NO" dirty="0" err="1"/>
                        <a:t>darkblue</a:t>
                      </a:r>
                      <a:r>
                        <a:rPr lang="nb-NO" dirty="0"/>
                        <a:t>;</a:t>
                      </a:r>
                    </a:p>
                  </a:txBody>
                  <a:tcPr marL="53671" marR="53671"/>
                </a:tc>
                <a:extLst>
                  <a:ext uri="{0D108BD9-81ED-4DB2-BD59-A6C34878D82A}">
                    <a16:rowId xmlns:a16="http://schemas.microsoft.com/office/drawing/2014/main" val="1032743608"/>
                  </a:ext>
                </a:extLst>
              </a:tr>
              <a:tr h="889816">
                <a:tc>
                  <a:txBody>
                    <a:bodyPr/>
                    <a:lstStyle/>
                    <a:p>
                      <a:r>
                        <a:rPr lang="nb-NO" dirty="0"/>
                        <a:t>border-radius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Avrunding av rammen</a:t>
                      </a:r>
                    </a:p>
                  </a:txBody>
                  <a:tcPr marL="53671" marR="53671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border-radius: 5px;</a:t>
                      </a:r>
                    </a:p>
                  </a:txBody>
                  <a:tcPr marL="53671" marR="53671"/>
                </a:tc>
                <a:extLst>
                  <a:ext uri="{0D108BD9-81ED-4DB2-BD59-A6C34878D82A}">
                    <a16:rowId xmlns:a16="http://schemas.microsoft.com/office/drawing/2014/main" val="2545488127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648AD8E-C489-4D28-A936-8081432F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r>
              <a:rPr lang="nb-NO" b="1" dirty="0"/>
              <a:t>Kortform</a:t>
            </a:r>
          </a:p>
          <a:p>
            <a:r>
              <a:rPr lang="nb-NO" dirty="0"/>
              <a:t>border: [</a:t>
            </a:r>
            <a:r>
              <a:rPr lang="nb-NO" dirty="0" err="1"/>
              <a:t>width</a:t>
            </a:r>
            <a:r>
              <a:rPr lang="nb-NO" dirty="0"/>
              <a:t>][style][</a:t>
            </a:r>
            <a:r>
              <a:rPr lang="nb-NO" dirty="0" err="1"/>
              <a:t>color</a:t>
            </a:r>
            <a:r>
              <a:rPr lang="nb-NO" dirty="0"/>
              <a:t>][radius];</a:t>
            </a:r>
          </a:p>
          <a:p>
            <a:r>
              <a:rPr lang="nb-NO" b="1" i="1" dirty="0" err="1"/>
              <a:t>F.eks</a:t>
            </a:r>
            <a:r>
              <a:rPr lang="nb-NO" b="1" i="1" dirty="0"/>
              <a:t>: </a:t>
            </a:r>
          </a:p>
          <a:p>
            <a:r>
              <a:rPr lang="nb-NO" dirty="0"/>
              <a:t>border: 15px solid </a:t>
            </a:r>
            <a:r>
              <a:rPr lang="nb-NO" dirty="0" err="1"/>
              <a:t>grey</a:t>
            </a:r>
            <a:r>
              <a:rPr lang="nb-NO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40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226B618C-E6DC-46BB-A73C-2376A7DD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Filtre på bilder</a:t>
            </a:r>
          </a:p>
        </p:txBody>
      </p:sp>
      <p:graphicFrame>
        <p:nvGraphicFramePr>
          <p:cNvPr id="8" name="Plassholder for innhold 7">
            <a:extLst>
              <a:ext uri="{FF2B5EF4-FFF2-40B4-BE49-F238E27FC236}">
                <a16:creationId xmlns:a16="http://schemas.microsoft.com/office/drawing/2014/main" id="{DE481D17-753E-4C83-B569-FAF0BDD6E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157782"/>
              </p:ext>
            </p:extLst>
          </p:nvPr>
        </p:nvGraphicFramePr>
        <p:xfrm>
          <a:off x="838200" y="1825625"/>
          <a:ext cx="10516048" cy="48815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86905">
                  <a:extLst>
                    <a:ext uri="{9D8B030D-6E8A-4147-A177-3AD203B41FA5}">
                      <a16:colId xmlns:a16="http://schemas.microsoft.com/office/drawing/2014/main" val="3852694064"/>
                    </a:ext>
                  </a:extLst>
                </a:gridCol>
                <a:gridCol w="5229143">
                  <a:extLst>
                    <a:ext uri="{9D8B030D-6E8A-4147-A177-3AD203B41FA5}">
                      <a16:colId xmlns:a16="http://schemas.microsoft.com/office/drawing/2014/main" val="2657356810"/>
                    </a:ext>
                  </a:extLst>
                </a:gridCol>
              </a:tblGrid>
              <a:tr h="420529">
                <a:tc>
                  <a:txBody>
                    <a:bodyPr/>
                    <a:lstStyle/>
                    <a:p>
                      <a:r>
                        <a:rPr lang="nb-NO" dirty="0"/>
                        <a:t>Egenskap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 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2299281949"/>
                  </a:ext>
                </a:extLst>
              </a:tr>
              <a:tr h="420529">
                <a:tc>
                  <a:txBody>
                    <a:bodyPr/>
                    <a:lstStyle/>
                    <a:p>
                      <a:r>
                        <a:rPr lang="nb-NO" dirty="0"/>
                        <a:t>filter: </a:t>
                      </a:r>
                      <a:r>
                        <a:rPr lang="nb-NO" dirty="0" err="1"/>
                        <a:t>blur</a:t>
                      </a:r>
                      <a:r>
                        <a:rPr lang="nb-NO" dirty="0"/>
                        <a:t>(5px);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Uklarhet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4093239717"/>
                  </a:ext>
                </a:extLst>
              </a:tr>
              <a:tr h="420529">
                <a:tc>
                  <a:txBody>
                    <a:bodyPr/>
                    <a:lstStyle/>
                    <a:p>
                      <a:r>
                        <a:rPr lang="nb-NO" dirty="0"/>
                        <a:t>filter: </a:t>
                      </a:r>
                      <a:r>
                        <a:rPr lang="nb-NO" dirty="0" err="1"/>
                        <a:t>brightness</a:t>
                      </a:r>
                      <a:r>
                        <a:rPr lang="nb-NO" dirty="0"/>
                        <a:t>(0.4);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Lysstyrke 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1876561884"/>
                  </a:ext>
                </a:extLst>
              </a:tr>
              <a:tr h="420529">
                <a:tc>
                  <a:txBody>
                    <a:bodyPr/>
                    <a:lstStyle/>
                    <a:p>
                      <a:r>
                        <a:rPr lang="nb-NO" dirty="0"/>
                        <a:t>filter: contrast(200%);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Kontrast 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1867328756"/>
                  </a:ext>
                </a:extLst>
              </a:tr>
              <a:tr h="676276">
                <a:tc>
                  <a:txBody>
                    <a:bodyPr/>
                    <a:lstStyle/>
                    <a:p>
                      <a:r>
                        <a:rPr lang="nb-NO" dirty="0"/>
                        <a:t>filter: </a:t>
                      </a:r>
                      <a:r>
                        <a:rPr lang="nb-NO" dirty="0" err="1"/>
                        <a:t>drop-shadow</a:t>
                      </a:r>
                      <a:r>
                        <a:rPr lang="nb-NO" dirty="0"/>
                        <a:t>(16px </a:t>
                      </a:r>
                      <a:r>
                        <a:rPr lang="nb-NO" dirty="0" err="1"/>
                        <a:t>16px</a:t>
                      </a:r>
                      <a:r>
                        <a:rPr lang="nb-NO" dirty="0"/>
                        <a:t> 20px </a:t>
                      </a:r>
                      <a:r>
                        <a:rPr lang="nb-NO" dirty="0" err="1"/>
                        <a:t>grey</a:t>
                      </a:r>
                      <a:r>
                        <a:rPr lang="nb-NO" dirty="0"/>
                        <a:t>);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Skygge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194223168"/>
                  </a:ext>
                </a:extLst>
              </a:tr>
              <a:tr h="420529">
                <a:tc>
                  <a:txBody>
                    <a:bodyPr/>
                    <a:lstStyle/>
                    <a:p>
                      <a:r>
                        <a:rPr lang="nb-NO" dirty="0"/>
                        <a:t>filter: </a:t>
                      </a:r>
                      <a:r>
                        <a:rPr lang="nb-NO" dirty="0" err="1"/>
                        <a:t>grayscale</a:t>
                      </a:r>
                      <a:r>
                        <a:rPr lang="nb-NO" dirty="0"/>
                        <a:t>(50%);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Tar vekk farger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1972974219"/>
                  </a:ext>
                </a:extLst>
              </a:tr>
              <a:tr h="420529">
                <a:tc>
                  <a:txBody>
                    <a:bodyPr/>
                    <a:lstStyle/>
                    <a:p>
                      <a:r>
                        <a:rPr lang="nb-NO" dirty="0"/>
                        <a:t>filter: hue-</a:t>
                      </a:r>
                      <a:r>
                        <a:rPr lang="nb-NO" dirty="0" err="1"/>
                        <a:t>rotate</a:t>
                      </a:r>
                      <a:r>
                        <a:rPr lang="nb-NO" dirty="0"/>
                        <a:t>(90deg);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Endrer fargene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3183978431"/>
                  </a:ext>
                </a:extLst>
              </a:tr>
              <a:tr h="420529">
                <a:tc>
                  <a:txBody>
                    <a:bodyPr/>
                    <a:lstStyle/>
                    <a:p>
                      <a:r>
                        <a:rPr lang="nb-NO" dirty="0"/>
                        <a:t>filter: </a:t>
                      </a:r>
                      <a:r>
                        <a:rPr lang="nb-NO" dirty="0" err="1"/>
                        <a:t>invert</a:t>
                      </a:r>
                      <a:r>
                        <a:rPr lang="nb-NO" dirty="0"/>
                        <a:t>(70%);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Snur fargene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2650841606"/>
                  </a:ext>
                </a:extLst>
              </a:tr>
              <a:tr h="420529">
                <a:tc>
                  <a:txBody>
                    <a:bodyPr/>
                    <a:lstStyle/>
                    <a:p>
                      <a:r>
                        <a:rPr lang="nb-NO" dirty="0"/>
                        <a:t>filter: </a:t>
                      </a:r>
                      <a:r>
                        <a:rPr lang="nb-NO" dirty="0" err="1"/>
                        <a:t>saturate</a:t>
                      </a:r>
                      <a:r>
                        <a:rPr lang="nb-NO" dirty="0"/>
                        <a:t>(30%);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Styrke på fargene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2067789851"/>
                  </a:ext>
                </a:extLst>
              </a:tr>
              <a:tr h="420529">
                <a:tc>
                  <a:txBody>
                    <a:bodyPr/>
                    <a:lstStyle/>
                    <a:p>
                      <a:r>
                        <a:rPr lang="nb-NO" dirty="0"/>
                        <a:t>filter: </a:t>
                      </a:r>
                      <a:r>
                        <a:rPr lang="nb-NO" dirty="0" err="1"/>
                        <a:t>opasity</a:t>
                      </a:r>
                      <a:r>
                        <a:rPr lang="nb-NO" dirty="0"/>
                        <a:t>(25%);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Gjennomsiktighet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3660911019"/>
                  </a:ext>
                </a:extLst>
              </a:tr>
              <a:tr h="420529">
                <a:tc>
                  <a:txBody>
                    <a:bodyPr/>
                    <a:lstStyle/>
                    <a:p>
                      <a:r>
                        <a:rPr lang="nb-NO" dirty="0"/>
                        <a:t>filter: sepia(60%);</a:t>
                      </a:r>
                    </a:p>
                  </a:txBody>
                  <a:tcPr marL="89573" marR="89573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Gammeldags </a:t>
                      </a:r>
                    </a:p>
                  </a:txBody>
                  <a:tcPr marL="89573" marR="89573"/>
                </a:tc>
                <a:extLst>
                  <a:ext uri="{0D108BD9-81ED-4DB2-BD59-A6C34878D82A}">
                    <a16:rowId xmlns:a16="http://schemas.microsoft.com/office/drawing/2014/main" val="301462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1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>
            <a:extLst>
              <a:ext uri="{FF2B5EF4-FFF2-40B4-BE49-F238E27FC236}">
                <a16:creationId xmlns:a16="http://schemas.microsoft.com/office/drawing/2014/main" id="{DCB6C4FF-B2FD-4C84-B527-A9CA9949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Bilder med filter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B84B0FF4-1548-479C-9E0D-E9BEAFD1E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5209C190-F87D-412D-87DC-5964ED6F4D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9661393C-D5A6-4514-8660-625D2C639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DDAEA26F-AA02-4C49-AA30-C712DFF94C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33305" y="2093119"/>
            <a:ext cx="5183188" cy="2758399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3100504B-D700-41D7-96E6-3E9AB899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44" y="1830034"/>
            <a:ext cx="5059931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9328C1-2487-4822-8349-A0AA12E8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1 (10 min)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6415EAC5-BAC7-4F3E-91C6-AB608D24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Finn frem et bilde av deg selv eller en annen person på datamaskinen din, og eksperimenter med forskjellige filtre på bildet. </a:t>
            </a:r>
          </a:p>
          <a:p>
            <a:endParaRPr lang="nb-NO" dirty="0"/>
          </a:p>
          <a:p>
            <a:r>
              <a:rPr lang="nb-NO" dirty="0"/>
              <a:t>Finn et gjennomsiktig PNG-bilde, og sjekk ut de forskjellige filtre på bildet.</a:t>
            </a:r>
          </a:p>
        </p:txBody>
      </p:sp>
    </p:spTree>
    <p:extLst>
      <p:ext uri="{BB962C8B-B14F-4D97-AF65-F5344CB8AC3E}">
        <p14:creationId xmlns:p14="http://schemas.microsoft.com/office/powerpoint/2010/main" val="334302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FE034C-6A06-478E-B328-670AB5EEE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873E1-7CE2-4E55-9C50-6C242468B3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7AD1D9-78B3-432B-BFAF-249356726B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658</Words>
  <Application>Microsoft Office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Office-tema</vt:lpstr>
      <vt:lpstr>Bilder, lyd og tekst</vt:lpstr>
      <vt:lpstr>Kompetansemål </vt:lpstr>
      <vt:lpstr>Tekst</vt:lpstr>
      <vt:lpstr>Bilder</vt:lpstr>
      <vt:lpstr>Egenskaper til bilder</vt:lpstr>
      <vt:lpstr>Ramme inn bilder med kantlinjer</vt:lpstr>
      <vt:lpstr>Filtre på bilder</vt:lpstr>
      <vt:lpstr>Eksempel Bilder med filter</vt:lpstr>
      <vt:lpstr>Oppgave 1 (10 min)</vt:lpstr>
      <vt:lpstr>Eksempel Tekst og bilder med absolutt posisjonering </vt:lpstr>
      <vt:lpstr>Eksempel Zoome inn på bilde</vt:lpstr>
      <vt:lpstr>Eksempel Flere ikoner i en bildefil</vt:lpstr>
      <vt:lpstr>SVG</vt:lpstr>
      <vt:lpstr>Eksempel Logo med polygoner</vt:lpstr>
      <vt:lpstr>Lyd</vt:lpstr>
      <vt:lpstr>Eksempel Javascript-bandet</vt:lpstr>
      <vt:lpstr>Oppgave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Bilder, lyd og tekst</dc:title>
  <dc:creator>Aizan Magomadova</dc:creator>
  <cp:lastModifiedBy>Aizan Magomadova</cp:lastModifiedBy>
  <cp:revision>3</cp:revision>
  <dcterms:created xsi:type="dcterms:W3CDTF">2020-01-08T14:29:27Z</dcterms:created>
  <dcterms:modified xsi:type="dcterms:W3CDTF">2020-01-08T16:48:57Z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