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2" d="100"/>
          <a:sy n="72" d="100"/>
        </p:scale>
        <p:origin x="912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82E4-AA04-4ED8-BE49-96B2FDA13A17}" type="datetimeFigureOut">
              <a:rPr lang="sv-SE" smtClean="0"/>
              <a:t>2017-10-28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3B22-2ADD-46EB-B0CA-FFFBE9AD06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2090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82E4-AA04-4ED8-BE49-96B2FDA13A17}" type="datetimeFigureOut">
              <a:rPr lang="sv-SE" smtClean="0"/>
              <a:t>2017-10-28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3B22-2ADD-46EB-B0CA-FFFBE9AD06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1761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82E4-AA04-4ED8-BE49-96B2FDA13A17}" type="datetimeFigureOut">
              <a:rPr lang="sv-SE" smtClean="0"/>
              <a:t>2017-10-28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3B22-2ADD-46EB-B0CA-FFFBE9AD06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7178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82E4-AA04-4ED8-BE49-96B2FDA13A17}" type="datetimeFigureOut">
              <a:rPr lang="sv-SE" smtClean="0"/>
              <a:t>2017-10-28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3B22-2ADD-46EB-B0CA-FFFBE9AD06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291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82E4-AA04-4ED8-BE49-96B2FDA13A17}" type="datetimeFigureOut">
              <a:rPr lang="sv-SE" smtClean="0"/>
              <a:t>2017-10-28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3B22-2ADD-46EB-B0CA-FFFBE9AD06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6406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82E4-AA04-4ED8-BE49-96B2FDA13A17}" type="datetimeFigureOut">
              <a:rPr lang="sv-SE" smtClean="0"/>
              <a:t>2017-10-28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3B22-2ADD-46EB-B0CA-FFFBE9AD06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7710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82E4-AA04-4ED8-BE49-96B2FDA13A17}" type="datetimeFigureOut">
              <a:rPr lang="sv-SE" smtClean="0"/>
              <a:t>2017-10-28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3B22-2ADD-46EB-B0CA-FFFBE9AD06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4652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82E4-AA04-4ED8-BE49-96B2FDA13A17}" type="datetimeFigureOut">
              <a:rPr lang="sv-SE" smtClean="0"/>
              <a:t>2017-10-28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3B22-2ADD-46EB-B0CA-FFFBE9AD06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698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82E4-AA04-4ED8-BE49-96B2FDA13A17}" type="datetimeFigureOut">
              <a:rPr lang="sv-SE" smtClean="0"/>
              <a:t>2017-10-28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3B22-2ADD-46EB-B0CA-FFFBE9AD06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5144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82E4-AA04-4ED8-BE49-96B2FDA13A17}" type="datetimeFigureOut">
              <a:rPr lang="sv-SE" smtClean="0"/>
              <a:t>2017-10-28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3B22-2ADD-46EB-B0CA-FFFBE9AD06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988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82E4-AA04-4ED8-BE49-96B2FDA13A17}" type="datetimeFigureOut">
              <a:rPr lang="sv-SE" smtClean="0"/>
              <a:t>2017-10-28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03B22-2ADD-46EB-B0CA-FFFBE9AD06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2978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382E4-AA04-4ED8-BE49-96B2FDA13A17}" type="datetimeFigureOut">
              <a:rPr lang="sv-SE" smtClean="0"/>
              <a:t>2017-10-28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03B22-2ADD-46EB-B0CA-FFFBE9AD063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646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sv-SE" sz="6000" b="1" dirty="0" smtClean="0"/>
              <a:t>reqtbox</a:t>
            </a:r>
            <a:r>
              <a:rPr lang="sv-SE" sz="4000" b="1" dirty="0" smtClean="0"/>
              <a:t> </a:t>
            </a:r>
            <a:r>
              <a:rPr lang="sv-SE" sz="4000" b="1" dirty="0" smtClean="0"/>
              <a:t/>
            </a:r>
            <a:br>
              <a:rPr lang="sv-SE" sz="4000" b="1" dirty="0" smtClean="0"/>
            </a:br>
            <a:r>
              <a:rPr lang="sv-SE" sz="4000" b="1" dirty="0" smtClean="0"/>
              <a:t>{</a:t>
            </a:r>
            <a:r>
              <a:rPr lang="sv-SE" sz="4000" b="1" dirty="0"/>
              <a:t>who,why,what,when} </a:t>
            </a:r>
            <a:r>
              <a:rPr lang="sv-SE" sz="4000" b="1" dirty="0" smtClean="0">
                <a:sym typeface="Wingdings" panose="05000000000000000000" pitchFamily="2" charset="2"/>
              </a:rPr>
              <a:t>[cird</a:t>
            </a:r>
            <a:r>
              <a:rPr lang="sv-SE" sz="4000" b="1" dirty="0" smtClean="0"/>
              <a:t>]</a:t>
            </a:r>
            <a:endParaRPr lang="sv-SE" sz="2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100024"/>
              </p:ext>
            </p:extLst>
          </p:nvPr>
        </p:nvGraphicFramePr>
        <p:xfrm>
          <a:off x="628648" y="1825625"/>
          <a:ext cx="7798844" cy="4609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9422">
                  <a:extLst>
                    <a:ext uri="{9D8B030D-6E8A-4147-A177-3AD203B41FA5}">
                      <a16:colId xmlns:a16="http://schemas.microsoft.com/office/drawing/2014/main" val="1322161285"/>
                    </a:ext>
                  </a:extLst>
                </a:gridCol>
                <a:gridCol w="3899422">
                  <a:extLst>
                    <a:ext uri="{9D8B030D-6E8A-4147-A177-3AD203B41FA5}">
                      <a16:colId xmlns:a16="http://schemas.microsoft.com/office/drawing/2014/main" val="2173429013"/>
                    </a:ext>
                  </a:extLst>
                </a:gridCol>
              </a:tblGrid>
              <a:tr h="2336942"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context</a:t>
                      </a:r>
                      <a:r>
                        <a:rPr lang="sv-SE" sz="3200" baseline="0" dirty="0" smtClean="0"/>
                        <a:t> </a:t>
                      </a:r>
                      <a:r>
                        <a:rPr lang="en-SE" sz="3200" baseline="0" dirty="0" smtClean="0"/>
                        <a:t>–</a:t>
                      </a:r>
                      <a:r>
                        <a:rPr lang="sv-SE" sz="3200" baseline="0" dirty="0" smtClean="0"/>
                        <a:t> who</a:t>
                      </a:r>
                    </a:p>
                    <a:p>
                      <a:r>
                        <a:rPr lang="en-SE" sz="7200" b="1" dirty="0" smtClean="0">
                          <a:sym typeface="Wingdings" panose="05000000000000000000" pitchFamily="2" charset="2"/>
                        </a:rPr>
                        <a:t></a:t>
                      </a:r>
                      <a:endParaRPr lang="sv-SE" sz="7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intentions</a:t>
                      </a:r>
                      <a:r>
                        <a:rPr lang="sv-SE" sz="3200" dirty="0" smtClean="0"/>
                        <a:t> </a:t>
                      </a:r>
                      <a:r>
                        <a:rPr lang="en-SE" sz="3200" dirty="0" smtClean="0"/>
                        <a:t>–</a:t>
                      </a:r>
                      <a:r>
                        <a:rPr lang="sv-SE" sz="3200" dirty="0" smtClean="0"/>
                        <a:t> why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7200" b="1" dirty="0" smtClean="0">
                          <a:sym typeface="Wingdings" panose="05000000000000000000" pitchFamily="2" charset="2"/>
                        </a:rPr>
                        <a:t>?</a:t>
                      </a:r>
                      <a:endParaRPr lang="en-US" sz="7200" b="1" i="0" u="none" strike="noStrike" kern="1200" cap="none" dirty="0" smtClean="0">
                        <a:ln>
                          <a:noFill/>
                        </a:ln>
                        <a:solidFill>
                          <a:srgbClr val="999999"/>
                        </a:solidFill>
                        <a:latin typeface="Liberation Sans" pitchFamily="18"/>
                        <a:ea typeface="Droid Sans Fallback" pitchFamily="2"/>
                        <a:cs typeface="FreeSans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508595"/>
                  </a:ext>
                </a:extLst>
              </a:tr>
              <a:tr h="2272932"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requirements</a:t>
                      </a:r>
                      <a:r>
                        <a:rPr lang="sv-SE" sz="3200" baseline="0" dirty="0" smtClean="0"/>
                        <a:t> </a:t>
                      </a:r>
                      <a:r>
                        <a:rPr lang="en-SE" sz="3200" baseline="0" dirty="0" smtClean="0"/>
                        <a:t>–</a:t>
                      </a:r>
                      <a:r>
                        <a:rPr lang="sv-SE" sz="3200" baseline="0" dirty="0" smtClean="0"/>
                        <a:t> what</a:t>
                      </a:r>
                    </a:p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US"/>
                      </a:pPr>
                      <a:r>
                        <a:rPr lang="sv-SE" sz="7200" b="1" dirty="0" smtClean="0">
                          <a:sym typeface="Wingdings" panose="05000000000000000000" pitchFamily="2" charset="2"/>
                        </a:rPr>
                        <a:t>!</a:t>
                      </a:r>
                      <a:endParaRPr kumimoji="0" lang="en-US" sz="7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Liberation Sans" pitchFamily="18"/>
                        <a:ea typeface="Droid Sans Fallback" pitchFamily="2"/>
                        <a:cs typeface="FreeSans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delivery</a:t>
                      </a:r>
                      <a:r>
                        <a:rPr lang="sv-SE" sz="3200" dirty="0" smtClean="0"/>
                        <a:t> </a:t>
                      </a:r>
                      <a:r>
                        <a:rPr lang="en-SE" sz="3200" dirty="0" smtClean="0"/>
                        <a:t>–</a:t>
                      </a:r>
                      <a:r>
                        <a:rPr lang="sv-SE" sz="3200" dirty="0" smtClean="0"/>
                        <a:t> when</a:t>
                      </a:r>
                    </a:p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US"/>
                      </a:pPr>
                      <a:r>
                        <a:rPr lang="sv-SE" sz="7200" b="1" dirty="0" smtClean="0">
                          <a:sym typeface="Wingdings" panose="05000000000000000000" pitchFamily="2" charset="2"/>
                        </a:rPr>
                        <a:t>@</a:t>
                      </a:r>
                      <a:endParaRPr kumimoji="0" lang="en-US" sz="7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uLnTx/>
                        <a:uFillTx/>
                        <a:latin typeface="Liberation Sans" pitchFamily="34"/>
                        <a:ea typeface="Liberation Sans" pitchFamily="34"/>
                        <a:cs typeface="Liberation Sans" pitchFamily="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72749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00257" y="6500916"/>
            <a:ext cx="4855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https://github.com/lunduniversity/reqeng/tree/master/reqtbox</a:t>
            </a:r>
          </a:p>
        </p:txBody>
      </p:sp>
    </p:spTree>
    <p:extLst>
      <p:ext uri="{BB962C8B-B14F-4D97-AF65-F5344CB8AC3E}">
        <p14:creationId xmlns:p14="http://schemas.microsoft.com/office/powerpoint/2010/main" val="16826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4800" b="1" dirty="0" smtClean="0"/>
              <a:t>reqtbox/who:context </a:t>
            </a:r>
            <a:r>
              <a:rPr lang="en-SE" sz="4800" b="1" dirty="0" smtClean="0">
                <a:sym typeface="Wingdings" panose="05000000000000000000" pitchFamily="2" charset="2"/>
              </a:rPr>
              <a:t></a:t>
            </a:r>
            <a:r>
              <a:rPr lang="sv-SE" sz="4800" dirty="0" smtClean="0">
                <a:sym typeface="Wingdings" panose="05000000000000000000" pitchFamily="2" charset="2"/>
              </a:rPr>
              <a:t> </a:t>
            </a:r>
            <a:r>
              <a:rPr lang="sv-SE" sz="4800" b="1" dirty="0" smtClean="0"/>
              <a:t>[spsi] </a:t>
            </a:r>
            <a:endParaRPr lang="sv-SE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220506"/>
              </p:ext>
            </p:extLst>
          </p:nvPr>
        </p:nvGraphicFramePr>
        <p:xfrm>
          <a:off x="628648" y="1828962"/>
          <a:ext cx="7798844" cy="4609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9422">
                  <a:extLst>
                    <a:ext uri="{9D8B030D-6E8A-4147-A177-3AD203B41FA5}">
                      <a16:colId xmlns:a16="http://schemas.microsoft.com/office/drawing/2014/main" val="1322161285"/>
                    </a:ext>
                  </a:extLst>
                </a:gridCol>
                <a:gridCol w="3899422">
                  <a:extLst>
                    <a:ext uri="{9D8B030D-6E8A-4147-A177-3AD203B41FA5}">
                      <a16:colId xmlns:a16="http://schemas.microsoft.com/office/drawing/2014/main" val="2173429013"/>
                    </a:ext>
                  </a:extLst>
                </a:gridCol>
              </a:tblGrid>
              <a:tr h="2336942"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stakeholders</a:t>
                      </a:r>
                      <a:r>
                        <a:rPr lang="sv-SE" sz="3200" dirty="0" smtClean="0"/>
                        <a:t/>
                      </a:r>
                      <a:br>
                        <a:rPr lang="sv-SE" sz="3200" dirty="0" smtClean="0"/>
                      </a:br>
                      <a:r>
                        <a:rPr lang="sv-SE" sz="3200" dirty="0" smtClean="0"/>
                        <a:t>incl. human users</a:t>
                      </a:r>
                      <a:endParaRPr lang="sv-SE" sz="3200" baseline="0" dirty="0" smtClean="0"/>
                    </a:p>
                    <a:p>
                      <a:endParaRPr lang="sv-SE" sz="7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3200" dirty="0" smtClean="0"/>
                        <a:t>our </a:t>
                      </a:r>
                      <a:r>
                        <a:rPr lang="sv-SE" sz="3200" b="1" dirty="0" smtClean="0"/>
                        <a:t>product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508595"/>
                  </a:ext>
                </a:extLst>
              </a:tr>
              <a:tr h="2272932">
                <a:tc>
                  <a:txBody>
                    <a:bodyPr/>
                    <a:lstStyle/>
                    <a:p>
                      <a:r>
                        <a:rPr lang="sv-SE" sz="3200" dirty="0" smtClean="0"/>
                        <a:t>other </a:t>
                      </a:r>
                      <a:r>
                        <a:rPr lang="sv-SE" sz="3200" b="1" dirty="0" smtClean="0"/>
                        <a:t>systems</a:t>
                      </a:r>
                      <a:endParaRPr lang="sv-SE" sz="3200" b="1" baseline="0" dirty="0" smtClean="0"/>
                    </a:p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US"/>
                      </a:pPr>
                      <a:endParaRPr kumimoji="0" lang="en-US" sz="7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Liberation Sans" pitchFamily="18"/>
                        <a:ea typeface="Droid Sans Fallback" pitchFamily="2"/>
                        <a:cs typeface="FreeSans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interfaces</a:t>
                      </a:r>
                      <a:r>
                        <a:rPr lang="sv-SE" sz="3200" dirty="0" smtClean="0"/>
                        <a:t> </a:t>
                      </a:r>
                      <a:br>
                        <a:rPr lang="sv-SE" sz="3200" dirty="0" smtClean="0"/>
                      </a:br>
                      <a:r>
                        <a:rPr lang="sv-SE" sz="3200" dirty="0" smtClean="0"/>
                        <a:t>and protocolls</a:t>
                      </a:r>
                    </a:p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US"/>
                      </a:pPr>
                      <a:endParaRPr kumimoji="0" lang="en-US" sz="7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uLnTx/>
                        <a:uFillTx/>
                        <a:latin typeface="Liberation Sans" pitchFamily="34"/>
                        <a:ea typeface="Liberation Sans" pitchFamily="34"/>
                        <a:cs typeface="Liberation Sans" pitchFamily="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72749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00257" y="6500916"/>
            <a:ext cx="4855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https://github.com/lunduniversity/reqeng/tree/master/reqtbox</a:t>
            </a:r>
          </a:p>
        </p:txBody>
      </p:sp>
    </p:spTree>
    <p:extLst>
      <p:ext uri="{BB962C8B-B14F-4D97-AF65-F5344CB8AC3E}">
        <p14:creationId xmlns:p14="http://schemas.microsoft.com/office/powerpoint/2010/main" val="1627482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4800" b="1" dirty="0" smtClean="0"/>
              <a:t>reqtbox/why:intentions </a:t>
            </a:r>
            <a:r>
              <a:rPr lang="sv-SE" sz="4800" b="1" dirty="0" smtClean="0"/>
              <a:t>? [gprc] </a:t>
            </a:r>
            <a:endParaRPr lang="sv-SE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138281"/>
              </p:ext>
            </p:extLst>
          </p:nvPr>
        </p:nvGraphicFramePr>
        <p:xfrm>
          <a:off x="628648" y="1828962"/>
          <a:ext cx="7798844" cy="4609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9422">
                  <a:extLst>
                    <a:ext uri="{9D8B030D-6E8A-4147-A177-3AD203B41FA5}">
                      <a16:colId xmlns:a16="http://schemas.microsoft.com/office/drawing/2014/main" val="1322161285"/>
                    </a:ext>
                  </a:extLst>
                </a:gridCol>
                <a:gridCol w="3899422">
                  <a:extLst>
                    <a:ext uri="{9D8B030D-6E8A-4147-A177-3AD203B41FA5}">
                      <a16:colId xmlns:a16="http://schemas.microsoft.com/office/drawing/2014/main" val="2173429013"/>
                    </a:ext>
                  </a:extLst>
                </a:gridCol>
              </a:tblGrid>
              <a:tr h="2336942"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goals</a:t>
                      </a:r>
                      <a:endParaRPr lang="sv-SE" sz="3200" baseline="0" dirty="0" smtClean="0"/>
                    </a:p>
                    <a:p>
                      <a:r>
                        <a:rPr lang="sv-SE" sz="7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+-</a:t>
                      </a:r>
                      <a:r>
                        <a:rPr lang="sv-SE" sz="7200" dirty="0" smtClean="0"/>
                        <a:t> </a:t>
                      </a:r>
                      <a:endParaRPr lang="sv-SE" sz="7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priorities</a:t>
                      </a:r>
                    </a:p>
                    <a:p>
                      <a:r>
                        <a:rPr lang="en-SE" sz="7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½</a:t>
                      </a:r>
                      <a:r>
                        <a:rPr lang="sv-SE" sz="7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sv-SE" sz="3200" b="1" dirty="0" smtClean="0"/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508595"/>
                  </a:ext>
                </a:extLst>
              </a:tr>
              <a:tr h="2272932"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risks</a:t>
                      </a:r>
                      <a:endParaRPr lang="sv-SE" sz="3200" b="1" baseline="0" dirty="0" smtClean="0"/>
                    </a:p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US"/>
                      </a:pPr>
                      <a:r>
                        <a:rPr kumimoji="0" lang="sv-SE" sz="7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+mn-lt"/>
                          <a:ea typeface="Droid Sans Fallback" pitchFamily="2"/>
                          <a:cs typeface="FreeSans" pitchFamily="2"/>
                          <a:sym typeface="Wingdings" panose="05000000000000000000" pitchFamily="2" charset="2"/>
                        </a:rPr>
                        <a:t>%*</a:t>
                      </a:r>
                      <a:r>
                        <a:rPr kumimoji="0" lang="en-SE" sz="72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808080"/>
                          </a:solidFill>
                          <a:effectLst/>
                          <a:uLnTx/>
                          <a:uFillTx/>
                          <a:latin typeface="+mn-lt"/>
                          <a:ea typeface="Droid Sans Fallback" pitchFamily="2"/>
                          <a:cs typeface="FreeSans" pitchFamily="2"/>
                          <a:sym typeface="Wingdings" panose="05000000000000000000" pitchFamily="2" charset="2"/>
                        </a:rPr>
                        <a:t></a:t>
                      </a:r>
                      <a:endParaRPr kumimoji="0" lang="en-US" sz="7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+mn-lt"/>
                        <a:ea typeface="Droid Sans Fallback" pitchFamily="2"/>
                        <a:cs typeface="FreeSans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commitments </a:t>
                      </a:r>
                    </a:p>
                    <a:p>
                      <a:r>
                        <a:rPr lang="sv-SE" sz="7200" b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§$</a:t>
                      </a:r>
                      <a:endParaRPr kumimoji="0" lang="en-US" sz="7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Liberation Sans" pitchFamily="34"/>
                        <a:ea typeface="Liberation Sans" pitchFamily="34"/>
                        <a:cs typeface="Liberation Sans" pitchFamily="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72749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00257" y="6500916"/>
            <a:ext cx="4855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https://github.com/lunduniversity/reqeng/tree/master/reqtbox</a:t>
            </a:r>
          </a:p>
        </p:txBody>
      </p:sp>
    </p:spTree>
    <p:extLst>
      <p:ext uri="{BB962C8B-B14F-4D97-AF65-F5344CB8AC3E}">
        <p14:creationId xmlns:p14="http://schemas.microsoft.com/office/powerpoint/2010/main" val="58622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4000" b="1" dirty="0" smtClean="0"/>
              <a:t>reqtbox/what:requirements </a:t>
            </a:r>
            <a:r>
              <a:rPr lang="sv-SE" sz="4000" b="1" dirty="0" smtClean="0"/>
              <a:t>! [fdqt] </a:t>
            </a:r>
            <a:endParaRPr lang="sv-SE" sz="2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2789928"/>
              </p:ext>
            </p:extLst>
          </p:nvPr>
        </p:nvGraphicFramePr>
        <p:xfrm>
          <a:off x="628648" y="1828962"/>
          <a:ext cx="7798844" cy="4609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9422">
                  <a:extLst>
                    <a:ext uri="{9D8B030D-6E8A-4147-A177-3AD203B41FA5}">
                      <a16:colId xmlns:a16="http://schemas.microsoft.com/office/drawing/2014/main" val="1322161285"/>
                    </a:ext>
                  </a:extLst>
                </a:gridCol>
                <a:gridCol w="3899422">
                  <a:extLst>
                    <a:ext uri="{9D8B030D-6E8A-4147-A177-3AD203B41FA5}">
                      <a16:colId xmlns:a16="http://schemas.microsoft.com/office/drawing/2014/main" val="2173429013"/>
                    </a:ext>
                  </a:extLst>
                </a:gridCol>
              </a:tblGrid>
              <a:tr h="2336942"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functionality</a:t>
                      </a:r>
                      <a:endParaRPr lang="sv-SE" sz="3200" baseline="0" dirty="0" smtClean="0"/>
                    </a:p>
                    <a:p>
                      <a:endParaRPr lang="sv-SE" sz="7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508595"/>
                  </a:ext>
                </a:extLst>
              </a:tr>
              <a:tr h="2272932"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quality</a:t>
                      </a:r>
                      <a:endParaRPr lang="sv-SE" sz="3200" b="1" baseline="0" dirty="0" smtClean="0"/>
                    </a:p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US"/>
                      </a:pPr>
                      <a:endParaRPr kumimoji="0" lang="en-US" sz="7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Liberation Sans" pitchFamily="18"/>
                        <a:ea typeface="Droid Sans Fallback" pitchFamily="2"/>
                        <a:cs typeface="FreeSans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tests</a:t>
                      </a:r>
                      <a:endParaRPr lang="sv-SE" sz="3200" dirty="0" smtClean="0"/>
                    </a:p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US"/>
                      </a:pPr>
                      <a:endParaRPr kumimoji="0" lang="en-US" sz="7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uLnTx/>
                        <a:uFillTx/>
                        <a:latin typeface="Liberation Sans" pitchFamily="34"/>
                        <a:ea typeface="Liberation Sans" pitchFamily="34"/>
                        <a:cs typeface="Liberation Sans" pitchFamily="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72749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00257" y="6500916"/>
            <a:ext cx="4855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https://github.com/lunduniversity/reqeng/tree/master/reqtbox</a:t>
            </a:r>
          </a:p>
        </p:txBody>
      </p:sp>
    </p:spTree>
    <p:extLst>
      <p:ext uri="{BB962C8B-B14F-4D97-AF65-F5344CB8AC3E}">
        <p14:creationId xmlns:p14="http://schemas.microsoft.com/office/powerpoint/2010/main" val="307020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v-SE" sz="4800" b="1" dirty="0" smtClean="0"/>
              <a:t>reqtbox/when:delivery </a:t>
            </a:r>
            <a:r>
              <a:rPr lang="sv-SE" sz="4800" b="1" dirty="0" smtClean="0"/>
              <a:t>@ [rrcr] </a:t>
            </a:r>
            <a:endParaRPr lang="sv-SE" sz="3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904932"/>
              </p:ext>
            </p:extLst>
          </p:nvPr>
        </p:nvGraphicFramePr>
        <p:xfrm>
          <a:off x="628648" y="1828962"/>
          <a:ext cx="7798844" cy="4609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9422">
                  <a:extLst>
                    <a:ext uri="{9D8B030D-6E8A-4147-A177-3AD203B41FA5}">
                      <a16:colId xmlns:a16="http://schemas.microsoft.com/office/drawing/2014/main" val="1322161285"/>
                    </a:ext>
                  </a:extLst>
                </a:gridCol>
                <a:gridCol w="3899422">
                  <a:extLst>
                    <a:ext uri="{9D8B030D-6E8A-4147-A177-3AD203B41FA5}">
                      <a16:colId xmlns:a16="http://schemas.microsoft.com/office/drawing/2014/main" val="2173429013"/>
                    </a:ext>
                  </a:extLst>
                </a:gridCol>
              </a:tblGrid>
              <a:tr h="2336942"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road-map </a:t>
                      </a:r>
                      <a:br>
                        <a:rPr lang="sv-SE" sz="3200" b="1" dirty="0" smtClean="0"/>
                      </a:br>
                      <a:r>
                        <a:rPr lang="sv-SE" sz="3200" b="0" dirty="0" smtClean="0"/>
                        <a:t>and</a:t>
                      </a:r>
                      <a:r>
                        <a:rPr lang="sv-SE" sz="3200" b="0" baseline="0" dirty="0" smtClean="0"/>
                        <a:t> strategy</a:t>
                      </a:r>
                      <a:endParaRPr lang="sv-SE" sz="3200" baseline="0" dirty="0" smtClean="0"/>
                    </a:p>
                    <a:p>
                      <a:endParaRPr lang="sv-SE" sz="7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resources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508595"/>
                  </a:ext>
                </a:extLst>
              </a:tr>
              <a:tr h="2272932"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constraints</a:t>
                      </a:r>
                      <a:endParaRPr lang="sv-SE" sz="3200" b="1" baseline="0" dirty="0" smtClean="0"/>
                    </a:p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US"/>
                      </a:pPr>
                      <a:endParaRPr kumimoji="0" lang="en-US" sz="7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Liberation Sans" pitchFamily="18"/>
                        <a:ea typeface="Droid Sans Fallback" pitchFamily="2"/>
                        <a:cs typeface="FreeSans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release plan</a:t>
                      </a:r>
                      <a:endParaRPr lang="sv-SE" sz="3200" dirty="0" smtClean="0"/>
                    </a:p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US"/>
                      </a:pPr>
                      <a:endParaRPr kumimoji="0" lang="en-US" sz="7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uLnTx/>
                        <a:uFillTx/>
                        <a:latin typeface="Liberation Sans" pitchFamily="34"/>
                        <a:ea typeface="Liberation Sans" pitchFamily="34"/>
                        <a:cs typeface="Liberation Sans" pitchFamily="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72749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100257" y="6500916"/>
            <a:ext cx="4855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https://github.com/lunduniversity/reqeng/tree/master/reqtbox</a:t>
            </a:r>
          </a:p>
        </p:txBody>
      </p:sp>
    </p:spTree>
    <p:extLst>
      <p:ext uri="{BB962C8B-B14F-4D97-AF65-F5344CB8AC3E}">
        <p14:creationId xmlns:p14="http://schemas.microsoft.com/office/powerpoint/2010/main" val="4010429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sv-SE" sz="4000" b="1" dirty="0" smtClean="0"/>
              <a:t>reqtbox</a:t>
            </a:r>
            <a:r>
              <a:rPr lang="sv-SE" sz="4000" b="1" dirty="0" smtClean="0"/>
              <a:t>/{who,why,what,when} </a:t>
            </a:r>
            <a:r>
              <a:rPr lang="en-SE" sz="4000" b="1" dirty="0" smtClean="0">
                <a:sym typeface="Wingdings" panose="05000000000000000000" pitchFamily="2" charset="2"/>
              </a:rPr>
              <a:t></a:t>
            </a:r>
            <a:r>
              <a:rPr lang="sv-SE" sz="4000" b="1" dirty="0" smtClean="0">
                <a:sym typeface="Wingdings" panose="05000000000000000000" pitchFamily="2" charset="2"/>
              </a:rPr>
              <a:t>?!@</a:t>
            </a:r>
            <a:r>
              <a:rPr lang="sv-SE" sz="4000" b="1" dirty="0" smtClean="0"/>
              <a:t/>
            </a:r>
            <a:br>
              <a:rPr lang="sv-SE" sz="4000" b="1" dirty="0" smtClean="0"/>
            </a:br>
            <a:r>
              <a:rPr lang="sv-SE" sz="4000" b="1" dirty="0" smtClean="0">
                <a:sym typeface="Wingdings" panose="05000000000000000000" pitchFamily="2" charset="2"/>
              </a:rPr>
              <a:t>[cird/{spsi, gprc, fdqt, rrcr}</a:t>
            </a:r>
            <a:r>
              <a:rPr lang="sv-SE" sz="4000" b="1" dirty="0" smtClean="0"/>
              <a:t>]</a:t>
            </a:r>
            <a:endParaRPr lang="sv-SE" sz="28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6857231"/>
              </p:ext>
            </p:extLst>
          </p:nvPr>
        </p:nvGraphicFramePr>
        <p:xfrm>
          <a:off x="628648" y="1825625"/>
          <a:ext cx="7798844" cy="46098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99422">
                  <a:extLst>
                    <a:ext uri="{9D8B030D-6E8A-4147-A177-3AD203B41FA5}">
                      <a16:colId xmlns:a16="http://schemas.microsoft.com/office/drawing/2014/main" val="1322161285"/>
                    </a:ext>
                  </a:extLst>
                </a:gridCol>
                <a:gridCol w="3899422">
                  <a:extLst>
                    <a:ext uri="{9D8B030D-6E8A-4147-A177-3AD203B41FA5}">
                      <a16:colId xmlns:a16="http://schemas.microsoft.com/office/drawing/2014/main" val="2173429013"/>
                    </a:ext>
                  </a:extLst>
                </a:gridCol>
              </a:tblGrid>
              <a:tr h="2336942"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context</a:t>
                      </a:r>
                      <a:r>
                        <a:rPr lang="sv-SE" sz="3200" baseline="0" dirty="0" smtClean="0"/>
                        <a:t> </a:t>
                      </a:r>
                      <a:r>
                        <a:rPr lang="en-SE" sz="3200" baseline="0" dirty="0" smtClean="0"/>
                        <a:t>–</a:t>
                      </a:r>
                      <a:r>
                        <a:rPr lang="sv-SE" sz="3200" baseline="0" dirty="0" smtClean="0"/>
                        <a:t> who</a:t>
                      </a:r>
                    </a:p>
                    <a:p>
                      <a:r>
                        <a:rPr lang="en-SE" sz="7200" b="1" dirty="0" smtClean="0">
                          <a:sym typeface="Wingdings" panose="05000000000000000000" pitchFamily="2" charset="2"/>
                        </a:rPr>
                        <a:t></a:t>
                      </a:r>
                      <a:endParaRPr lang="sv-SE" sz="7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intentions</a:t>
                      </a:r>
                      <a:r>
                        <a:rPr lang="sv-SE" sz="3200" dirty="0" smtClean="0"/>
                        <a:t> </a:t>
                      </a:r>
                      <a:r>
                        <a:rPr lang="en-SE" sz="3200" dirty="0" smtClean="0"/>
                        <a:t>–</a:t>
                      </a:r>
                      <a:r>
                        <a:rPr lang="sv-SE" sz="3200" dirty="0" smtClean="0"/>
                        <a:t> why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7200" b="1" dirty="0" smtClean="0">
                          <a:sym typeface="Wingdings" panose="05000000000000000000" pitchFamily="2" charset="2"/>
                        </a:rPr>
                        <a:t>?</a:t>
                      </a:r>
                      <a:endParaRPr lang="en-US" sz="7200" b="1" i="0" u="none" strike="noStrike" kern="1200" cap="none" dirty="0" smtClean="0">
                        <a:ln>
                          <a:noFill/>
                        </a:ln>
                        <a:solidFill>
                          <a:srgbClr val="999999"/>
                        </a:solidFill>
                        <a:latin typeface="Liberation Sans" pitchFamily="18"/>
                        <a:ea typeface="Droid Sans Fallback" pitchFamily="2"/>
                        <a:cs typeface="FreeSans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4508595"/>
                  </a:ext>
                </a:extLst>
              </a:tr>
              <a:tr h="2272932"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requirements</a:t>
                      </a:r>
                      <a:r>
                        <a:rPr lang="sv-SE" sz="3200" baseline="0" dirty="0" smtClean="0"/>
                        <a:t> </a:t>
                      </a:r>
                      <a:r>
                        <a:rPr lang="en-SE" sz="3200" baseline="0" dirty="0" smtClean="0"/>
                        <a:t>–</a:t>
                      </a:r>
                      <a:r>
                        <a:rPr lang="sv-SE" sz="3200" baseline="0" dirty="0" smtClean="0"/>
                        <a:t> what</a:t>
                      </a:r>
                    </a:p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US"/>
                      </a:pPr>
                      <a:r>
                        <a:rPr lang="sv-SE" sz="7200" b="1" dirty="0" smtClean="0">
                          <a:sym typeface="Wingdings" panose="05000000000000000000" pitchFamily="2" charset="2"/>
                        </a:rPr>
                        <a:t>!</a:t>
                      </a:r>
                      <a:endParaRPr kumimoji="0" lang="en-US" sz="7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808080"/>
                        </a:solidFill>
                        <a:effectLst/>
                        <a:uLnTx/>
                        <a:uFillTx/>
                        <a:latin typeface="Liberation Sans" pitchFamily="18"/>
                        <a:ea typeface="Droid Sans Fallback" pitchFamily="2"/>
                        <a:cs typeface="FreeSans" pitchFamily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sv-SE" sz="3200" b="1" dirty="0" smtClean="0"/>
                        <a:t>delivery</a:t>
                      </a:r>
                      <a:r>
                        <a:rPr lang="sv-SE" sz="3200" dirty="0" smtClean="0"/>
                        <a:t> </a:t>
                      </a:r>
                      <a:r>
                        <a:rPr lang="en-SE" sz="3200" dirty="0" smtClean="0"/>
                        <a:t>–</a:t>
                      </a:r>
                      <a:r>
                        <a:rPr lang="sv-SE" sz="3200" dirty="0" smtClean="0"/>
                        <a:t> when</a:t>
                      </a:r>
                    </a:p>
                    <a:p>
                      <a:pPr marL="0" marR="0" lvl="0" indent="0" algn="l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lang="en-US"/>
                      </a:pPr>
                      <a:r>
                        <a:rPr lang="sv-SE" sz="7200" b="1" dirty="0" smtClean="0">
                          <a:sym typeface="Wingdings" panose="05000000000000000000" pitchFamily="2" charset="2"/>
                        </a:rPr>
                        <a:t>@</a:t>
                      </a:r>
                      <a:endParaRPr kumimoji="0" lang="en-US" sz="72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999999"/>
                        </a:solidFill>
                        <a:effectLst/>
                        <a:uLnTx/>
                        <a:uFillTx/>
                        <a:latin typeface="Liberation Sans" pitchFamily="34"/>
                        <a:ea typeface="Liberation Sans" pitchFamily="34"/>
                        <a:cs typeface="Liberation Sans" pitchFamily="34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3727498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60" y="2423979"/>
            <a:ext cx="2482778" cy="14939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987" y="2423979"/>
            <a:ext cx="2482778" cy="1493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9060" y="4760038"/>
            <a:ext cx="2482778" cy="149392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3685" y="4760038"/>
            <a:ext cx="2482778" cy="14939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00257" y="6500916"/>
            <a:ext cx="4855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 dirty="0"/>
              <a:t>https://github.com/lunduniversity/reqeng/tree/master/reqtbox</a:t>
            </a:r>
          </a:p>
        </p:txBody>
      </p:sp>
    </p:spTree>
    <p:extLst>
      <p:ext uri="{BB962C8B-B14F-4D97-AF65-F5344CB8AC3E}">
        <p14:creationId xmlns:p14="http://schemas.microsoft.com/office/powerpoint/2010/main" val="47190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101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Droid Sans Fallback</vt:lpstr>
      <vt:lpstr>FreeSans</vt:lpstr>
      <vt:lpstr>Liberation Sans</vt:lpstr>
      <vt:lpstr>Wingdings</vt:lpstr>
      <vt:lpstr>Office Theme</vt:lpstr>
      <vt:lpstr>reqtbox  {who,why,what,when} [cird]</vt:lpstr>
      <vt:lpstr>reqtbox/who:context  [spsi] </vt:lpstr>
      <vt:lpstr>reqtbox/why:intentions ? [gprc] </vt:lpstr>
      <vt:lpstr>reqtbox/what:requirements ! [fdqt] </vt:lpstr>
      <vt:lpstr>reqtbox/when:delivery @ [rrcr] </vt:lpstr>
      <vt:lpstr>reqtbox/{who,why,what,when} ?!@ [cird/{spsi, gprc, fdqt, rrcr}]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Reqtbox</dc:title>
  <dc:creator>bjornr</dc:creator>
  <cp:lastModifiedBy>bjornr</cp:lastModifiedBy>
  <cp:revision>15</cp:revision>
  <dcterms:created xsi:type="dcterms:W3CDTF">2017-10-28T12:50:19Z</dcterms:created>
  <dcterms:modified xsi:type="dcterms:W3CDTF">2017-10-28T16:24:19Z</dcterms:modified>
</cp:coreProperties>
</file>