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661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598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85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14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18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11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24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92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68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5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2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D10911-6541-44F8-BE36-843044907AAE}" type="datetimeFigureOut">
              <a:rPr lang="es-MX" smtClean="0"/>
              <a:t>08/01/2020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10A30F5-E074-40A6-9FD3-57B7F2A14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40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platform.cloud.ibm.com/analytics/notebooks/v2/a28da1e5-14b8-48d5-8c2e-f42f4461faf4/view?access_token=b6ee9325bfb17ea615327b4be726ca91b530130b2fa0769824588c829bd2359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cdmx.gob.mx/explore/dataset/alcaldias/table/" TargetMode="External"/><Relationship Id="rId2" Type="http://schemas.openxmlformats.org/officeDocument/2006/relationships/hyperlink" Target="https://datos.cdmx.gob.mx/explore/dataset/carpetas-de-investigacion-pgj-de-la-ciudad-de-mexico/table/?disjunctive.ao_hechos&amp;disjunctive.deli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260390"/>
            <a:ext cx="8679915" cy="18595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Sexual </a:t>
            </a:r>
            <a:r>
              <a:rPr lang="en-US" dirty="0" smtClean="0"/>
              <a:t>assault</a:t>
            </a:r>
            <a:r>
              <a:rPr lang="es-MX" dirty="0" smtClean="0"/>
              <a:t> </a:t>
            </a:r>
            <a:r>
              <a:rPr lang="en-US" dirty="0" smtClean="0"/>
              <a:t>on Mexico city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737124" cy="138464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ERIK DELGADILLO</a:t>
            </a:r>
          </a:p>
          <a:p>
            <a:r>
              <a:rPr lang="es-MX" dirty="0" smtClean="0"/>
              <a:t>IBM/COURSERA CAPSTONE</a:t>
            </a:r>
          </a:p>
          <a:p>
            <a:r>
              <a:rPr lang="es-MX" dirty="0" smtClean="0"/>
              <a:t>JANUARY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319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1041" y="185351"/>
            <a:ext cx="9500862" cy="875777"/>
          </a:xfrm>
        </p:spPr>
        <p:txBody>
          <a:bodyPr>
            <a:normAutofit fontScale="90000"/>
          </a:bodyPr>
          <a:lstStyle/>
          <a:p>
            <a:r>
              <a:rPr lang="es-MX" dirty="0"/>
              <a:t>Visual </a:t>
            </a:r>
            <a:r>
              <a:rPr lang="en-US" dirty="0"/>
              <a:t>Analysis </a:t>
            </a:r>
            <a:r>
              <a:rPr lang="en-US" dirty="0" smtClean="0"/>
              <a:t>:Behavior by Borough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1" y="1061128"/>
            <a:ext cx="10170020" cy="52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329" y="118625"/>
            <a:ext cx="10883469" cy="944056"/>
          </a:xfrm>
        </p:spPr>
        <p:txBody>
          <a:bodyPr>
            <a:normAutofit/>
          </a:bodyPr>
          <a:lstStyle/>
          <a:p>
            <a:r>
              <a:rPr lang="es-MX" dirty="0"/>
              <a:t>Visual </a:t>
            </a:r>
            <a:r>
              <a:rPr lang="en-US" dirty="0"/>
              <a:t>Analysis </a:t>
            </a:r>
            <a:r>
              <a:rPr lang="en-US" dirty="0" smtClean="0"/>
              <a:t>: </a:t>
            </a:r>
            <a:r>
              <a:rPr lang="en-US" dirty="0" err="1" smtClean="0"/>
              <a:t>Maping</a:t>
            </a:r>
            <a:r>
              <a:rPr lang="en-US" dirty="0" smtClean="0"/>
              <a:t> the occurrence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0" y="1359243"/>
            <a:ext cx="10883469" cy="50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3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836" y="148281"/>
            <a:ext cx="10734676" cy="813992"/>
          </a:xfrm>
        </p:spPr>
        <p:txBody>
          <a:bodyPr>
            <a:normAutofit/>
          </a:bodyPr>
          <a:lstStyle/>
          <a:p>
            <a:r>
              <a:rPr lang="es-MX" sz="4000" dirty="0"/>
              <a:t>Visual </a:t>
            </a:r>
            <a:r>
              <a:rPr lang="en-US" sz="4000" dirty="0"/>
              <a:t>Analysis : C</a:t>
            </a:r>
            <a:r>
              <a:rPr lang="en-US" sz="4000" dirty="0" smtClean="0"/>
              <a:t>lustering </a:t>
            </a:r>
            <a:r>
              <a:rPr lang="en-US" sz="4000" dirty="0"/>
              <a:t>the </a:t>
            </a:r>
            <a:r>
              <a:rPr lang="en-US" sz="4000" dirty="0" smtClean="0"/>
              <a:t>occurrence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1345332"/>
            <a:ext cx="1073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0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95" y="617837"/>
            <a:ext cx="10657007" cy="690425"/>
          </a:xfrm>
        </p:spPr>
        <p:txBody>
          <a:bodyPr>
            <a:normAutofit/>
          </a:bodyPr>
          <a:lstStyle/>
          <a:p>
            <a:r>
              <a:rPr lang="es-MX" sz="4000" dirty="0" err="1" smtClean="0"/>
              <a:t>Choropleth</a:t>
            </a:r>
            <a:r>
              <a:rPr lang="es-MX" sz="4000" dirty="0" smtClean="0"/>
              <a:t> </a:t>
            </a:r>
            <a:r>
              <a:rPr lang="es-MX" sz="4000" dirty="0" err="1" smtClean="0"/>
              <a:t>map</a:t>
            </a:r>
            <a:r>
              <a:rPr lang="es-MX" sz="4000" dirty="0" smtClean="0"/>
              <a:t> </a:t>
            </a:r>
            <a:r>
              <a:rPr lang="es-MX" sz="4000" dirty="0" err="1" smtClean="0"/>
              <a:t>by</a:t>
            </a:r>
            <a:r>
              <a:rPr lang="es-MX" sz="4000" dirty="0" smtClean="0"/>
              <a:t> </a:t>
            </a:r>
            <a:r>
              <a:rPr lang="es-MX" sz="4000" dirty="0" err="1" smtClean="0"/>
              <a:t>borough</a:t>
            </a:r>
            <a:r>
              <a:rPr lang="es-MX" sz="4000" dirty="0" smtClean="0"/>
              <a:t> (</a:t>
            </a:r>
            <a:r>
              <a:rPr lang="es-MX" sz="4000" dirty="0" err="1" smtClean="0"/>
              <a:t>interactive</a:t>
            </a:r>
            <a:r>
              <a:rPr lang="es-MX" sz="4000" dirty="0" smtClean="0"/>
              <a:t> </a:t>
            </a:r>
            <a:r>
              <a:rPr lang="es-MX" sz="4000" dirty="0" err="1" smtClean="0"/>
              <a:t>map</a:t>
            </a:r>
            <a:r>
              <a:rPr lang="es-MX" sz="4000" dirty="0" smtClean="0"/>
              <a:t>)</a:t>
            </a:r>
            <a:endParaRPr lang="en-U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5" y="1853977"/>
            <a:ext cx="4705350" cy="4400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88" y="1853977"/>
            <a:ext cx="5752414" cy="44005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2995" y="6413156"/>
            <a:ext cx="1089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4"/>
              </a:rPr>
              <a:t>Jupyter</a:t>
            </a:r>
            <a:r>
              <a:rPr lang="en-US" sz="1200" dirty="0" smtClean="0"/>
              <a:t> </a:t>
            </a:r>
            <a:r>
              <a:rPr lang="en-US" sz="1200" dirty="0" smtClean="0">
                <a:hlinkClick r:id="rId4"/>
              </a:rPr>
              <a:t>Notebook</a:t>
            </a:r>
            <a:r>
              <a:rPr lang="en-US" sz="900" dirty="0" smtClean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8108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0129" y="210065"/>
            <a:ext cx="9613557" cy="806578"/>
          </a:xfrm>
        </p:spPr>
        <p:txBody>
          <a:bodyPr/>
          <a:lstStyle/>
          <a:p>
            <a:r>
              <a:rPr lang="es-MX" dirty="0" err="1" smtClean="0"/>
              <a:t>Conclusions</a:t>
            </a:r>
            <a:r>
              <a:rPr lang="es-MX" dirty="0" smtClean="0"/>
              <a:t>: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0129" y="982349"/>
            <a:ext cx="103426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Our analysis shows that the Sexual Assault crime has had a constant and continuous grow through the last 5 years.</a:t>
            </a:r>
          </a:p>
          <a:p>
            <a:pPr algn="just"/>
            <a:r>
              <a:rPr lang="en-US" sz="2000" dirty="0"/>
              <a:t> We can see on charts that the year 2018 was by far the most dangerous year of the past lustrum, we now have clear insights that </a:t>
            </a:r>
            <a:r>
              <a:rPr lang="en-US" sz="2000" b="1" dirty="0"/>
              <a:t>"</a:t>
            </a:r>
            <a:r>
              <a:rPr lang="en-US" sz="2000" b="1" dirty="0" err="1"/>
              <a:t>Iztapalapa</a:t>
            </a:r>
            <a:r>
              <a:rPr lang="en-US" sz="2000" b="1" dirty="0"/>
              <a:t>", "</a:t>
            </a:r>
            <a:r>
              <a:rPr lang="en-US" sz="2000" b="1" dirty="0" err="1"/>
              <a:t>Cuahutemoc</a:t>
            </a:r>
            <a:r>
              <a:rPr lang="en-US" sz="2000" b="1" dirty="0"/>
              <a:t> and "Alvaro Obregon" are the 3 most dangerous "Boroughs" of the entire city</a:t>
            </a:r>
            <a:r>
              <a:rPr lang="en-US" sz="2000" dirty="0"/>
              <a:t>, it is not a coincidence that the 3 of them are on the northeast side of the city, adjoining "Estado de México" another well known "High risk Mexican state.</a:t>
            </a:r>
          </a:p>
          <a:p>
            <a:pPr algn="just"/>
            <a:r>
              <a:rPr lang="en-US" sz="2000" dirty="0"/>
              <a:t> By plotting the "point" map, I personally felt concerned about that almost all Neighborhoods had at least one open investigation on Sexual assault speaking only of the past year 2019.</a:t>
            </a:r>
          </a:p>
          <a:p>
            <a:pPr algn="just"/>
            <a:r>
              <a:rPr lang="en-US" sz="2000" dirty="0"/>
              <a:t>Thanks to the arrangements made by Governor </a:t>
            </a:r>
            <a:r>
              <a:rPr lang="en-US" sz="2000" b="1" dirty="0"/>
              <a:t>Claudia </a:t>
            </a:r>
            <a:r>
              <a:rPr lang="en-US" sz="2000" b="1" dirty="0" err="1"/>
              <a:t>Sheinbaum</a:t>
            </a:r>
            <a:r>
              <a:rPr lang="en-US" sz="2000" dirty="0"/>
              <a:t> in addition to many non-pacific protests around the city summoned by the pro-feminist groups, a reduction on the occurrence was “immediately reflected” on December 2019 when only 2 open investigations were considered on the category of "rape</a:t>
            </a:r>
            <a:r>
              <a:rPr lang="en-US" sz="2000" dirty="0" smtClean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309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421" y="499508"/>
            <a:ext cx="9640330" cy="1293028"/>
          </a:xfrm>
        </p:spPr>
        <p:txBody>
          <a:bodyPr>
            <a:normAutofit fontScale="90000"/>
          </a:bodyPr>
          <a:lstStyle/>
          <a:p>
            <a:r>
              <a:rPr lang="es-MX" dirty="0"/>
              <a:t>UNRAVELING AND MAPING THE INFO.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421" y="1848358"/>
            <a:ext cx="10801865" cy="929575"/>
          </a:xfrm>
        </p:spPr>
        <p:txBody>
          <a:bodyPr/>
          <a:lstStyle/>
          <a:p>
            <a:r>
              <a:rPr lang="es-MX" dirty="0" smtClean="0"/>
              <a:t>A </a:t>
            </a:r>
            <a:r>
              <a:rPr lang="en-US" dirty="0" smtClean="0"/>
              <a:t>high</a:t>
            </a:r>
            <a:r>
              <a:rPr lang="es-MX" dirty="0" smtClean="0"/>
              <a:t> </a:t>
            </a:r>
            <a:r>
              <a:rPr lang="en-US" dirty="0" err="1" smtClean="0"/>
              <a:t>ammount</a:t>
            </a:r>
            <a:r>
              <a:rPr lang="es-MX" dirty="0" smtClean="0"/>
              <a:t> of </a:t>
            </a:r>
            <a:r>
              <a:rPr lang="en-US" dirty="0" smtClean="0"/>
              <a:t>information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available</a:t>
            </a:r>
            <a:r>
              <a:rPr lang="es-MX" dirty="0" smtClean="0"/>
              <a:t> </a:t>
            </a:r>
            <a:r>
              <a:rPr lang="es-MX" dirty="0" err="1" smtClean="0"/>
              <a:t>but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people</a:t>
            </a:r>
            <a:r>
              <a:rPr lang="es-MX" dirty="0" smtClean="0"/>
              <a:t> </a:t>
            </a:r>
            <a:r>
              <a:rPr lang="es-MX" dirty="0" err="1" smtClean="0"/>
              <a:t>understand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as palpable as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want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2421" y="2903837"/>
            <a:ext cx="5671751" cy="98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dirty="0" smtClean="0"/>
              <a:t>Data </a:t>
            </a:r>
            <a:r>
              <a:rPr lang="es-MX" dirty="0" err="1" smtClean="0"/>
              <a:t>acquisition</a:t>
            </a:r>
            <a:r>
              <a:rPr lang="es-MX" dirty="0" smtClean="0"/>
              <a:t>.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421" y="3889234"/>
            <a:ext cx="109851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public data base of all the opened investigations by the Justice Department A.K.A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Procuraduria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General de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justicia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URL: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https://datos.cdmx.gob.mx/explore/dataset/carpetas-de-investigacion-pgj-de-la-ciudad-de-mexico/table/?disjunctive.ao_hechos&amp;disjunctive.delito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Geojson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with the exact location and delimitation of all the CDMX boroughs with URL: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https://datos.cdmx.gob.mx/explore/dataset/alcaldias/table/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of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crimes with known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adresses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 aggregate of "Latitude" and "Longitude" obtained for the previous wrangled API consult*</a:t>
            </a:r>
          </a:p>
        </p:txBody>
      </p:sp>
    </p:spTree>
    <p:extLst>
      <p:ext uri="{BB962C8B-B14F-4D97-AF65-F5344CB8AC3E}">
        <p14:creationId xmlns:p14="http://schemas.microsoft.com/office/powerpoint/2010/main" val="220147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759" y="358345"/>
            <a:ext cx="9692640" cy="1085841"/>
          </a:xfrm>
        </p:spPr>
        <p:txBody>
          <a:bodyPr/>
          <a:lstStyle/>
          <a:p>
            <a:r>
              <a:rPr lang="es-MX" dirty="0" err="1" smtClean="0"/>
              <a:t>Cleaned</a:t>
            </a:r>
            <a:r>
              <a:rPr lang="es-MX" dirty="0" smtClean="0"/>
              <a:t> and </a:t>
            </a:r>
            <a:r>
              <a:rPr lang="es-MX" dirty="0" err="1" smtClean="0"/>
              <a:t>operative</a:t>
            </a:r>
            <a:r>
              <a:rPr lang="es-MX" dirty="0" smtClean="0"/>
              <a:t> </a:t>
            </a:r>
            <a:r>
              <a:rPr lang="es-MX" dirty="0" err="1" smtClean="0"/>
              <a:t>dataframes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9" y="1686961"/>
            <a:ext cx="5175998" cy="40005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868" y="1686961"/>
            <a:ext cx="4832727" cy="40005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78475" y="5930307"/>
            <a:ext cx="36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Dataframe</a:t>
            </a:r>
            <a:r>
              <a:rPr lang="es-MX" dirty="0" smtClean="0"/>
              <a:t>: </a:t>
            </a:r>
            <a:r>
              <a:rPr lang="en-US" dirty="0" smtClean="0"/>
              <a:t>Occurrence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month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6382512" y="5930307"/>
            <a:ext cx="391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Dataframe</a:t>
            </a:r>
            <a:r>
              <a:rPr lang="es-MX" dirty="0" smtClean="0"/>
              <a:t>: </a:t>
            </a:r>
            <a:r>
              <a:rPr lang="en-US" dirty="0"/>
              <a:t>Occurrence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28368" y="210064"/>
            <a:ext cx="9692640" cy="702781"/>
          </a:xfrm>
        </p:spPr>
        <p:txBody>
          <a:bodyPr/>
          <a:lstStyle/>
          <a:p>
            <a:r>
              <a:rPr lang="es-MX" dirty="0" err="1"/>
              <a:t>Cleaned</a:t>
            </a:r>
            <a:r>
              <a:rPr lang="es-MX" dirty="0"/>
              <a:t> and </a:t>
            </a:r>
            <a:r>
              <a:rPr lang="es-MX" dirty="0" err="1"/>
              <a:t>operative</a:t>
            </a:r>
            <a:r>
              <a:rPr lang="es-MX" dirty="0"/>
              <a:t> </a:t>
            </a:r>
            <a:r>
              <a:rPr lang="es-MX" dirty="0" err="1"/>
              <a:t>databases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68" y="1198991"/>
            <a:ext cx="10423402" cy="333593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021473" y="4821075"/>
            <a:ext cx="549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Dataframe</a:t>
            </a:r>
            <a:r>
              <a:rPr lang="es-MX" dirty="0" smtClean="0"/>
              <a:t>: </a:t>
            </a:r>
            <a:r>
              <a:rPr lang="es-MX" dirty="0" err="1" smtClean="0"/>
              <a:t>Exact</a:t>
            </a:r>
            <a:r>
              <a:rPr lang="es-MX" dirty="0" smtClean="0"/>
              <a:t> </a:t>
            </a:r>
            <a:r>
              <a:rPr lang="es-MX" dirty="0" err="1" smtClean="0"/>
              <a:t>location</a:t>
            </a:r>
            <a:r>
              <a:rPr lang="es-MX" dirty="0" smtClean="0"/>
              <a:t> of </a:t>
            </a:r>
            <a:r>
              <a:rPr lang="es-MX" dirty="0" err="1" smtClean="0"/>
              <a:t>crime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year</a:t>
            </a:r>
            <a:r>
              <a:rPr lang="es-MX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7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30286" y="225955"/>
            <a:ext cx="4384847" cy="911753"/>
          </a:xfrm>
        </p:spPr>
        <p:txBody>
          <a:bodyPr/>
          <a:lstStyle/>
          <a:p>
            <a:r>
              <a:rPr lang="es-MX" dirty="0" smtClean="0"/>
              <a:t>Visual </a:t>
            </a:r>
            <a:r>
              <a:rPr lang="en-US" dirty="0" smtClean="0"/>
              <a:t>Analysis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4" y="1137708"/>
            <a:ext cx="5976745" cy="27184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53" y="3772583"/>
            <a:ext cx="5343910" cy="286015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" y="3772583"/>
            <a:ext cx="5535377" cy="286015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925452" y="1301650"/>
            <a:ext cx="50473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 smtClean="0"/>
              <a:t>Satistics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by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month</a:t>
            </a:r>
            <a:r>
              <a:rPr lang="es-MX" sz="2000" b="1" dirty="0" smtClean="0"/>
              <a:t> and </a:t>
            </a:r>
            <a:r>
              <a:rPr lang="es-MX" sz="2000" b="1" dirty="0" err="1" smtClean="0"/>
              <a:t>Year</a:t>
            </a:r>
            <a:r>
              <a:rPr lang="en-US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 smtClean="0"/>
              <a:t>Monthly</a:t>
            </a:r>
            <a:r>
              <a:rPr lang="es-MX" sz="2000" b="1" dirty="0" smtClean="0"/>
              <a:t> mean of open </a:t>
            </a:r>
            <a:r>
              <a:rPr lang="es-MX" sz="2000" b="1" dirty="0" err="1" smtClean="0"/>
              <a:t>investigations</a:t>
            </a:r>
            <a:r>
              <a:rPr lang="es-MX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 smtClean="0"/>
              <a:t>Month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with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highest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number</a:t>
            </a:r>
            <a:r>
              <a:rPr lang="es-MX" sz="2000" b="1" dirty="0" smtClean="0"/>
              <a:t> of </a:t>
            </a:r>
            <a:r>
              <a:rPr lang="es-MX" sz="2000" b="1" dirty="0" err="1" smtClean="0"/>
              <a:t>reports</a:t>
            </a:r>
            <a:r>
              <a:rPr lang="es-MX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 smtClean="0"/>
              <a:t>Month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with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lowest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number</a:t>
            </a:r>
            <a:r>
              <a:rPr lang="es-MX" sz="2000" b="1" dirty="0" smtClean="0"/>
              <a:t> of </a:t>
            </a:r>
            <a:r>
              <a:rPr lang="es-MX" sz="2000" b="1" dirty="0" err="1" smtClean="0"/>
              <a:t>reports</a:t>
            </a:r>
            <a:r>
              <a:rPr lang="es-MX" sz="2000" b="1" dirty="0" smtClean="0"/>
              <a:t>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61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713232" y="321275"/>
            <a:ext cx="9692640" cy="875777"/>
          </a:xfrm>
        </p:spPr>
        <p:txBody>
          <a:bodyPr/>
          <a:lstStyle/>
          <a:p>
            <a:r>
              <a:rPr lang="es-MX" dirty="0"/>
              <a:t>Visual </a:t>
            </a:r>
            <a:r>
              <a:rPr lang="en-US" dirty="0"/>
              <a:t>Analysis </a:t>
            </a:r>
            <a:r>
              <a:rPr lang="en-US" dirty="0" smtClean="0"/>
              <a:t>:Behavior by Year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97052"/>
            <a:ext cx="8801471" cy="56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0532" y="148280"/>
            <a:ext cx="9692640" cy="875777"/>
          </a:xfrm>
        </p:spPr>
        <p:txBody>
          <a:bodyPr/>
          <a:lstStyle/>
          <a:p>
            <a:r>
              <a:rPr lang="es-MX" dirty="0"/>
              <a:t>Visual </a:t>
            </a:r>
            <a:r>
              <a:rPr lang="en-US" dirty="0"/>
              <a:t>Analysis </a:t>
            </a:r>
            <a:r>
              <a:rPr lang="en-US" dirty="0" smtClean="0"/>
              <a:t>:Behavior by Month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9" y="1184695"/>
            <a:ext cx="10176423" cy="51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0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33" y="1880156"/>
            <a:ext cx="5934685" cy="36062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7" y="1880156"/>
            <a:ext cx="5231829" cy="3606244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54100" y="630194"/>
            <a:ext cx="9692640" cy="875777"/>
          </a:xfrm>
        </p:spPr>
        <p:txBody>
          <a:bodyPr/>
          <a:lstStyle/>
          <a:p>
            <a:r>
              <a:rPr lang="es-MX" dirty="0"/>
              <a:t>Visual </a:t>
            </a:r>
            <a:r>
              <a:rPr lang="en-US" dirty="0"/>
              <a:t>Analysis </a:t>
            </a:r>
            <a:r>
              <a:rPr lang="en-US" dirty="0" smtClean="0"/>
              <a:t>:Behavior by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6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1040" y="185351"/>
            <a:ext cx="10761251" cy="875777"/>
          </a:xfrm>
        </p:spPr>
        <p:txBody>
          <a:bodyPr>
            <a:normAutofit/>
          </a:bodyPr>
          <a:lstStyle/>
          <a:p>
            <a:r>
              <a:rPr lang="es-MX" sz="3600" dirty="0"/>
              <a:t>Visual </a:t>
            </a:r>
            <a:r>
              <a:rPr lang="en-US" sz="3600" dirty="0"/>
              <a:t>Analysis </a:t>
            </a:r>
            <a:r>
              <a:rPr lang="en-US" sz="3600" dirty="0" smtClean="0"/>
              <a:t>:Behavior </a:t>
            </a:r>
            <a:r>
              <a:rPr lang="en-US" sz="3600" dirty="0"/>
              <a:t>by Borough cumulative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1" y="1061128"/>
            <a:ext cx="10317352" cy="548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58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191</TotalTime>
  <Words>420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Sexual assault on Mexico city</vt:lpstr>
      <vt:lpstr>UNRAVELING AND MAPING THE INFO.</vt:lpstr>
      <vt:lpstr>Cleaned and operative dataframes</vt:lpstr>
      <vt:lpstr>Cleaned and operative databases</vt:lpstr>
      <vt:lpstr>Visual Analysis </vt:lpstr>
      <vt:lpstr>Visual Analysis :Behavior by Year</vt:lpstr>
      <vt:lpstr>Visual Analysis :Behavior by Month</vt:lpstr>
      <vt:lpstr>Visual Analysis :Behavior by Month</vt:lpstr>
      <vt:lpstr>Visual Analysis :Behavior by Borough cumulative</vt:lpstr>
      <vt:lpstr>Visual Analysis :Behavior by Borough</vt:lpstr>
      <vt:lpstr>Visual Analysis : Maping the occurrence</vt:lpstr>
      <vt:lpstr>Visual Analysis : Clustering the occurrence</vt:lpstr>
      <vt:lpstr>Choropleth map by borough (interactive map)</vt:lpstr>
      <vt:lpstr>Conclusions: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 Delgadillo</dc:creator>
  <cp:lastModifiedBy>Erik Delgadillo</cp:lastModifiedBy>
  <cp:revision>19</cp:revision>
  <dcterms:created xsi:type="dcterms:W3CDTF">2020-01-08T01:52:07Z</dcterms:created>
  <dcterms:modified xsi:type="dcterms:W3CDTF">2020-01-09T06:35:41Z</dcterms:modified>
</cp:coreProperties>
</file>