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9"/>
  </p:normalViewPr>
  <p:slideViewPr>
    <p:cSldViewPr snapToGrid="0">
      <p:cViewPr>
        <p:scale>
          <a:sx n="100" d="100"/>
          <a:sy n="100" d="100"/>
        </p:scale>
        <p:origin x="6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19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24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41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46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45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77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3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47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1/27/24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4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8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4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8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20F7B-58EA-E5FB-A514-CED4ED404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B3F1046-AFE3-4D36-5E25-2996ED577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en-GB" sz="5400"/>
              <a:t>EMG DESC Electrodes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36A31C-148C-375D-C899-764B4917E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GB" dirty="0"/>
              <a:t>Graphical Programming Exam Project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5" name="Immagine 24">
            <a:extLst>
              <a:ext uri="{FF2B5EF4-FFF2-40B4-BE49-F238E27FC236}">
                <a16:creationId xmlns:a16="http://schemas.microsoft.com/office/drawing/2014/main" id="{1CF764AF-58B8-E1C2-4D4B-402B59BFD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32" b="90717" l="8681" r="89931">
                        <a14:foregroundMark x1="8333" y1="40717" x2="8681" y2="29642"/>
                        <a14:foregroundMark x1="8681" y1="29642" x2="28819" y2="21987"/>
                        <a14:foregroundMark x1="28819" y1="21987" x2="52431" y2="20684"/>
                        <a14:foregroundMark x1="52431" y1="20684" x2="79514" y2="24267"/>
                        <a14:foregroundMark x1="79514" y1="24267" x2="84722" y2="42997"/>
                        <a14:foregroundMark x1="72569" y1="27524" x2="14931" y2="30130"/>
                        <a14:foregroundMark x1="14931" y1="30130" x2="12500" y2="40717"/>
                        <a14:foregroundMark x1="12500" y1="40717" x2="38542" y2="39414"/>
                        <a14:foregroundMark x1="38542" y1="39414" x2="60069" y2="32085"/>
                        <a14:foregroundMark x1="60069" y1="32085" x2="68403" y2="27362"/>
                        <a14:foregroundMark x1="65972" y1="27036" x2="37153" y2="27362"/>
                        <a14:foregroundMark x1="37153" y1="27362" x2="58333" y2="23453"/>
                        <a14:foregroundMark x1="58333" y1="23453" x2="55208" y2="30945"/>
                        <a14:foregroundMark x1="76389" y1="30782" x2="72569" y2="32085"/>
                        <a14:foregroundMark x1="75694" y1="28502" x2="72569" y2="28502"/>
                        <a14:foregroundMark x1="40995" y1="3393" x2="40972" y2="3257"/>
                        <a14:foregroundMark x1="44792" y1="26384" x2="41988" y2="9411"/>
                        <a14:foregroundMark x1="44972" y1="6473" x2="53125" y2="13029"/>
                        <a14:foregroundMark x1="40972" y1="3257" x2="41139" y2="3391"/>
                        <a14:foregroundMark x1="53125" y1="13029" x2="56250" y2="22150"/>
                        <a14:foregroundMark x1="41667" y1="22801" x2="41667" y2="22801"/>
                        <a14:foregroundMark x1="39931" y1="79153" x2="40009" y2="80348"/>
                        <a14:foregroundMark x1="45836" y1="85339" x2="52778" y2="79479"/>
                        <a14:foregroundMark x1="43044" y1="87696" x2="45446" y2="85668"/>
                        <a14:foregroundMark x1="52778" y1="79479" x2="54514" y2="75733"/>
                        <a14:foregroundMark x1="69792" y1="42020" x2="69792" y2="56840"/>
                        <a14:foregroundMark x1="69792" y1="56840" x2="87153" y2="48208"/>
                        <a14:foregroundMark x1="87153" y1="48208" x2="77778" y2="37622"/>
                        <a14:foregroundMark x1="77778" y1="37622" x2="69097" y2="46906"/>
                        <a14:foregroundMark x1="43327" y1="90114" x2="44097" y2="90717"/>
                        <a14:foregroundMark x1="52083" y1="79316" x2="71528" y2="79153"/>
                        <a14:backgroundMark x1="72670" y1="26274" x2="74138" y2="26352"/>
                        <a14:backgroundMark x1="28472" y1="81433" x2="39236" y2="91042"/>
                        <a14:backgroundMark x1="39236" y1="91042" x2="39236" y2="92182"/>
                        <a14:backgroundMark x1="25000" y1="82573" x2="37500" y2="89414"/>
                        <a14:backgroundMark x1="28472" y1="80782" x2="39236" y2="90228"/>
                        <a14:backgroundMark x1="39236" y1="85016" x2="39236" y2="85668"/>
                        <a14:backgroundMark x1="39931" y1="85993" x2="41667" y2="85668"/>
                        <a14:backgroundMark x1="26736" y1="80782" x2="23611" y2="80456"/>
                        <a14:backgroundMark x1="27778" y1="80293" x2="28472" y2="80456"/>
                        <a14:backgroundMark x1="34375" y1="82573" x2="39236" y2="82736"/>
                        <a14:backgroundMark x1="39236" y1="81433" x2="39236" y2="81433"/>
                        <a14:backgroundMark x1="39931" y1="83876" x2="39931" y2="83876"/>
                        <a14:backgroundMark x1="39931" y1="81922" x2="39931" y2="81922"/>
                        <a14:backgroundMark x1="39931" y1="81922" x2="39931" y2="85668"/>
                        <a14:backgroundMark x1="38889" y1="3420" x2="39236" y2="94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1321998"/>
            <a:ext cx="2096987" cy="446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74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96834-F7B0-2CF6-1F90-6272ED6BE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4C8009-2D25-A77B-EBAA-73FA6F30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4. Normalisation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BE47600-CE81-ACC4-2F01-0277CB1040E8}"/>
              </a:ext>
            </a:extLst>
          </p:cNvPr>
          <p:cNvSpPr txBox="1"/>
          <p:nvPr/>
        </p:nvSpPr>
        <p:spPr>
          <a:xfrm>
            <a:off x="565150" y="1860408"/>
            <a:ext cx="448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Vout</a:t>
            </a:r>
            <a:r>
              <a:rPr lang="en-GB" dirty="0"/>
              <a:t>(k) = (Vin(k) – </a:t>
            </a:r>
            <a:r>
              <a:rPr lang="en-GB" dirty="0" err="1"/>
              <a:t>Vmin</a:t>
            </a:r>
            <a:r>
              <a:rPr lang="en-GB" dirty="0"/>
              <a:t>) / (Vmax - </a:t>
            </a:r>
            <a:r>
              <a:rPr lang="en-GB" dirty="0" err="1"/>
              <a:t>Vmin</a:t>
            </a:r>
            <a:r>
              <a:rPr lang="en-GB" dirty="0"/>
              <a:t>)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7B3A0494-F2B8-ABC0-F051-46A5D1D41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774"/>
          <a:stretch/>
        </p:blipFill>
        <p:spPr>
          <a:xfrm>
            <a:off x="565150" y="2294328"/>
            <a:ext cx="6076950" cy="132453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5CE0BD7-7E6A-A2E2-E85E-B810E06515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60"/>
          <a:stretch/>
        </p:blipFill>
        <p:spPr>
          <a:xfrm>
            <a:off x="3603625" y="3429000"/>
            <a:ext cx="7772400" cy="265811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739F432-298B-0B00-45AC-05628C032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575" y="592582"/>
            <a:ext cx="4508500" cy="81280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24934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4524E-0583-DF45-795C-1718731BA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E163B5-6FDA-79BA-E013-E1F86D98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5. Thresholding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FD678BE-B24A-B9DB-B3B9-30A31FD96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" y="2039874"/>
            <a:ext cx="7335838" cy="313999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11CCFC4-A4D0-2F96-81E1-C558A9E4C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0" y="567182"/>
            <a:ext cx="5003800" cy="87630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428895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0CD4A-FBCD-7A36-D7E5-77CA898ED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9F6F35-34E0-8016-9AA5-973D8F8A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753D4B7-E33B-2787-4F3C-273F84087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514"/>
          <a:stretch/>
        </p:blipFill>
        <p:spPr>
          <a:xfrm>
            <a:off x="565150" y="3020223"/>
            <a:ext cx="4857750" cy="3066887"/>
          </a:xfrm>
          <a:prstGeom prst="rect">
            <a:avLst/>
          </a:prstGeom>
        </p:spPr>
      </p:pic>
      <p:pic>
        <p:nvPicPr>
          <p:cNvPr id="8" name="Segnaposto contenuto 6">
            <a:extLst>
              <a:ext uri="{FF2B5EF4-FFF2-40B4-BE49-F238E27FC236}">
                <a16:creationId xmlns:a16="http://schemas.microsoft.com/office/drawing/2014/main" id="{C840EFA5-BD52-5496-C48B-1F8478A42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86"/>
          <a:stretch/>
        </p:blipFill>
        <p:spPr>
          <a:xfrm>
            <a:off x="5905500" y="3020223"/>
            <a:ext cx="4958658" cy="3066887"/>
          </a:xfrm>
          <a:prstGeom prst="rect">
            <a:avLst/>
          </a:prstGeom>
        </p:spPr>
      </p:pic>
      <p:sp>
        <p:nvSpPr>
          <p:cNvPr id="10" name="Segnaposto contenuto 5">
            <a:extLst>
              <a:ext uri="{FF2B5EF4-FFF2-40B4-BE49-F238E27FC236}">
                <a16:creationId xmlns:a16="http://schemas.microsoft.com/office/drawing/2014/main" id="{BDCC3BE0-67A6-7083-95BC-BF09EDD8762F}"/>
              </a:ext>
            </a:extLst>
          </p:cNvPr>
          <p:cNvSpPr txBox="1">
            <a:spLocks/>
          </p:cNvSpPr>
          <p:nvPr/>
        </p:nvSpPr>
        <p:spPr>
          <a:xfrm>
            <a:off x="565150" y="1405382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With the thresholding, the enveloped signal was </a:t>
            </a:r>
            <a:r>
              <a:rPr lang="en-GB" dirty="0">
                <a:solidFill>
                  <a:srgbClr val="00B050"/>
                </a:solidFill>
              </a:rPr>
              <a:t>correctly segmented</a:t>
            </a:r>
            <a:r>
              <a:rPr lang="en-GB" dirty="0"/>
              <a:t>.</a:t>
            </a:r>
          </a:p>
          <a:p>
            <a:r>
              <a:rPr lang="en-GB" dirty="0"/>
              <a:t>While some </a:t>
            </a:r>
            <a:r>
              <a:rPr lang="en-GB" dirty="0">
                <a:solidFill>
                  <a:srgbClr val="FF0000"/>
                </a:solidFill>
              </a:rPr>
              <a:t>motor artefacts </a:t>
            </a:r>
            <a:r>
              <a:rPr lang="en-GB" dirty="0"/>
              <a:t>were too prominent in the Raw signal to be filtered out.</a:t>
            </a:r>
          </a:p>
        </p:txBody>
      </p:sp>
      <p:sp>
        <p:nvSpPr>
          <p:cNvPr id="12" name="Cornice 11">
            <a:extLst>
              <a:ext uri="{FF2B5EF4-FFF2-40B4-BE49-F238E27FC236}">
                <a16:creationId xmlns:a16="http://schemas.microsoft.com/office/drawing/2014/main" id="{031BCC66-9F37-69D3-4CEC-B29E719706B9}"/>
              </a:ext>
            </a:extLst>
          </p:cNvPr>
          <p:cNvSpPr/>
          <p:nvPr/>
        </p:nvSpPr>
        <p:spPr>
          <a:xfrm>
            <a:off x="7900984" y="3563902"/>
            <a:ext cx="1636715" cy="1160498"/>
          </a:xfrm>
          <a:prstGeom prst="frame">
            <a:avLst>
              <a:gd name="adj1" fmla="val 3628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Cornice 12">
            <a:extLst>
              <a:ext uri="{FF2B5EF4-FFF2-40B4-BE49-F238E27FC236}">
                <a16:creationId xmlns:a16="http://schemas.microsoft.com/office/drawing/2014/main" id="{67CF9C97-8D28-F2B0-0FF9-A9709EC01498}"/>
              </a:ext>
            </a:extLst>
          </p:cNvPr>
          <p:cNvSpPr/>
          <p:nvPr/>
        </p:nvSpPr>
        <p:spPr>
          <a:xfrm>
            <a:off x="3530599" y="3563902"/>
            <a:ext cx="738187" cy="1160498"/>
          </a:xfrm>
          <a:prstGeom prst="frame">
            <a:avLst>
              <a:gd name="adj1" fmla="val 3628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90C4EEC-4D51-EAA0-BC4D-359B09EBFA97}"/>
              </a:ext>
            </a:extLst>
          </p:cNvPr>
          <p:cNvCxnSpPr>
            <a:cxnSpLocks/>
          </p:cNvCxnSpPr>
          <p:nvPr/>
        </p:nvCxnSpPr>
        <p:spPr>
          <a:xfrm>
            <a:off x="2919714" y="2663779"/>
            <a:ext cx="229886" cy="105732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8767161B-2B35-9EA8-8E6C-837C3A090523}"/>
              </a:ext>
            </a:extLst>
          </p:cNvPr>
          <p:cNvCxnSpPr>
            <a:cxnSpLocks/>
          </p:cNvCxnSpPr>
          <p:nvPr/>
        </p:nvCxnSpPr>
        <p:spPr>
          <a:xfrm>
            <a:off x="2910880" y="2604276"/>
            <a:ext cx="619719" cy="110809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813EDFB6-98EC-753A-44D4-78C5E11FBEA7}"/>
              </a:ext>
            </a:extLst>
          </p:cNvPr>
          <p:cNvCxnSpPr>
            <a:cxnSpLocks/>
          </p:cNvCxnSpPr>
          <p:nvPr/>
        </p:nvCxnSpPr>
        <p:spPr>
          <a:xfrm>
            <a:off x="4477693" y="2674366"/>
            <a:ext cx="189160" cy="103800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400626A-88B2-5C00-4755-C10D73CF8AE7}"/>
              </a:ext>
            </a:extLst>
          </p:cNvPr>
          <p:cNvCxnSpPr>
            <a:cxnSpLocks/>
          </p:cNvCxnSpPr>
          <p:nvPr/>
        </p:nvCxnSpPr>
        <p:spPr>
          <a:xfrm>
            <a:off x="4520355" y="2663779"/>
            <a:ext cx="564507" cy="1048594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75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7CABA1-AAE0-F3A8-93C0-FA0B3ED8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030AE7-1471-17B1-7D51-B6C35C38F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General Characteristics</a:t>
            </a:r>
          </a:p>
          <a:p>
            <a:r>
              <a:rPr lang="en-GB" dirty="0"/>
              <a:t>Aim of the Project</a:t>
            </a:r>
          </a:p>
          <a:p>
            <a:r>
              <a:rPr lang="en-GB" dirty="0"/>
              <a:t>Work Pipeline</a:t>
            </a:r>
          </a:p>
          <a:p>
            <a:pPr marL="457200" lvl="1" indent="0">
              <a:buNone/>
            </a:pPr>
            <a:r>
              <a:rPr lang="en-GB" dirty="0"/>
              <a:t>0.	Load of the Data + Selection of the Mode (Raw/Env)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High Pass Filtering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Full Wave Rectification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Low Pass Filtering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Normalisation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Thresholding</a:t>
            </a:r>
          </a:p>
          <a:p>
            <a:r>
              <a:rPr lang="en-GB" dirty="0"/>
              <a:t>Results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82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C48189-95F8-EC26-AFF4-3D0C8AE3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en-GB" dirty="0"/>
              <a:t>General Characteristics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EB1CE5-D1D6-5DF6-11D3-9F14363B7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>
            <a:normAutofit/>
          </a:bodyPr>
          <a:lstStyle/>
          <a:p>
            <a:r>
              <a:rPr lang="en-GB" dirty="0"/>
              <a:t>Acquire EMG Signals in 2 Different Modalities</a:t>
            </a:r>
          </a:p>
          <a:p>
            <a:pPr lvl="1"/>
            <a:r>
              <a:rPr lang="en-GB" dirty="0"/>
              <a:t>Raw Data (without any </a:t>
            </a:r>
            <a:r>
              <a:rPr lang="en-GB" dirty="0" err="1"/>
              <a:t>preprocessing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Enveloped (</a:t>
            </a:r>
            <a:r>
              <a:rPr lang="en-GB" dirty="0">
                <a:solidFill>
                  <a:srgbClr val="00B050"/>
                </a:solidFill>
              </a:rPr>
              <a:t>Filtered</a:t>
            </a:r>
            <a:r>
              <a:rPr lang="en-GB" dirty="0"/>
              <a:t> and </a:t>
            </a:r>
            <a:r>
              <a:rPr lang="en-GB" dirty="0">
                <a:solidFill>
                  <a:srgbClr val="00B0F0"/>
                </a:solidFill>
              </a:rPr>
              <a:t>Rectified</a:t>
            </a:r>
            <a:r>
              <a:rPr lang="en-GB" dirty="0"/>
              <a:t>)</a:t>
            </a:r>
          </a:p>
          <a:p>
            <a:r>
              <a:rPr lang="en-GB" dirty="0"/>
              <a:t>Produce a Feedback stimulation through a Motor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CBB827-9A2D-D449-9686-F47D2A20E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9B921EC8-AD62-E940-80A2-682AC710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6DBDC735-9A9C-6340-B1E4-3576B27ED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5">
              <a:extLst>
                <a:ext uri="{FF2B5EF4-FFF2-40B4-BE49-F238E27FC236}">
                  <a16:creationId xmlns:a16="http://schemas.microsoft.com/office/drawing/2014/main" id="{E3F399C2-198A-1347-8B48-1B1D508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4AB3593B-CA05-1845-839E-90B9B70EC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36C752F0-391F-9A05-7E2F-A83FD484EC1D}"/>
              </a:ext>
            </a:extLst>
          </p:cNvPr>
          <p:cNvSpPr/>
          <p:nvPr/>
        </p:nvSpPr>
        <p:spPr>
          <a:xfrm>
            <a:off x="9030529" y="3831854"/>
            <a:ext cx="1843547" cy="11253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Processed EMG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E0BEA60-57BB-A6BA-A838-C25C68695200}"/>
              </a:ext>
            </a:extLst>
          </p:cNvPr>
          <p:cNvCxnSpPr>
            <a:cxnSpLocks/>
            <a:stCxn id="43" idx="2"/>
            <a:endCxn id="8" idx="0"/>
          </p:cNvCxnSpPr>
          <p:nvPr/>
        </p:nvCxnSpPr>
        <p:spPr>
          <a:xfrm>
            <a:off x="7747564" y="3604517"/>
            <a:ext cx="2204739" cy="2273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Cornice 11">
            <a:extLst>
              <a:ext uri="{FF2B5EF4-FFF2-40B4-BE49-F238E27FC236}">
                <a16:creationId xmlns:a16="http://schemas.microsoft.com/office/drawing/2014/main" id="{D3C2CE31-5949-22DF-61CB-BE47FC6761FB}"/>
              </a:ext>
            </a:extLst>
          </p:cNvPr>
          <p:cNvSpPr/>
          <p:nvPr/>
        </p:nvSpPr>
        <p:spPr>
          <a:xfrm>
            <a:off x="10662133" y="1722257"/>
            <a:ext cx="1119290" cy="989764"/>
          </a:xfrm>
          <a:prstGeom prst="frame">
            <a:avLst>
              <a:gd name="adj1" fmla="val 3628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Cornice 17">
            <a:extLst>
              <a:ext uri="{FF2B5EF4-FFF2-40B4-BE49-F238E27FC236}">
                <a16:creationId xmlns:a16="http://schemas.microsoft.com/office/drawing/2014/main" id="{30FBE68A-734B-49AF-8797-06279A629330}"/>
              </a:ext>
            </a:extLst>
          </p:cNvPr>
          <p:cNvSpPr/>
          <p:nvPr/>
        </p:nvSpPr>
        <p:spPr>
          <a:xfrm>
            <a:off x="9544378" y="1728037"/>
            <a:ext cx="1130724" cy="989764"/>
          </a:xfrm>
          <a:prstGeom prst="frame">
            <a:avLst>
              <a:gd name="adj1" fmla="val 3628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2" name="Elemento grafico 21" descr="Badge Croce con riempimento a tinta unita">
            <a:extLst>
              <a:ext uri="{FF2B5EF4-FFF2-40B4-BE49-F238E27FC236}">
                <a16:creationId xmlns:a16="http://schemas.microsoft.com/office/drawing/2014/main" id="{7E063F62-A3AF-3513-96CF-A49331501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399" y="5366505"/>
            <a:ext cx="647101" cy="647101"/>
          </a:xfrm>
          <a:prstGeom prst="rect">
            <a:avLst/>
          </a:prstGeom>
        </p:spPr>
      </p:pic>
      <p:pic>
        <p:nvPicPr>
          <p:cNvPr id="24" name="Elemento grafico 23" descr="Badge Tick1 con riempimento a tinta unita">
            <a:extLst>
              <a:ext uri="{FF2B5EF4-FFF2-40B4-BE49-F238E27FC236}">
                <a16:creationId xmlns:a16="http://schemas.microsoft.com/office/drawing/2014/main" id="{F0712EF3-6EC1-E5FA-54CA-C43183581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7923" y="4677439"/>
            <a:ext cx="647100" cy="647100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94783B1-6A03-19CF-46AB-7E7DBFE421E1}"/>
              </a:ext>
            </a:extLst>
          </p:cNvPr>
          <p:cNvSpPr txBox="1"/>
          <p:nvPr/>
        </p:nvSpPr>
        <p:spPr>
          <a:xfrm>
            <a:off x="1965023" y="4806199"/>
            <a:ext cx="237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Feedback Sensation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8402F9E-8CE0-0FEF-3E96-9FDF06838F13}"/>
              </a:ext>
            </a:extLst>
          </p:cNvPr>
          <p:cNvSpPr txBox="1"/>
          <p:nvPr/>
        </p:nvSpPr>
        <p:spPr>
          <a:xfrm>
            <a:off x="1968710" y="5539049"/>
            <a:ext cx="118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Artefacts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2355A48-4DF1-D585-03A5-EBE3ADF1AE7F}"/>
              </a:ext>
            </a:extLst>
          </p:cNvPr>
          <p:cNvSpPr/>
          <p:nvPr/>
        </p:nvSpPr>
        <p:spPr>
          <a:xfrm>
            <a:off x="7359807" y="879647"/>
            <a:ext cx="799785" cy="7492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Surface EMG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4A83018F-8F53-2418-BF4D-E3E04401F95F}"/>
              </a:ext>
            </a:extLst>
          </p:cNvPr>
          <p:cNvSpPr/>
          <p:nvPr/>
        </p:nvSpPr>
        <p:spPr>
          <a:xfrm>
            <a:off x="8509879" y="879647"/>
            <a:ext cx="799785" cy="7492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Amplifier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81771B89-316F-1524-7FC3-DE3D849DFA81}"/>
              </a:ext>
            </a:extLst>
          </p:cNvPr>
          <p:cNvSpPr/>
          <p:nvPr/>
        </p:nvSpPr>
        <p:spPr>
          <a:xfrm>
            <a:off x="9716587" y="863339"/>
            <a:ext cx="799785" cy="7492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Anti-Aliasing </a:t>
            </a:r>
            <a:r>
              <a:rPr lang="en-GB" sz="1100" dirty="0" err="1"/>
              <a:t>FIlter</a:t>
            </a:r>
            <a:endParaRPr lang="en-GB" sz="1100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D7786FAA-0E83-A85C-C654-13A5FA77BA3D}"/>
              </a:ext>
            </a:extLst>
          </p:cNvPr>
          <p:cNvSpPr/>
          <p:nvPr/>
        </p:nvSpPr>
        <p:spPr>
          <a:xfrm>
            <a:off x="10843504" y="879647"/>
            <a:ext cx="799785" cy="7492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ADC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6F127252-01BF-BB8E-5968-BE6B2B6A1C39}"/>
              </a:ext>
            </a:extLst>
          </p:cNvPr>
          <p:cNvSpPr/>
          <p:nvPr/>
        </p:nvSpPr>
        <p:spPr>
          <a:xfrm>
            <a:off x="7347671" y="1858334"/>
            <a:ext cx="799785" cy="7492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4. Norma-</a:t>
            </a:r>
            <a:r>
              <a:rPr lang="en-GB" sz="1200" dirty="0" err="1"/>
              <a:t>isation</a:t>
            </a:r>
            <a:endParaRPr lang="en-GB" sz="1200" dirty="0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5F7266EE-A58C-3874-773E-0628E988CB21}"/>
              </a:ext>
            </a:extLst>
          </p:cNvPr>
          <p:cNvSpPr/>
          <p:nvPr/>
        </p:nvSpPr>
        <p:spPr>
          <a:xfrm>
            <a:off x="8497743" y="1858334"/>
            <a:ext cx="799785" cy="7492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3. Smoothing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EB61EED7-BFBD-5F0E-0C26-22E71C6D9C71}"/>
              </a:ext>
            </a:extLst>
          </p:cNvPr>
          <p:cNvSpPr/>
          <p:nvPr/>
        </p:nvSpPr>
        <p:spPr>
          <a:xfrm>
            <a:off x="9704451" y="1842026"/>
            <a:ext cx="799785" cy="7492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2. </a:t>
            </a:r>
          </a:p>
          <a:p>
            <a:pPr algn="ctr"/>
            <a:r>
              <a:rPr lang="en-GB" sz="1100" dirty="0"/>
              <a:t>Full-wave Rectifier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B69827C4-5F7E-0B0B-65C3-D4D6420CA8B0}"/>
              </a:ext>
            </a:extLst>
          </p:cNvPr>
          <p:cNvSpPr/>
          <p:nvPr/>
        </p:nvSpPr>
        <p:spPr>
          <a:xfrm>
            <a:off x="10831368" y="1858334"/>
            <a:ext cx="799785" cy="7492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1. Filtering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DCA29866-3422-3F66-98AC-1245E8E8BAAD}"/>
              </a:ext>
            </a:extLst>
          </p:cNvPr>
          <p:cNvSpPr/>
          <p:nvPr/>
        </p:nvSpPr>
        <p:spPr>
          <a:xfrm>
            <a:off x="7347671" y="2855314"/>
            <a:ext cx="799785" cy="7492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5. Thresholding</a:t>
            </a:r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13F2DC7E-925F-5BF8-226F-BDEC568D551C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8159592" y="1254248"/>
            <a:ext cx="350287" cy="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373A01B6-B5B7-B512-C57A-5476BD876B7B}"/>
              </a:ext>
            </a:extLst>
          </p:cNvPr>
          <p:cNvCxnSpPr>
            <a:cxnSpLocks/>
          </p:cNvCxnSpPr>
          <p:nvPr/>
        </p:nvCxnSpPr>
        <p:spPr>
          <a:xfrm>
            <a:off x="9331691" y="1253359"/>
            <a:ext cx="350287" cy="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CA514795-36EF-6B72-16C3-D17FD88AC724}"/>
              </a:ext>
            </a:extLst>
          </p:cNvPr>
          <p:cNvCxnSpPr>
            <a:cxnSpLocks/>
          </p:cNvCxnSpPr>
          <p:nvPr/>
        </p:nvCxnSpPr>
        <p:spPr>
          <a:xfrm>
            <a:off x="10494094" y="1262594"/>
            <a:ext cx="350287" cy="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A2A818D3-BE20-EEA4-76F3-7C2007D62334}"/>
              </a:ext>
            </a:extLst>
          </p:cNvPr>
          <p:cNvCxnSpPr>
            <a:cxnSpLocks/>
          </p:cNvCxnSpPr>
          <p:nvPr/>
        </p:nvCxnSpPr>
        <p:spPr>
          <a:xfrm flipH="1">
            <a:off x="8129978" y="2255283"/>
            <a:ext cx="367765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CD0F07F9-9B83-4A36-6AB9-701887675460}"/>
              </a:ext>
            </a:extLst>
          </p:cNvPr>
          <p:cNvCxnSpPr>
            <a:cxnSpLocks/>
          </p:cNvCxnSpPr>
          <p:nvPr/>
        </p:nvCxnSpPr>
        <p:spPr>
          <a:xfrm flipH="1">
            <a:off x="9297528" y="2255283"/>
            <a:ext cx="367765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BFCD8578-31DB-0355-206E-651F7EE62C2C}"/>
              </a:ext>
            </a:extLst>
          </p:cNvPr>
          <p:cNvCxnSpPr>
            <a:cxnSpLocks/>
          </p:cNvCxnSpPr>
          <p:nvPr/>
        </p:nvCxnSpPr>
        <p:spPr>
          <a:xfrm flipH="1">
            <a:off x="10463603" y="2262666"/>
            <a:ext cx="367765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746A1B4F-66B2-BF3C-B958-C5522CA71446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>
            <a:off x="7747564" y="2607537"/>
            <a:ext cx="0" cy="24777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C7DCB004-1430-1FA6-114B-102E39ECC8D7}"/>
              </a:ext>
            </a:extLst>
          </p:cNvPr>
          <p:cNvCxnSpPr>
            <a:cxnSpLocks/>
            <a:stCxn id="30" idx="2"/>
            <a:endCxn id="38" idx="0"/>
          </p:cNvCxnSpPr>
          <p:nvPr/>
        </p:nvCxnSpPr>
        <p:spPr>
          <a:xfrm flipH="1">
            <a:off x="11231261" y="1628850"/>
            <a:ext cx="12136" cy="22948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Cornice 68">
            <a:extLst>
              <a:ext uri="{FF2B5EF4-FFF2-40B4-BE49-F238E27FC236}">
                <a16:creationId xmlns:a16="http://schemas.microsoft.com/office/drawing/2014/main" id="{83A08865-303E-2D3F-333B-7DE274E78439}"/>
              </a:ext>
            </a:extLst>
          </p:cNvPr>
          <p:cNvSpPr/>
          <p:nvPr/>
        </p:nvSpPr>
        <p:spPr>
          <a:xfrm>
            <a:off x="7142038" y="1688080"/>
            <a:ext cx="4808661" cy="2007561"/>
          </a:xfrm>
          <a:prstGeom prst="frame">
            <a:avLst>
              <a:gd name="adj1" fmla="val 173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C60CA466-31F0-CDA0-817C-C0AE9CED471D}"/>
              </a:ext>
            </a:extLst>
          </p:cNvPr>
          <p:cNvSpPr txBox="1"/>
          <p:nvPr/>
        </p:nvSpPr>
        <p:spPr>
          <a:xfrm>
            <a:off x="9506834" y="3251967"/>
            <a:ext cx="234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9D6DD"/>
                </a:solidFill>
              </a:rPr>
              <a:t>Processing Pipeline </a:t>
            </a:r>
          </a:p>
        </p:txBody>
      </p:sp>
    </p:spTree>
    <p:extLst>
      <p:ext uri="{BB962C8B-B14F-4D97-AF65-F5344CB8AC3E}">
        <p14:creationId xmlns:p14="http://schemas.microsoft.com/office/powerpoint/2010/main" val="379279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4CBEB2-92E8-1923-29ED-620EC50D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Aim of the Project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19A0F-8EFA-6F47-B7E9-E04EA3032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Create a </a:t>
            </a:r>
            <a:r>
              <a:rPr lang="en-GB" dirty="0" err="1"/>
              <a:t>Labview</a:t>
            </a:r>
            <a:r>
              <a:rPr lang="en-GB" dirty="0"/>
              <a:t> pipeline for the offline automatic process of DESC electrodes EMG Data</a:t>
            </a:r>
          </a:p>
          <a:p>
            <a:pPr>
              <a:lnSpc>
                <a:spcPct val="90000"/>
              </a:lnSpc>
            </a:pPr>
            <a:r>
              <a:rPr lang="en-GB" dirty="0"/>
              <a:t>Compare the results of a simple threshold segmentation to extract the </a:t>
            </a:r>
            <a:r>
              <a:rPr lang="en-GB" dirty="0">
                <a:solidFill>
                  <a:srgbClr val="00B050"/>
                </a:solidFill>
              </a:rPr>
              <a:t>useful EMG </a:t>
            </a:r>
            <a:r>
              <a:rPr lang="en-GB" dirty="0"/>
              <a:t>(from </a:t>
            </a:r>
            <a:r>
              <a:rPr lang="en-GB" dirty="0">
                <a:solidFill>
                  <a:srgbClr val="7030A0"/>
                </a:solidFill>
              </a:rPr>
              <a:t>Environmental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Motor</a:t>
            </a:r>
            <a:r>
              <a:rPr lang="en-GB" dirty="0"/>
              <a:t> Noises)</a:t>
            </a:r>
          </a:p>
        </p:txBody>
      </p:sp>
      <p:pic>
        <p:nvPicPr>
          <p:cNvPr id="25" name="Immagine 24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8E0489B6-9897-D7A4-0063-B29806741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06" b="92958" l="152" r="96667">
                        <a14:foregroundMark x1="0" y1="15317" x2="52500" y2="18134"/>
                        <a14:foregroundMark x1="52500" y1="18134" x2="78182" y2="14085"/>
                        <a14:foregroundMark x1="78182" y1="14085" x2="90530" y2="16373"/>
                        <a14:foregroundMark x1="90530" y1="16373" x2="99167" y2="25528"/>
                        <a14:foregroundMark x1="99167" y1="25528" x2="99697" y2="94366"/>
                        <a14:foregroundMark x1="99697" y1="94366" x2="92273" y2="99472"/>
                        <a14:foregroundMark x1="92273" y1="99472" x2="16212" y2="98063"/>
                        <a14:foregroundMark x1="16212" y1="98063" x2="227" y2="83627"/>
                        <a14:foregroundMark x1="227" y1="83627" x2="1136" y2="14789"/>
                        <a14:foregroundMark x1="2348" y1="21655" x2="2652" y2="54754"/>
                        <a14:foregroundMark x1="2652" y1="54754" x2="7879" y2="77641"/>
                        <a14:foregroundMark x1="7879" y1="77641" x2="21818" y2="60211"/>
                        <a14:foregroundMark x1="21818" y1="60211" x2="27576" y2="15493"/>
                        <a14:foregroundMark x1="27576" y1="15493" x2="23561" y2="65669"/>
                        <a14:foregroundMark x1="23561" y1="65669" x2="31818" y2="81690"/>
                        <a14:foregroundMark x1="31818" y1="81690" x2="32273" y2="57394"/>
                        <a14:foregroundMark x1="32273" y1="57394" x2="21591" y2="36972"/>
                        <a14:foregroundMark x1="21591" y1="36972" x2="21591" y2="58627"/>
                        <a14:foregroundMark x1="21591" y1="58627" x2="35379" y2="77817"/>
                        <a14:foregroundMark x1="35379" y1="77817" x2="41439" y2="52465"/>
                        <a14:foregroundMark x1="41439" y1="52465" x2="36136" y2="38556"/>
                        <a14:foregroundMark x1="36136" y1="38556" x2="36591" y2="60387"/>
                        <a14:foregroundMark x1="36591" y1="60387" x2="61591" y2="77465"/>
                        <a14:foregroundMark x1="61591" y1="77465" x2="79167" y2="50880"/>
                        <a14:foregroundMark x1="79167" y1="50880" x2="74470" y2="36444"/>
                        <a14:foregroundMark x1="74470" y1="36444" x2="66515" y2="48063"/>
                        <a14:foregroundMark x1="66515" y1="48063" x2="80682" y2="62324"/>
                        <a14:foregroundMark x1="80682" y1="62324" x2="93561" y2="62852"/>
                        <a14:foregroundMark x1="93561" y1="62852" x2="90530" y2="42782"/>
                        <a14:foregroundMark x1="90530" y1="42782" x2="78561" y2="34155"/>
                        <a14:foregroundMark x1="78561" y1="34155" x2="80758" y2="68310"/>
                        <a14:foregroundMark x1="80758" y1="68310" x2="91667" y2="80282"/>
                        <a14:foregroundMark x1="91667" y1="80282" x2="97803" y2="62676"/>
                        <a14:foregroundMark x1="97803" y1="62676" x2="94697" y2="41373"/>
                        <a14:foregroundMark x1="94697" y1="41373" x2="95985" y2="21655"/>
                        <a14:foregroundMark x1="95985" y1="21655" x2="92955" y2="5106"/>
                        <a14:foregroundMark x1="92955" y1="5106" x2="65455" y2="36972"/>
                        <a14:foregroundMark x1="65455" y1="36972" x2="40152" y2="40669"/>
                        <a14:foregroundMark x1="40152" y1="40669" x2="30606" y2="55810"/>
                        <a14:foregroundMark x1="30606" y1="55810" x2="35530" y2="66197"/>
                        <a14:foregroundMark x1="2348" y1="87324" x2="13182" y2="65141"/>
                        <a14:foregroundMark x1="13182" y1="65141" x2="15985" y2="93662"/>
                        <a14:foregroundMark x1="15985" y1="93662" x2="26667" y2="80810"/>
                        <a14:foregroundMark x1="26667" y1="80810" x2="37652" y2="79754"/>
                        <a14:foregroundMark x1="37652" y1="79754" x2="44545" y2="88204"/>
                        <a14:foregroundMark x1="44545" y1="88204" x2="56212" y2="72183"/>
                        <a14:foregroundMark x1="56212" y1="72183" x2="64848" y2="83627"/>
                        <a14:foregroundMark x1="64848" y1="83627" x2="76439" y2="81338"/>
                        <a14:foregroundMark x1="76439" y1="81338" x2="85606" y2="93310"/>
                        <a14:foregroundMark x1="85606" y1="93310" x2="94242" y2="94014"/>
                        <a14:foregroundMark x1="94242" y1="94014" x2="98561" y2="70599"/>
                        <a14:foregroundMark x1="98561" y1="70599" x2="89924" y2="15845"/>
                        <a14:foregroundMark x1="89924" y1="15845" x2="75758" y2="704"/>
                        <a14:foregroundMark x1="75758" y1="704" x2="97955" y2="13732"/>
                        <a14:foregroundMark x1="97955" y1="13732" x2="96742" y2="84507"/>
                        <a14:foregroundMark x1="96742" y1="84507" x2="95152" y2="23063"/>
                        <a14:foregroundMark x1="50152" y1="87324" x2="88030" y2="92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6596" y="2042115"/>
            <a:ext cx="6430513" cy="276511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186DB5F-5AF6-70A1-AFDE-17471B316EFD}"/>
              </a:ext>
            </a:extLst>
          </p:cNvPr>
          <p:cNvSpPr txBox="1"/>
          <p:nvPr/>
        </p:nvSpPr>
        <p:spPr>
          <a:xfrm>
            <a:off x="7128384" y="5029200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Environmental Noise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816E342-7523-A1F8-40D5-C229D4E7352F}"/>
              </a:ext>
            </a:extLst>
          </p:cNvPr>
          <p:cNvSpPr txBox="1"/>
          <p:nvPr/>
        </p:nvSpPr>
        <p:spPr>
          <a:xfrm>
            <a:off x="7568055" y="1551348"/>
            <a:ext cx="150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Motor Noise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5F90B20F-B1FF-B7FB-F834-09A757A70B89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5829300" y="3684369"/>
            <a:ext cx="2492552" cy="1344831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FA8DA08-48F7-A856-87A7-F3BA29611B0D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8321852" y="4114752"/>
            <a:ext cx="1168690" cy="914448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75833CA7-B50D-321A-564F-95FC8670668A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6205190" y="1920680"/>
            <a:ext cx="2116661" cy="143353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6AFE0295-2233-92B0-3231-89277196D9A5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8321851" y="1920680"/>
            <a:ext cx="1483455" cy="186392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FE605CE5-2FF1-0E89-E375-91EAA3319C10}"/>
              </a:ext>
            </a:extLst>
          </p:cNvPr>
          <p:cNvSpPr txBox="1"/>
          <p:nvPr/>
        </p:nvSpPr>
        <p:spPr>
          <a:xfrm>
            <a:off x="9269384" y="1548518"/>
            <a:ext cx="146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Useful EMG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FF1F0931-ABCA-1C8E-BB18-C66E35559030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957477" y="1917850"/>
            <a:ext cx="3042107" cy="1031819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52CD7131-1463-ED69-1B3F-9AFF1A0FF28D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9999584" y="1917850"/>
            <a:ext cx="290731" cy="115325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34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15BC8D-BC13-F79D-F2E4-F617DF0D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0. Load of the Data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87C428D6-3E32-B2AD-8FD7-C5D80F8D8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138" y="2160588"/>
            <a:ext cx="6169862" cy="36004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3BE069E-9559-7937-7ACE-46EA3B6FC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550862"/>
            <a:ext cx="3987800" cy="109220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65845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FF2B2-FE75-F333-66B3-44EC7AD1D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D50B1D-8A3D-BC7F-CF96-6DF7DA83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0. Selection of the Mode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507D696-CADE-3A09-7CA5-5AD7CA900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369" y="2576513"/>
            <a:ext cx="7137400" cy="27686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192858B-4B3D-EAB3-9E8E-C50464490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350" y="630682"/>
            <a:ext cx="3441700" cy="77470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97221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AD8D8-3494-A23D-AB95-DA69EEE13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72F2F5-3C1C-9537-E65D-E0CB63E6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1. High Pass Filtering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AD0EBB96-00DE-7446-D1CB-DE6E739EE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843"/>
          <a:stretch/>
        </p:blipFill>
        <p:spPr>
          <a:xfrm>
            <a:off x="594432" y="2551002"/>
            <a:ext cx="7277273" cy="321003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5DFB3C9-A3E1-88C0-7D92-798FBFA13D18}"/>
              </a:ext>
            </a:extLst>
          </p:cNvPr>
          <p:cNvSpPr txBox="1"/>
          <p:nvPr/>
        </p:nvSpPr>
        <p:spPr>
          <a:xfrm>
            <a:off x="594432" y="2181670"/>
            <a:ext cx="489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Order, zero phase, HP, Butterworth Filter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EE9CDF3-4046-963C-DDDE-00102AB77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0" y="478282"/>
            <a:ext cx="5029200" cy="92710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70479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013A8-D207-9EFF-DAA7-1AE4DEE67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4063F3-ADF1-78E9-B768-A05AEA2A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2. Full Wave Rectification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55CAEF4-007C-7BDD-046A-D9A79C8E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Vout</a:t>
            </a:r>
            <a:r>
              <a:rPr lang="en-GB" dirty="0"/>
              <a:t> = |Vin|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8085B66-807C-FBA4-150F-BA669618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668782"/>
            <a:ext cx="1905000" cy="73660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21748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044EE-09B6-7912-65ED-85E6787C7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6B4910-F0C4-44C4-F96D-0AA13D72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3. Low Pass Filtering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E0FA9E-7358-826C-31C0-FDF75F6483D9}"/>
              </a:ext>
            </a:extLst>
          </p:cNvPr>
          <p:cNvSpPr txBox="1"/>
          <p:nvPr/>
        </p:nvSpPr>
        <p:spPr>
          <a:xfrm>
            <a:off x="594432" y="2181670"/>
            <a:ext cx="489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Order, zero phase, LP, Butterworth Filter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1DEC8D6-B90D-BD12-D534-45C979CF8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83"/>
          <a:stretch/>
        </p:blipFill>
        <p:spPr>
          <a:xfrm>
            <a:off x="594432" y="2551002"/>
            <a:ext cx="7335838" cy="324808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AB4EBED-97A9-4FCB-4CBE-2F9E8CD7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490982"/>
            <a:ext cx="4953000" cy="91440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05282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PunchcardVTI">
  <a:themeElements>
    <a:clrScheme name="AnalogousFromLightSeed_2SEEDS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BA827F"/>
      </a:accent1>
      <a:accent2>
        <a:srgbClr val="C696A8"/>
      </a:accent2>
      <a:accent3>
        <a:srgbClr val="BC9E84"/>
      </a:accent3>
      <a:accent4>
        <a:srgbClr val="77AE95"/>
      </a:accent4>
      <a:accent5>
        <a:srgbClr val="82ACAA"/>
      </a:accent5>
      <a:accent6>
        <a:srgbClr val="7FA3BA"/>
      </a:accent6>
      <a:hlink>
        <a:srgbClr val="578D90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252</Words>
  <Application>Microsoft Macintosh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Avenir Next</vt:lpstr>
      <vt:lpstr>Neue Haas Grotesk Text Pro</vt:lpstr>
      <vt:lpstr>PunchcardVTI</vt:lpstr>
      <vt:lpstr>EMG DESC Electrodes</vt:lpstr>
      <vt:lpstr>Summary</vt:lpstr>
      <vt:lpstr>General Characteristics</vt:lpstr>
      <vt:lpstr>Aim of the Project</vt:lpstr>
      <vt:lpstr>0. Load of the Data</vt:lpstr>
      <vt:lpstr>0. Selection of the Mode</vt:lpstr>
      <vt:lpstr>1. High Pass Filtering</vt:lpstr>
      <vt:lpstr>2. Full Wave Rectification</vt:lpstr>
      <vt:lpstr>3. Low Pass Filtering</vt:lpstr>
      <vt:lpstr>4. Normalisation</vt:lpstr>
      <vt:lpstr>5. Thresholding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EMG DESC Electrodes</dc:title>
  <dc:creator>Erik Gasparini</dc:creator>
  <cp:lastModifiedBy>Erik Gasparini</cp:lastModifiedBy>
  <cp:revision>23</cp:revision>
  <dcterms:created xsi:type="dcterms:W3CDTF">2024-01-27T11:12:13Z</dcterms:created>
  <dcterms:modified xsi:type="dcterms:W3CDTF">2024-01-27T14:27:01Z</dcterms:modified>
</cp:coreProperties>
</file>