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79" r:id="rId4"/>
    <p:sldId id="259" r:id="rId5"/>
    <p:sldId id="260" r:id="rId6"/>
    <p:sldId id="276" r:id="rId7"/>
    <p:sldId id="262" r:id="rId8"/>
    <p:sldId id="277" r:id="rId9"/>
    <p:sldId id="263" r:id="rId10"/>
    <p:sldId id="261" r:id="rId11"/>
    <p:sldId id="264" r:id="rId12"/>
    <p:sldId id="268" r:id="rId13"/>
    <p:sldId id="269" r:id="rId14"/>
    <p:sldId id="280" r:id="rId15"/>
    <p:sldId id="278"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1"/>
    <p:restoredTop sz="94216"/>
  </p:normalViewPr>
  <p:slideViewPr>
    <p:cSldViewPr snapToGrid="0" snapToObjects="1">
      <p:cViewPr varScale="1">
        <p:scale>
          <a:sx n="72" d="100"/>
          <a:sy n="72" d="100"/>
        </p:scale>
        <p:origin x="232"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20FEC-CBDF-474D-9E3B-5A142C730466}" type="datetimeFigureOut">
              <a:rPr lang="en-US" smtClean="0"/>
              <a:t>10/22/18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17A87-34DB-904B-B6AF-ED4D8F02F5D5}" type="slidenum">
              <a:rPr lang="en-US" smtClean="0"/>
              <a:t>‹#›</a:t>
            </a:fld>
            <a:endParaRPr lang="en-US"/>
          </a:p>
        </p:txBody>
      </p:sp>
    </p:spTree>
    <p:extLst>
      <p:ext uri="{BB962C8B-B14F-4D97-AF65-F5344CB8AC3E}">
        <p14:creationId xmlns:p14="http://schemas.microsoft.com/office/powerpoint/2010/main" val="1465392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Spoke with </a:t>
            </a:r>
            <a:r>
              <a:rPr lang="en-US" dirty="0" err="1" smtClean="0"/>
              <a:t>Farshad</a:t>
            </a:r>
            <a:r>
              <a:rPr lang="en-US" baseline="0" dirty="0" smtClean="0"/>
              <a:t> early in the cohort and he </a:t>
            </a:r>
            <a:endParaRPr lang="en-US" dirty="0"/>
          </a:p>
        </p:txBody>
      </p:sp>
      <p:sp>
        <p:nvSpPr>
          <p:cNvPr id="4" name="Slide Number Placeholder 3"/>
          <p:cNvSpPr>
            <a:spLocks noGrp="1"/>
          </p:cNvSpPr>
          <p:nvPr>
            <p:ph type="sldNum" sz="quarter" idx="10"/>
          </p:nvPr>
        </p:nvSpPr>
        <p:spPr/>
        <p:txBody>
          <a:bodyPr/>
          <a:lstStyle/>
          <a:p>
            <a:fld id="{95217A87-34DB-904B-B6AF-ED4D8F02F5D5}" type="slidenum">
              <a:rPr lang="en-US" smtClean="0"/>
              <a:t>3</a:t>
            </a:fld>
            <a:endParaRPr lang="en-US"/>
          </a:p>
        </p:txBody>
      </p:sp>
    </p:spTree>
    <p:extLst>
      <p:ext uri="{BB962C8B-B14F-4D97-AF65-F5344CB8AC3E}">
        <p14:creationId xmlns:p14="http://schemas.microsoft.com/office/powerpoint/2010/main" val="819371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was the HAM10000</a:t>
            </a:r>
            <a:r>
              <a:rPr lang="en-US" baseline="0" dirty="0" smtClean="0"/>
              <a:t> plus about 14k more images</a:t>
            </a:r>
          </a:p>
          <a:p>
            <a:r>
              <a:rPr lang="en-US" baseline="0" dirty="0" smtClean="0"/>
              <a:t>TN = 1076        FP = 196</a:t>
            </a:r>
          </a:p>
          <a:p>
            <a:r>
              <a:rPr lang="en-US" baseline="0" dirty="0" smtClean="0"/>
              <a:t>FN = 78            TP = 1150      </a:t>
            </a:r>
          </a:p>
          <a:p>
            <a:endParaRPr lang="en-US" baseline="0" dirty="0" smtClean="0"/>
          </a:p>
          <a:p>
            <a:r>
              <a:rPr lang="en-US" baseline="0" dirty="0" smtClean="0"/>
              <a:t>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5217A87-34DB-904B-B6AF-ED4D8F02F5D5}" type="slidenum">
              <a:rPr lang="en-US" smtClean="0"/>
              <a:t>15</a:t>
            </a:fld>
            <a:endParaRPr lang="en-US"/>
          </a:p>
        </p:txBody>
      </p:sp>
    </p:spTree>
    <p:extLst>
      <p:ext uri="{BB962C8B-B14F-4D97-AF65-F5344CB8AC3E}">
        <p14:creationId xmlns:p14="http://schemas.microsoft.com/office/powerpoint/2010/main" val="1220963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computer is currently selling</a:t>
            </a:r>
            <a:r>
              <a:rPr lang="en-US" baseline="0" dirty="0" smtClean="0"/>
              <a:t> for around $800 on </a:t>
            </a:r>
            <a:r>
              <a:rPr lang="en-US" baseline="0" dirty="0" err="1" smtClean="0"/>
              <a:t>ebay</a:t>
            </a:r>
            <a:r>
              <a:rPr lang="en-US" baseline="0" dirty="0" smtClean="0"/>
              <a:t>.  With 12 weeks of training (10 technically) an average student was able to apply machine learning to perform visual diagnoses fairly well.</a:t>
            </a:r>
          </a:p>
          <a:p>
            <a:r>
              <a:rPr lang="en-US" baseline="0" dirty="0" smtClean="0"/>
              <a:t>I think that this opens the conversation for </a:t>
            </a:r>
          </a:p>
          <a:p>
            <a:r>
              <a:rPr lang="en-US" baseline="0" dirty="0" smtClean="0"/>
              <a:t>Bring it back to ABCDE</a:t>
            </a:r>
          </a:p>
          <a:p>
            <a:endParaRPr lang="en-US" baseline="0" dirty="0" smtClean="0"/>
          </a:p>
          <a:p>
            <a:r>
              <a:rPr lang="en-US" baseline="0" dirty="0" smtClean="0"/>
              <a:t>THERE is a lot of debate about whether these apps are safe or not.  For example, my model misclassified cancerous lesions around 6.5% of the time.  If someone were to check out a mole or lesion and have it misclassified, they may not seek treatment. </a:t>
            </a:r>
          </a:p>
          <a:p>
            <a:r>
              <a:rPr lang="en-US" baseline="0" dirty="0" smtClean="0"/>
              <a:t>If a doctor were to see the same anomaly, they may have the option to remove it anyway, or take a biopsy if the situation was </a:t>
            </a:r>
            <a:endParaRPr lang="en-US" dirty="0"/>
          </a:p>
        </p:txBody>
      </p:sp>
      <p:sp>
        <p:nvSpPr>
          <p:cNvPr id="4" name="Slide Number Placeholder 3"/>
          <p:cNvSpPr>
            <a:spLocks noGrp="1"/>
          </p:cNvSpPr>
          <p:nvPr>
            <p:ph type="sldNum" sz="quarter" idx="10"/>
          </p:nvPr>
        </p:nvSpPr>
        <p:spPr/>
        <p:txBody>
          <a:bodyPr/>
          <a:lstStyle/>
          <a:p>
            <a:fld id="{95217A87-34DB-904B-B6AF-ED4D8F02F5D5}" type="slidenum">
              <a:rPr lang="en-US" smtClean="0"/>
              <a:t>16</a:t>
            </a:fld>
            <a:endParaRPr lang="en-US"/>
          </a:p>
        </p:txBody>
      </p:sp>
    </p:spTree>
    <p:extLst>
      <p:ext uri="{BB962C8B-B14F-4D97-AF65-F5344CB8AC3E}">
        <p14:creationId xmlns:p14="http://schemas.microsoft.com/office/powerpoint/2010/main" val="47844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lucky to find this set.  Thankful to live in a time where</a:t>
            </a:r>
            <a:r>
              <a:rPr lang="en-US" baseline="0" dirty="0" smtClean="0"/>
              <a:t> so much health data is open source.</a:t>
            </a:r>
            <a:r>
              <a:rPr lang="en-US" dirty="0" smtClean="0"/>
              <a:t> </a:t>
            </a:r>
          </a:p>
          <a:p>
            <a:r>
              <a:rPr lang="en-US" dirty="0" smtClean="0"/>
              <a:t>Note</a:t>
            </a:r>
            <a:r>
              <a:rPr lang="en-US" baseline="0" dirty="0" smtClean="0"/>
              <a:t> </a:t>
            </a:r>
            <a:r>
              <a:rPr lang="en-US" baseline="0" dirty="0" smtClean="0"/>
              <a:t>how clean the dataset was, 10k images, numbered sequentially and all the same size(450x600 pixels)</a:t>
            </a:r>
          </a:p>
          <a:p>
            <a:r>
              <a:rPr lang="en-US" baseline="0" dirty="0" smtClean="0"/>
              <a:t>Total size of images were around 2.6GB</a:t>
            </a:r>
            <a:endParaRPr lang="en-US" dirty="0"/>
          </a:p>
        </p:txBody>
      </p:sp>
      <p:sp>
        <p:nvSpPr>
          <p:cNvPr id="4" name="Slide Number Placeholder 3"/>
          <p:cNvSpPr>
            <a:spLocks noGrp="1"/>
          </p:cNvSpPr>
          <p:nvPr>
            <p:ph type="sldNum" sz="quarter" idx="10"/>
          </p:nvPr>
        </p:nvSpPr>
        <p:spPr/>
        <p:txBody>
          <a:bodyPr/>
          <a:lstStyle/>
          <a:p>
            <a:fld id="{95217A87-34DB-904B-B6AF-ED4D8F02F5D5}" type="slidenum">
              <a:rPr lang="en-US" smtClean="0"/>
              <a:t>4</a:t>
            </a:fld>
            <a:endParaRPr lang="en-US"/>
          </a:p>
        </p:txBody>
      </p:sp>
    </p:spTree>
    <p:extLst>
      <p:ext uri="{BB962C8B-B14F-4D97-AF65-F5344CB8AC3E}">
        <p14:creationId xmlns:p14="http://schemas.microsoft.com/office/powerpoint/2010/main" val="1512023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Asymmetry, Borders, Color,</a:t>
            </a:r>
            <a:r>
              <a:rPr lang="en-US" baseline="0" dirty="0" smtClean="0"/>
              <a:t> Diameter, Evolution.  Our CNN can do a good job of the first 3, but struggles with size, as these images were all zoomed in on to fit the frame.  Also, it could not detect evolution, as we only have one single image in each case.</a:t>
            </a:r>
            <a:endParaRPr lang="en-US" dirty="0"/>
          </a:p>
        </p:txBody>
      </p:sp>
      <p:sp>
        <p:nvSpPr>
          <p:cNvPr id="4" name="Slide Number Placeholder 3"/>
          <p:cNvSpPr>
            <a:spLocks noGrp="1"/>
          </p:cNvSpPr>
          <p:nvPr>
            <p:ph type="sldNum" sz="quarter" idx="10"/>
          </p:nvPr>
        </p:nvSpPr>
        <p:spPr/>
        <p:txBody>
          <a:bodyPr/>
          <a:lstStyle/>
          <a:p>
            <a:fld id="{95217A87-34DB-904B-B6AF-ED4D8F02F5D5}" type="slidenum">
              <a:rPr lang="en-US" smtClean="0"/>
              <a:t>8</a:t>
            </a:fld>
            <a:endParaRPr lang="en-US"/>
          </a:p>
        </p:txBody>
      </p:sp>
    </p:spTree>
    <p:extLst>
      <p:ext uri="{BB962C8B-B14F-4D97-AF65-F5344CB8AC3E}">
        <p14:creationId xmlns:p14="http://schemas.microsoft.com/office/powerpoint/2010/main" val="49704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Binary class was balanced</a:t>
            </a:r>
            <a:r>
              <a:rPr lang="en-US" baseline="0" dirty="0" smtClean="0"/>
              <a:t> through oversampling without image rotation</a:t>
            </a:r>
          </a:p>
          <a:p>
            <a:r>
              <a:rPr lang="en-US" baseline="0" dirty="0" smtClean="0"/>
              <a:t>The binary problem was </a:t>
            </a:r>
            <a:endParaRPr lang="en-US" dirty="0"/>
          </a:p>
        </p:txBody>
      </p:sp>
      <p:sp>
        <p:nvSpPr>
          <p:cNvPr id="4" name="Slide Number Placeholder 3"/>
          <p:cNvSpPr>
            <a:spLocks noGrp="1"/>
          </p:cNvSpPr>
          <p:nvPr>
            <p:ph type="sldNum" sz="quarter" idx="10"/>
          </p:nvPr>
        </p:nvSpPr>
        <p:spPr/>
        <p:txBody>
          <a:bodyPr/>
          <a:lstStyle/>
          <a:p>
            <a:fld id="{95217A87-34DB-904B-B6AF-ED4D8F02F5D5}" type="slidenum">
              <a:rPr lang="en-US" smtClean="0"/>
              <a:t>9</a:t>
            </a:fld>
            <a:endParaRPr lang="en-US"/>
          </a:p>
        </p:txBody>
      </p:sp>
    </p:spTree>
    <p:extLst>
      <p:ext uri="{BB962C8B-B14F-4D97-AF65-F5344CB8AC3E}">
        <p14:creationId xmlns:p14="http://schemas.microsoft.com/office/powerpoint/2010/main" val="1207289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Multiclass was made with a combo of over and </a:t>
            </a:r>
            <a:r>
              <a:rPr lang="en-US" dirty="0" err="1" smtClean="0"/>
              <a:t>undersampling</a:t>
            </a:r>
            <a:r>
              <a:rPr lang="en-US" dirty="0" smtClean="0"/>
              <a:t>,</a:t>
            </a:r>
            <a:r>
              <a:rPr lang="en-US" baseline="0" dirty="0" smtClean="0"/>
              <a:t> taking a sample of 1000 with replacement from each class</a:t>
            </a:r>
            <a:endParaRPr lang="en-US" dirty="0"/>
          </a:p>
        </p:txBody>
      </p:sp>
      <p:sp>
        <p:nvSpPr>
          <p:cNvPr id="4" name="Slide Number Placeholder 3"/>
          <p:cNvSpPr>
            <a:spLocks noGrp="1"/>
          </p:cNvSpPr>
          <p:nvPr>
            <p:ph type="sldNum" sz="quarter" idx="10"/>
          </p:nvPr>
        </p:nvSpPr>
        <p:spPr/>
        <p:txBody>
          <a:bodyPr/>
          <a:lstStyle/>
          <a:p>
            <a:fld id="{95217A87-34DB-904B-B6AF-ED4D8F02F5D5}" type="slidenum">
              <a:rPr lang="en-US" smtClean="0"/>
              <a:t>10</a:t>
            </a:fld>
            <a:endParaRPr lang="en-US"/>
          </a:p>
        </p:txBody>
      </p:sp>
    </p:spTree>
    <p:extLst>
      <p:ext uri="{BB962C8B-B14F-4D97-AF65-F5344CB8AC3E}">
        <p14:creationId xmlns:p14="http://schemas.microsoft.com/office/powerpoint/2010/main" val="832790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the challenges using other size computers, mention the wait time to get approved</a:t>
            </a:r>
          </a:p>
          <a:p>
            <a:r>
              <a:rPr lang="en-US" baseline="0" dirty="0" smtClean="0"/>
              <a:t>8 GPUS, 32 vCPUs (equivalent of 32 processors), and 488 GB of </a:t>
            </a:r>
            <a:r>
              <a:rPr lang="en-US" baseline="0" dirty="0" smtClean="0"/>
              <a:t>RAM</a:t>
            </a:r>
          </a:p>
          <a:p>
            <a:r>
              <a:rPr lang="en-US" baseline="0" dirty="0" smtClean="0"/>
              <a:t>Tried other EC2 instances and </a:t>
            </a:r>
            <a:endParaRPr lang="en-US" dirty="0"/>
          </a:p>
        </p:txBody>
      </p:sp>
      <p:sp>
        <p:nvSpPr>
          <p:cNvPr id="4" name="Slide Number Placeholder 3"/>
          <p:cNvSpPr>
            <a:spLocks noGrp="1"/>
          </p:cNvSpPr>
          <p:nvPr>
            <p:ph type="sldNum" sz="quarter" idx="10"/>
          </p:nvPr>
        </p:nvSpPr>
        <p:spPr/>
        <p:txBody>
          <a:bodyPr/>
          <a:lstStyle/>
          <a:p>
            <a:fld id="{95217A87-34DB-904B-B6AF-ED4D8F02F5D5}" type="slidenum">
              <a:rPr lang="en-US" smtClean="0"/>
              <a:t>11</a:t>
            </a:fld>
            <a:endParaRPr lang="en-US"/>
          </a:p>
        </p:txBody>
      </p:sp>
    </p:spTree>
    <p:extLst>
      <p:ext uri="{BB962C8B-B14F-4D97-AF65-F5344CB8AC3E}">
        <p14:creationId xmlns:p14="http://schemas.microsoft.com/office/powerpoint/2010/main" val="1491163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Convolutional Neural Networks are perfect for solving this problem</a:t>
            </a:r>
          </a:p>
          <a:p>
            <a:r>
              <a:rPr lang="en-US" dirty="0" smtClean="0"/>
              <a:t>CNNs</a:t>
            </a:r>
            <a:r>
              <a:rPr lang="en-US" baseline="0" dirty="0" smtClean="0"/>
              <a:t> are incredibly powerful at detecting edges and can see shades of color with more precision than the human eye.</a:t>
            </a:r>
            <a:endParaRPr lang="en-US" dirty="0"/>
          </a:p>
        </p:txBody>
      </p:sp>
      <p:sp>
        <p:nvSpPr>
          <p:cNvPr id="4" name="Slide Number Placeholder 3"/>
          <p:cNvSpPr>
            <a:spLocks noGrp="1"/>
          </p:cNvSpPr>
          <p:nvPr>
            <p:ph type="sldNum" sz="quarter" idx="10"/>
          </p:nvPr>
        </p:nvSpPr>
        <p:spPr/>
        <p:txBody>
          <a:bodyPr/>
          <a:lstStyle/>
          <a:p>
            <a:fld id="{95217A87-34DB-904B-B6AF-ED4D8F02F5D5}" type="slidenum">
              <a:rPr lang="en-US" smtClean="0"/>
              <a:t>12</a:t>
            </a:fld>
            <a:endParaRPr lang="en-US"/>
          </a:p>
        </p:txBody>
      </p:sp>
    </p:spTree>
    <p:extLst>
      <p:ext uri="{BB962C8B-B14F-4D97-AF65-F5344CB8AC3E}">
        <p14:creationId xmlns:p14="http://schemas.microsoft.com/office/powerpoint/2010/main" val="57260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was the HAM10000</a:t>
            </a:r>
            <a:r>
              <a:rPr lang="en-US" baseline="0" dirty="0" smtClean="0"/>
              <a:t> plus about 14k more images</a:t>
            </a:r>
          </a:p>
          <a:p>
            <a:r>
              <a:rPr lang="en-US" baseline="0" dirty="0" smtClean="0"/>
              <a:t>TN = 1076        FP = 196                                     specificity was chosen to minimize </a:t>
            </a:r>
          </a:p>
          <a:p>
            <a:r>
              <a:rPr lang="en-US" baseline="0" dirty="0" smtClean="0"/>
              <a:t>FN = 78            TP = 1150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5217A87-34DB-904B-B6AF-ED4D8F02F5D5}" type="slidenum">
              <a:rPr lang="en-US" smtClean="0"/>
              <a:t>13</a:t>
            </a:fld>
            <a:endParaRPr lang="en-US"/>
          </a:p>
        </p:txBody>
      </p:sp>
    </p:spTree>
    <p:extLst>
      <p:ext uri="{BB962C8B-B14F-4D97-AF65-F5344CB8AC3E}">
        <p14:creationId xmlns:p14="http://schemas.microsoft.com/office/powerpoint/2010/main" val="1141901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aiming to improve specificity, the model ended up over predicting slightly</a:t>
            </a:r>
            <a:endParaRPr lang="en-US" dirty="0"/>
          </a:p>
        </p:txBody>
      </p:sp>
      <p:sp>
        <p:nvSpPr>
          <p:cNvPr id="4" name="Slide Number Placeholder 3"/>
          <p:cNvSpPr>
            <a:spLocks noGrp="1"/>
          </p:cNvSpPr>
          <p:nvPr>
            <p:ph type="sldNum" sz="quarter" idx="10"/>
          </p:nvPr>
        </p:nvSpPr>
        <p:spPr/>
        <p:txBody>
          <a:bodyPr/>
          <a:lstStyle/>
          <a:p>
            <a:fld id="{95217A87-34DB-904B-B6AF-ED4D8F02F5D5}" type="slidenum">
              <a:rPr lang="en-US" smtClean="0"/>
              <a:t>14</a:t>
            </a:fld>
            <a:endParaRPr lang="en-US"/>
          </a:p>
        </p:txBody>
      </p:sp>
    </p:spTree>
    <p:extLst>
      <p:ext uri="{BB962C8B-B14F-4D97-AF65-F5344CB8AC3E}">
        <p14:creationId xmlns:p14="http://schemas.microsoft.com/office/powerpoint/2010/main" val="450790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hyperlink" Target="http://res.cloudinary.com/general-assembly-profiles/image/upload/v1467305840/jeypsq559sd5ak79ayc0.pdf" TargetMode="External"/><Relationship Id="rId4" Type="http://schemas.openxmlformats.org/officeDocument/2006/relationships/hyperlink" Target="https://en.wikipedia.org/wiki/Skin_cancer" TargetMode="External"/><Relationship Id="rId5" Type="http://schemas.openxmlformats.org/officeDocument/2006/relationships/hyperlink" Target="https://www.nature.com/articles/nature21056" TargetMode="External"/><Relationship Id="rId1" Type="http://schemas.openxmlformats.org/officeDocument/2006/relationships/slideLayout" Target="../slideLayouts/slideLayout2.xml"/><Relationship Id="rId2" Type="http://schemas.openxmlformats.org/officeDocument/2006/relationships/hyperlink" Target="https://www.theguardian.com/society/2018/may/29/skin-cancer-computer-learns-to-detect-skin-cancer-more-accurately-than-a-doc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5874" y="690112"/>
            <a:ext cx="9762076" cy="2534513"/>
          </a:xfrm>
        </p:spPr>
        <p:txBody>
          <a:bodyPr>
            <a:normAutofit fontScale="90000"/>
          </a:bodyPr>
          <a:lstStyle/>
          <a:p>
            <a:r>
              <a:rPr lang="en-US" dirty="0" smtClean="0"/>
              <a:t>Classification of Skin Lesions using Convolutional </a:t>
            </a:r>
            <a:r>
              <a:rPr lang="en-US" smtClean="0"/>
              <a:t>Neural Networks</a:t>
            </a:r>
            <a:endParaRPr lang="en-US"/>
          </a:p>
        </p:txBody>
      </p:sp>
      <p:sp>
        <p:nvSpPr>
          <p:cNvPr id="3" name="Subtitle 2"/>
          <p:cNvSpPr>
            <a:spLocks noGrp="1"/>
          </p:cNvSpPr>
          <p:nvPr>
            <p:ph type="subTitle" idx="1"/>
          </p:nvPr>
        </p:nvSpPr>
        <p:spPr/>
        <p:txBody>
          <a:bodyPr/>
          <a:lstStyle/>
          <a:p>
            <a:pPr algn="r"/>
            <a:r>
              <a:rPr lang="en-US" dirty="0" smtClean="0"/>
              <a:t>Erik Green </a:t>
            </a:r>
            <a:r>
              <a:rPr lang="mr-IN" dirty="0" smtClean="0"/>
              <a:t>–</a:t>
            </a:r>
            <a:r>
              <a:rPr lang="en-US" dirty="0" smtClean="0"/>
              <a:t> Data Scientist    </a:t>
            </a:r>
            <a:endParaRPr lang="en-US" dirty="0"/>
          </a:p>
        </p:txBody>
      </p:sp>
    </p:spTree>
    <p:extLst>
      <p:ext uri="{BB962C8B-B14F-4D97-AF65-F5344CB8AC3E}">
        <p14:creationId xmlns:p14="http://schemas.microsoft.com/office/powerpoint/2010/main" val="1461380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 Multiclass Problem</a:t>
            </a:r>
            <a:endParaRPr lang="en-US" dirty="0"/>
          </a:p>
        </p:txBody>
      </p:sp>
      <p:sp>
        <p:nvSpPr>
          <p:cNvPr id="3" name="Content Placeholder 2"/>
          <p:cNvSpPr>
            <a:spLocks noGrp="1"/>
          </p:cNvSpPr>
          <p:nvPr>
            <p:ph idx="1"/>
          </p:nvPr>
        </p:nvSpPr>
        <p:spPr/>
        <p:txBody>
          <a:bodyPr/>
          <a:lstStyle/>
          <a:p>
            <a:r>
              <a:rPr lang="en-US" dirty="0" smtClean="0"/>
              <a:t>About 67% of all images were benign nevi.  </a:t>
            </a:r>
          </a:p>
          <a:p>
            <a:r>
              <a:rPr lang="en-US" dirty="0" smtClean="0"/>
              <a:t>Malignant classes were a bit more balanced, 11.1%, 5.1%, 3.3%</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303" y="3104522"/>
            <a:ext cx="6477000" cy="3035300"/>
          </a:xfrm>
          <a:prstGeom prst="rect">
            <a:avLst/>
          </a:prstGeom>
        </p:spPr>
      </p:pic>
    </p:spTree>
    <p:extLst>
      <p:ext uri="{BB962C8B-B14F-4D97-AF65-F5344CB8AC3E}">
        <p14:creationId xmlns:p14="http://schemas.microsoft.com/office/powerpoint/2010/main" val="38820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a:xfrm>
            <a:off x="2589212" y="1905000"/>
            <a:ext cx="8915400" cy="4006222"/>
          </a:xfrm>
        </p:spPr>
        <p:txBody>
          <a:bodyPr>
            <a:normAutofit/>
          </a:bodyPr>
          <a:lstStyle/>
          <a:p>
            <a:r>
              <a:rPr lang="en-US" dirty="0" smtClean="0"/>
              <a:t>Modeling was done on an Amazon Elastic Cloud p2.8xlarge instance.</a:t>
            </a:r>
          </a:p>
          <a:p>
            <a:r>
              <a:rPr lang="en-US" dirty="0" smtClean="0"/>
              <a:t>Computational efficiency was one of the biggest challenges.</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Despite the power, the last model ran still took 100 minutes for multiclass and around 200 minutes for binary class.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463" y="2762613"/>
            <a:ext cx="4085861" cy="2052175"/>
          </a:xfrm>
          <a:prstGeom prst="rect">
            <a:avLst/>
          </a:prstGeom>
        </p:spPr>
      </p:pic>
    </p:spTree>
    <p:extLst>
      <p:ext uri="{BB962C8B-B14F-4D97-AF65-F5344CB8AC3E}">
        <p14:creationId xmlns:p14="http://schemas.microsoft.com/office/powerpoint/2010/main" val="1675489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735106"/>
            <a:ext cx="9675811" cy="5701552"/>
          </a:xfrm>
        </p:spPr>
        <p:txBody>
          <a:bodyPr/>
          <a:lstStyle/>
          <a:p>
            <a:r>
              <a:rPr lang="en-US" dirty="0" smtClean="0"/>
              <a:t>Sequential CNN with pattern of:</a:t>
            </a:r>
          </a:p>
          <a:p>
            <a:endParaRPr lang="en-US" dirty="0" smtClean="0"/>
          </a:p>
          <a:p>
            <a:r>
              <a:rPr lang="en-US" dirty="0" smtClean="0"/>
              <a:t>Convolutional layer</a:t>
            </a:r>
          </a:p>
          <a:p>
            <a:r>
              <a:rPr lang="en-US" dirty="0" smtClean="0"/>
              <a:t>Activation</a:t>
            </a:r>
          </a:p>
          <a:p>
            <a:r>
              <a:rPr lang="en-US" dirty="0" smtClean="0"/>
              <a:t>Dropout</a:t>
            </a:r>
          </a:p>
          <a:p>
            <a:r>
              <a:rPr lang="en-US" dirty="0" smtClean="0"/>
              <a:t>Pooling</a:t>
            </a:r>
          </a:p>
          <a:p>
            <a:endParaRPr lang="en-US" dirty="0" smtClean="0"/>
          </a:p>
          <a:p>
            <a:r>
              <a:rPr lang="en-US" dirty="0" smtClean="0"/>
              <a:t>*4</a:t>
            </a:r>
          </a:p>
          <a:p>
            <a:endParaRPr lang="en-US" dirty="0" smtClean="0"/>
          </a:p>
          <a:p>
            <a:r>
              <a:rPr lang="en-US" dirty="0" smtClean="0"/>
              <a:t>Fully connected layer</a:t>
            </a:r>
          </a:p>
          <a:p>
            <a:r>
              <a:rPr lang="en-US" dirty="0" smtClean="0"/>
              <a:t>Dropout</a:t>
            </a:r>
          </a:p>
          <a:p>
            <a:r>
              <a:rPr lang="en-US" dirty="0" smtClean="0"/>
              <a:t>Output layer</a:t>
            </a:r>
          </a:p>
          <a:p>
            <a:endParaRPr lang="en-US" dirty="0"/>
          </a:p>
          <a:p>
            <a:r>
              <a:rPr lang="en-US" dirty="0" smtClean="0"/>
              <a:t>Only change between models was in the output layer</a:t>
            </a:r>
            <a:endParaRPr lang="en-US" dirty="0"/>
          </a:p>
        </p:txBody>
      </p:sp>
    </p:spTree>
    <p:extLst>
      <p:ext uri="{BB962C8B-B14F-4D97-AF65-F5344CB8AC3E}">
        <p14:creationId xmlns:p14="http://schemas.microsoft.com/office/powerpoint/2010/main" val="256943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8878"/>
          </a:xfrm>
        </p:spPr>
        <p:txBody>
          <a:bodyPr/>
          <a:lstStyle/>
          <a:p>
            <a:r>
              <a:rPr lang="en-US" smtClean="0"/>
              <a:t>Binary Results</a:t>
            </a:r>
            <a:endParaRPr lang="en-US"/>
          </a:p>
        </p:txBody>
      </p:sp>
      <p:sp>
        <p:nvSpPr>
          <p:cNvPr id="3" name="Content Placeholder 2"/>
          <p:cNvSpPr>
            <a:spLocks noGrp="1"/>
          </p:cNvSpPr>
          <p:nvPr>
            <p:ph idx="1"/>
          </p:nvPr>
        </p:nvSpPr>
        <p:spPr>
          <a:xfrm>
            <a:off x="7225552" y="1111623"/>
            <a:ext cx="4279059" cy="5074023"/>
          </a:xfrm>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5400" b="1" dirty="0" smtClean="0"/>
              <a:t>.9016</a:t>
            </a:r>
          </a:p>
          <a:p>
            <a:pPr marL="0" marR="0" lvl="0" indent="0" algn="ctr" defTabSz="914400" eaLnBrk="1" fontAlgn="auto" latinLnBrk="0" hangingPunct="1">
              <a:lnSpc>
                <a:spcPct val="100000"/>
              </a:lnSpc>
              <a:spcBef>
                <a:spcPts val="0"/>
              </a:spcBef>
              <a:spcAft>
                <a:spcPts val="0"/>
              </a:spcAft>
              <a:buClrTx/>
              <a:buSzTx/>
              <a:buFontTx/>
              <a:buNone/>
              <a:tabLst/>
              <a:defRPr/>
            </a:pPr>
            <a:r>
              <a:rPr lang="en-US" sz="1100" b="1" dirty="0" smtClean="0"/>
              <a:t>Final Accuracy Score</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100" b="1" dirty="0" smtClean="0"/>
          </a:p>
          <a:p>
            <a:pPr marL="0" indent="0" algn="ctr" defTabSz="914400">
              <a:spcBef>
                <a:spcPts val="0"/>
              </a:spcBef>
              <a:buClrTx/>
              <a:buNone/>
            </a:pPr>
            <a:r>
              <a:rPr lang="en-US" sz="5400" b="1" dirty="0"/>
              <a:t>.</a:t>
            </a:r>
            <a:r>
              <a:rPr lang="en-US" sz="5400" b="1" dirty="0" smtClean="0"/>
              <a:t>9140</a:t>
            </a:r>
            <a:endParaRPr lang="en-US" sz="5400" b="1"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1100" b="1" dirty="0" smtClean="0"/>
              <a:t>Peak Accuracy</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100" b="1"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en-US" sz="5400" b="1" dirty="0" smtClean="0"/>
              <a:t>.8912</a:t>
            </a:r>
          </a:p>
          <a:p>
            <a:pPr marL="0" marR="0" lvl="0" indent="0" algn="ctr" defTabSz="914400" eaLnBrk="1" fontAlgn="auto" latinLnBrk="0" hangingPunct="1">
              <a:lnSpc>
                <a:spcPct val="100000"/>
              </a:lnSpc>
              <a:spcBef>
                <a:spcPts val="0"/>
              </a:spcBef>
              <a:spcAft>
                <a:spcPts val="0"/>
              </a:spcAft>
              <a:buClrTx/>
              <a:buSzTx/>
              <a:buFontTx/>
              <a:buNone/>
              <a:tabLst/>
              <a:defRPr/>
            </a:pPr>
            <a:r>
              <a:rPr lang="en-US" sz="1100" b="1" dirty="0" smtClean="0"/>
              <a:t>ROC_AUC_SCORE</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100" b="1"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5400" b="1" dirty="0" smtClean="0"/>
              <a:t>.9365</a:t>
            </a:r>
          </a:p>
          <a:p>
            <a:pPr marL="0" marR="0" lvl="0" indent="0" algn="ctr" defTabSz="914400" eaLnBrk="1" fontAlgn="auto" latinLnBrk="0" hangingPunct="1">
              <a:lnSpc>
                <a:spcPct val="100000"/>
              </a:lnSpc>
              <a:spcBef>
                <a:spcPts val="0"/>
              </a:spcBef>
              <a:spcAft>
                <a:spcPts val="0"/>
              </a:spcAft>
              <a:buClrTx/>
              <a:buSzTx/>
              <a:buFontTx/>
              <a:buNone/>
              <a:tabLst/>
              <a:defRPr/>
            </a:pPr>
            <a:r>
              <a:rPr lang="en-US" sz="1100" b="1" dirty="0" smtClean="0"/>
              <a:t>Sensitivity</a:t>
            </a:r>
          </a:p>
          <a:p>
            <a:pPr marL="0" marR="0" lvl="0" indent="0" algn="ctr" defTabSz="914400" eaLnBrk="1" fontAlgn="auto" latinLnBrk="0" hangingPunct="1">
              <a:lnSpc>
                <a:spcPct val="100000"/>
              </a:lnSpc>
              <a:spcBef>
                <a:spcPts val="0"/>
              </a:spcBef>
              <a:spcAft>
                <a:spcPts val="0"/>
              </a:spcAft>
              <a:buClrTx/>
              <a:buSzTx/>
              <a:buFontTx/>
              <a:buNone/>
              <a:tabLst/>
              <a:defRPr/>
            </a:pPr>
            <a:r>
              <a:rPr lang="en-US" sz="1100" b="1" dirty="0" smtClean="0"/>
              <a:t>Correctly predicted 1150 of 1228 total cases in test set</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1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217" y="1613647"/>
            <a:ext cx="4737100" cy="3251200"/>
          </a:xfrm>
          <a:prstGeom prst="rect">
            <a:avLst/>
          </a:prstGeom>
        </p:spPr>
      </p:pic>
      <p:sp>
        <p:nvSpPr>
          <p:cNvPr id="7" name="TextBox 6"/>
          <p:cNvSpPr txBox="1"/>
          <p:nvPr/>
        </p:nvSpPr>
        <p:spPr>
          <a:xfrm>
            <a:off x="2114865" y="5205506"/>
            <a:ext cx="3825804" cy="923330"/>
          </a:xfrm>
          <a:prstGeom prst="rect">
            <a:avLst/>
          </a:prstGeom>
          <a:noFill/>
        </p:spPr>
        <p:txBody>
          <a:bodyPr wrap="square" rtlCol="0">
            <a:spAutoFit/>
          </a:bodyPr>
          <a:lstStyle/>
          <a:p>
            <a:r>
              <a:rPr lang="en-US" dirty="0"/>
              <a:t>Model performed better than dermatologists on a similar, overlapping set.</a:t>
            </a:r>
          </a:p>
        </p:txBody>
      </p:sp>
    </p:spTree>
    <p:extLst>
      <p:ext uri="{BB962C8B-B14F-4D97-AF65-F5344CB8AC3E}">
        <p14:creationId xmlns:p14="http://schemas.microsoft.com/office/powerpoint/2010/main" val="2003794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5581" y="1905000"/>
            <a:ext cx="6679006" cy="2247438"/>
          </a:xfrm>
        </p:spPr>
      </p:pic>
      <p:sp>
        <p:nvSpPr>
          <p:cNvPr id="7" name="TextBox 6"/>
          <p:cNvSpPr txBox="1"/>
          <p:nvPr/>
        </p:nvSpPr>
        <p:spPr>
          <a:xfrm>
            <a:off x="2592925" y="4643718"/>
            <a:ext cx="7117976" cy="1292662"/>
          </a:xfrm>
          <a:prstGeom prst="rect">
            <a:avLst/>
          </a:prstGeom>
          <a:noFill/>
        </p:spPr>
        <p:txBody>
          <a:bodyPr wrap="square" rtlCol="0">
            <a:spAutoFit/>
          </a:bodyPr>
          <a:lstStyle/>
          <a:p>
            <a:pPr lvl="0" algn="ctr" defTabSz="914400">
              <a:defRPr/>
            </a:pPr>
            <a:r>
              <a:rPr lang="en-US" sz="5400" b="1" dirty="0" smtClean="0"/>
              <a:t>.8445       .8544</a:t>
            </a:r>
          </a:p>
          <a:p>
            <a:pPr lvl="0" algn="ctr" defTabSz="914400">
              <a:defRPr/>
            </a:pPr>
            <a:r>
              <a:rPr lang="en-US" sz="2400" b="1" dirty="0" smtClean="0"/>
              <a:t>Specificity                     Precision</a:t>
            </a:r>
            <a:endParaRPr lang="en-US" sz="2400" b="1" dirty="0"/>
          </a:p>
        </p:txBody>
      </p:sp>
    </p:spTree>
    <p:extLst>
      <p:ext uri="{BB962C8B-B14F-4D97-AF65-F5344CB8AC3E}">
        <p14:creationId xmlns:p14="http://schemas.microsoft.com/office/powerpoint/2010/main" val="454040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8878"/>
          </a:xfrm>
        </p:spPr>
        <p:txBody>
          <a:bodyPr/>
          <a:lstStyle/>
          <a:p>
            <a:r>
              <a:rPr lang="en-US" dirty="0" smtClean="0"/>
              <a:t>Multiclass Results</a:t>
            </a:r>
            <a:endParaRPr lang="en-US" dirty="0"/>
          </a:p>
        </p:txBody>
      </p:sp>
      <p:sp>
        <p:nvSpPr>
          <p:cNvPr id="3" name="Content Placeholder 2"/>
          <p:cNvSpPr>
            <a:spLocks noGrp="1"/>
          </p:cNvSpPr>
          <p:nvPr>
            <p:ph idx="1"/>
          </p:nvPr>
        </p:nvSpPr>
        <p:spPr>
          <a:xfrm>
            <a:off x="7225552" y="1111623"/>
            <a:ext cx="4279059" cy="5074023"/>
          </a:xfrm>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5400" b="1" dirty="0" smtClean="0"/>
              <a:t>.8606</a:t>
            </a:r>
          </a:p>
          <a:p>
            <a:pPr marL="0" marR="0" lvl="0" indent="0" algn="ctr" defTabSz="914400" eaLnBrk="1" fontAlgn="auto" latinLnBrk="0" hangingPunct="1">
              <a:lnSpc>
                <a:spcPct val="100000"/>
              </a:lnSpc>
              <a:spcBef>
                <a:spcPts val="0"/>
              </a:spcBef>
              <a:spcAft>
                <a:spcPts val="0"/>
              </a:spcAft>
              <a:buClrTx/>
              <a:buSzTx/>
              <a:buFontTx/>
              <a:buNone/>
              <a:tabLst/>
              <a:defRPr/>
            </a:pPr>
            <a:r>
              <a:rPr lang="en-US" sz="1100" b="1" dirty="0" smtClean="0"/>
              <a:t>Final Accuracy Score</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100" b="1" dirty="0" smtClean="0"/>
          </a:p>
          <a:p>
            <a:pPr marL="0" indent="0" algn="ctr" defTabSz="914400">
              <a:spcBef>
                <a:spcPts val="0"/>
              </a:spcBef>
              <a:buClrTx/>
              <a:buNone/>
            </a:pPr>
            <a:r>
              <a:rPr lang="en-US" sz="5400" b="1" dirty="0" smtClean="0"/>
              <a:t>.8810</a:t>
            </a:r>
            <a:endParaRPr lang="en-US" sz="5400" b="1"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1100" b="1" dirty="0" smtClean="0"/>
              <a:t>German Score</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100" b="1"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en-US" sz="1100" b="1" dirty="0" smtClean="0"/>
              <a:t/>
            </a:r>
            <a:br>
              <a:rPr lang="en-US" sz="1100" b="1" dirty="0" smtClean="0"/>
            </a:br>
            <a:endParaRPr lang="en-US" sz="1100" b="1"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sz="1100" b="1" dirty="0"/>
          </a:p>
        </p:txBody>
      </p:sp>
      <p:sp>
        <p:nvSpPr>
          <p:cNvPr id="7" name="TextBox 6"/>
          <p:cNvSpPr txBox="1"/>
          <p:nvPr/>
        </p:nvSpPr>
        <p:spPr>
          <a:xfrm>
            <a:off x="2114865" y="4985317"/>
            <a:ext cx="3825804" cy="1200329"/>
          </a:xfrm>
          <a:prstGeom prst="rect">
            <a:avLst/>
          </a:prstGeom>
          <a:noFill/>
        </p:spPr>
        <p:txBody>
          <a:bodyPr wrap="square" rtlCol="0">
            <a:spAutoFit/>
          </a:bodyPr>
          <a:lstStyle/>
          <a:p>
            <a:r>
              <a:rPr lang="en-US" dirty="0"/>
              <a:t>Model </a:t>
            </a:r>
            <a:r>
              <a:rPr lang="en-US" dirty="0" smtClean="0"/>
              <a:t>returned results comparable to a team of German machine learning experts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865" y="1816847"/>
            <a:ext cx="4216400" cy="2844800"/>
          </a:xfrm>
          <a:prstGeom prst="rect">
            <a:avLst/>
          </a:prstGeom>
        </p:spPr>
      </p:pic>
    </p:spTree>
    <p:extLst>
      <p:ext uri="{BB962C8B-B14F-4D97-AF65-F5344CB8AC3E}">
        <p14:creationId xmlns:p14="http://schemas.microsoft.com/office/powerpoint/2010/main" val="24221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the problem</a:t>
            </a:r>
            <a:endParaRPr lang="en-US" dirty="0"/>
          </a:p>
        </p:txBody>
      </p:sp>
      <p:sp>
        <p:nvSpPr>
          <p:cNvPr id="3" name="Content Placeholder 2"/>
          <p:cNvSpPr>
            <a:spLocks noGrp="1"/>
          </p:cNvSpPr>
          <p:nvPr>
            <p:ph idx="1"/>
          </p:nvPr>
        </p:nvSpPr>
        <p:spPr/>
        <p:txBody>
          <a:bodyPr/>
          <a:lstStyle/>
          <a:p>
            <a:r>
              <a:rPr lang="en-US" dirty="0" smtClean="0"/>
              <a:t>Machines currently have the ability to outperform humans at detecting skin cancer using imagery alone.  </a:t>
            </a:r>
          </a:p>
          <a:p>
            <a:endParaRPr lang="en-US" dirty="0"/>
          </a:p>
          <a:p>
            <a:endParaRPr lang="en-US" dirty="0" smtClean="0"/>
          </a:p>
          <a:p>
            <a:r>
              <a:rPr lang="en-US" dirty="0" smtClean="0"/>
              <a:t>Currently there are 7 apps on the market that claim to diagnose to one degree or another.</a:t>
            </a:r>
          </a:p>
          <a:p>
            <a:pPr lvl="1"/>
            <a:endParaRPr lang="en-US" dirty="0" smtClean="0"/>
          </a:p>
          <a:p>
            <a:pPr lvl="1"/>
            <a:r>
              <a:rPr lang="en-US" dirty="0" smtClean="0"/>
              <a:t>Should use of these apps be encouraged?</a:t>
            </a:r>
            <a:endParaRPr lang="en-US" dirty="0"/>
          </a:p>
        </p:txBody>
      </p:sp>
    </p:spTree>
    <p:extLst>
      <p:ext uri="{BB962C8B-B14F-4D97-AF65-F5344CB8AC3E}">
        <p14:creationId xmlns:p14="http://schemas.microsoft.com/office/powerpoint/2010/main" val="943693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a:xfrm>
            <a:off x="2589212" y="1506071"/>
            <a:ext cx="8915400" cy="4405151"/>
          </a:xfrm>
        </p:spPr>
        <p:txBody>
          <a:bodyPr>
            <a:normAutofit/>
          </a:bodyPr>
          <a:lstStyle/>
          <a:p>
            <a:endParaRPr lang="en-US" sz="1000" dirty="0" smtClean="0"/>
          </a:p>
          <a:p>
            <a:endParaRPr lang="en-US" sz="1000" dirty="0"/>
          </a:p>
          <a:p>
            <a:endParaRPr lang="en-US" sz="1000" dirty="0" smtClean="0"/>
          </a:p>
          <a:p>
            <a:endParaRPr lang="en-US" sz="1000" dirty="0"/>
          </a:p>
          <a:p>
            <a:endParaRPr lang="en-US" sz="1000" dirty="0" smtClean="0"/>
          </a:p>
          <a:p>
            <a:r>
              <a:rPr lang="en-US" sz="1000" dirty="0" smtClean="0"/>
              <a:t>[</a:t>
            </a:r>
            <a:r>
              <a:rPr lang="en-US" sz="1000" dirty="0"/>
              <a:t>1] </a:t>
            </a:r>
            <a:r>
              <a:rPr lang="en-US" sz="1000" dirty="0">
                <a:hlinkClick r:id="rId2"/>
              </a:rPr>
              <a:t>https://www.theguardian.com/society/2018/may/29/skin-cancer-computer-learns-to-detect-skin-cancer-more-accurately-than-a-doctor</a:t>
            </a:r>
            <a:r>
              <a:rPr lang="en-US" sz="1000" dirty="0"/>
              <a:t> </a:t>
            </a:r>
            <a:r>
              <a:rPr lang="en-US" sz="1000" dirty="0"/>
              <a:t/>
            </a:r>
            <a:br>
              <a:rPr lang="en-US" sz="1000" dirty="0"/>
            </a:br>
            <a:r>
              <a:rPr lang="en-US" sz="1000" dirty="0"/>
              <a:t>[2] 'Show me the Monet' </a:t>
            </a:r>
            <a:r>
              <a:rPr lang="en-US" sz="1000" dirty="0">
                <a:hlinkClick r:id="rId3"/>
              </a:rPr>
              <a:t>http://res.cloudinary.com/general-assembly-profiles/image/upload/v1467305840/jeypsq559sd5ak79ayc0.pdf</a:t>
            </a:r>
            <a:r>
              <a:rPr lang="en-US" sz="1000" dirty="0"/>
              <a:t> </a:t>
            </a:r>
            <a:r>
              <a:rPr lang="en-US" sz="1000" dirty="0"/>
              <a:t/>
            </a:r>
            <a:br>
              <a:rPr lang="en-US" sz="1000" dirty="0"/>
            </a:br>
            <a:r>
              <a:rPr lang="en-US" sz="1000" dirty="0"/>
              <a:t>[3] </a:t>
            </a:r>
            <a:r>
              <a:rPr lang="en-US" sz="1000" dirty="0">
                <a:hlinkClick r:id="rId4"/>
              </a:rPr>
              <a:t>https://en.wikipedia.org/wiki/Skin_cancer</a:t>
            </a:r>
            <a:r>
              <a:rPr lang="en-US" sz="1000" dirty="0"/>
              <a:t> </a:t>
            </a:r>
            <a:r>
              <a:rPr lang="en-US" sz="1000" dirty="0"/>
              <a:t/>
            </a:r>
            <a:br>
              <a:rPr lang="en-US" sz="1000" dirty="0"/>
            </a:br>
            <a:r>
              <a:rPr lang="en-US" sz="1000" dirty="0"/>
              <a:t>[4] </a:t>
            </a:r>
            <a:r>
              <a:rPr lang="en-US" sz="1000" dirty="0" err="1"/>
              <a:t>Cakir</a:t>
            </a:r>
            <a:r>
              <a:rPr lang="en-US" sz="1000" dirty="0"/>
              <a:t>, BÖ; Adamson, P; </a:t>
            </a:r>
            <a:r>
              <a:rPr lang="en-US" sz="1000" dirty="0" err="1"/>
              <a:t>Cingi</a:t>
            </a:r>
            <a:r>
              <a:rPr lang="en-US" sz="1000" dirty="0"/>
              <a:t>, C (November 2012). "Epidemiology and economic burden of </a:t>
            </a:r>
            <a:r>
              <a:rPr lang="en-US" sz="1000" dirty="0" err="1"/>
              <a:t>nonmelanoma</a:t>
            </a:r>
            <a:r>
              <a:rPr lang="en-US" sz="1000" dirty="0"/>
              <a:t> skin cancer". Facial plastic surgery clinics of North America. 20 (4): 419–22. doi:10.1016/j.fsc.2012.07.004. PMID 23084294. </a:t>
            </a:r>
            <a:r>
              <a:rPr lang="en-US" sz="1000" dirty="0"/>
              <a:t/>
            </a:r>
            <a:br>
              <a:rPr lang="en-US" sz="1000" dirty="0"/>
            </a:br>
            <a:r>
              <a:rPr lang="en-US" sz="1000" dirty="0"/>
              <a:t>[5] </a:t>
            </a:r>
            <a:r>
              <a:rPr lang="en-US" sz="1000" dirty="0" err="1"/>
              <a:t>Jou</a:t>
            </a:r>
            <a:r>
              <a:rPr lang="en-US" sz="1000" dirty="0"/>
              <a:t>, PC; Feldman, RJ; </a:t>
            </a:r>
            <a:r>
              <a:rPr lang="en-US" sz="1000" dirty="0" err="1"/>
              <a:t>Tomecki</a:t>
            </a:r>
            <a:r>
              <a:rPr lang="en-US" sz="1000" dirty="0"/>
              <a:t>, KJ (June 2012). "UV protection and sunscreens: what to tell patients". Cleveland Clinic journal of medicine. 79 (6): 427–36. doi:10.3949/ccjm.79a.11110. PMID 22660875. </a:t>
            </a:r>
            <a:r>
              <a:rPr lang="en-US" sz="1000" dirty="0"/>
              <a:t/>
            </a:r>
            <a:br>
              <a:rPr lang="en-US" sz="1000" dirty="0"/>
            </a:br>
            <a:r>
              <a:rPr lang="en-US" sz="1000" dirty="0"/>
              <a:t>[6] "Skin Cancer Treatment (PDQ®)". NCI. 25 October 2013. </a:t>
            </a:r>
            <a:r>
              <a:rPr lang="en-US" sz="1000" dirty="0"/>
              <a:t/>
            </a:r>
            <a:br>
              <a:rPr lang="en-US" sz="1000" dirty="0"/>
            </a:br>
            <a:r>
              <a:rPr lang="en-US" sz="1000" dirty="0"/>
              <a:t>[7] Letter | Published: 25 January 2017 </a:t>
            </a:r>
            <a:r>
              <a:rPr lang="en-US" sz="1000" dirty="0"/>
              <a:t/>
            </a:r>
            <a:br>
              <a:rPr lang="en-US" sz="1000" dirty="0"/>
            </a:br>
            <a:r>
              <a:rPr lang="en-US" sz="1000" dirty="0"/>
              <a:t>Dermatologist-level classification of skin cancer with deep neural networks </a:t>
            </a:r>
            <a:r>
              <a:rPr lang="en-US" sz="1000" dirty="0"/>
              <a:t/>
            </a:r>
            <a:br>
              <a:rPr lang="en-US" sz="1000" dirty="0"/>
            </a:br>
            <a:r>
              <a:rPr lang="en-US" sz="1000" dirty="0"/>
              <a:t>Andre </a:t>
            </a:r>
            <a:r>
              <a:rPr lang="en-US" sz="1000" dirty="0" err="1"/>
              <a:t>Esteva</a:t>
            </a:r>
            <a:r>
              <a:rPr lang="en-US" sz="1000" dirty="0"/>
              <a:t>, Brett </a:t>
            </a:r>
            <a:r>
              <a:rPr lang="en-US" sz="1000" dirty="0" err="1"/>
              <a:t>Kuprel</a:t>
            </a:r>
            <a:r>
              <a:rPr lang="en-US" sz="1000" dirty="0"/>
              <a:t>, Roberto A. </a:t>
            </a:r>
            <a:r>
              <a:rPr lang="en-US" sz="1000" dirty="0" err="1"/>
              <a:t>Novoa</a:t>
            </a:r>
            <a:r>
              <a:rPr lang="en-US" sz="1000" dirty="0"/>
              <a:t>, Justin </a:t>
            </a:r>
            <a:r>
              <a:rPr lang="en-US" sz="1000" dirty="0" err="1"/>
              <a:t>Ko</a:t>
            </a:r>
            <a:r>
              <a:rPr lang="en-US" sz="1000" dirty="0"/>
              <a:t>, Susan M. </a:t>
            </a:r>
            <a:r>
              <a:rPr lang="en-US" sz="1000" dirty="0" err="1"/>
              <a:t>Swetter</a:t>
            </a:r>
            <a:r>
              <a:rPr lang="en-US" sz="1000" dirty="0"/>
              <a:t>, Helen M. </a:t>
            </a:r>
            <a:r>
              <a:rPr lang="en-US" sz="1000" dirty="0" err="1"/>
              <a:t>Blau</a:t>
            </a:r>
            <a:r>
              <a:rPr lang="en-US" sz="1000" dirty="0"/>
              <a:t> &amp; Sebastian </a:t>
            </a:r>
            <a:r>
              <a:rPr lang="en-US" sz="1000" dirty="0" err="1"/>
              <a:t>Thrun</a:t>
            </a:r>
            <a:r>
              <a:rPr lang="en-US" sz="1000" dirty="0"/>
              <a:t> </a:t>
            </a:r>
            <a:r>
              <a:rPr lang="en-US" sz="1000" dirty="0"/>
              <a:t/>
            </a:r>
            <a:br>
              <a:rPr lang="en-US" sz="1000" dirty="0"/>
            </a:br>
            <a:r>
              <a:rPr lang="en-US" sz="1000" dirty="0"/>
              <a:t>available at: </a:t>
            </a:r>
            <a:r>
              <a:rPr lang="en-US" sz="1000" dirty="0">
                <a:hlinkClick r:id="rId5"/>
              </a:rPr>
              <a:t>https://</a:t>
            </a:r>
            <a:r>
              <a:rPr lang="en-US" sz="1000" dirty="0" smtClean="0">
                <a:hlinkClick r:id="rId5"/>
              </a:rPr>
              <a:t>www.nature.com/articles/nature21056</a:t>
            </a:r>
            <a:r>
              <a:rPr lang="en-US" sz="1000" dirty="0" smtClean="0"/>
              <a:t>                                                                            [8]https</a:t>
            </a:r>
            <a:r>
              <a:rPr lang="en-US" sz="1000" dirty="0"/>
              <a:t>://s3.amazonaws.com/</a:t>
            </a:r>
            <a:r>
              <a:rPr lang="en-US" sz="1000" dirty="0" err="1"/>
              <a:t>covalic</a:t>
            </a:r>
            <a:r>
              <a:rPr lang="en-US" sz="1000" dirty="0"/>
              <a:t>-prod-</a:t>
            </a:r>
            <a:r>
              <a:rPr lang="en-US" sz="1000" dirty="0" err="1"/>
              <a:t>assetstore</a:t>
            </a:r>
            <a:r>
              <a:rPr lang="en-US" sz="1000" dirty="0"/>
              <a:t>/</a:t>
            </a:r>
            <a:r>
              <a:rPr lang="en-US" sz="1000" dirty="0" err="1"/>
              <a:t>af</a:t>
            </a:r>
            <a:r>
              <a:rPr lang="en-US" sz="1000" dirty="0"/>
              <a:t>/be/afbe2431f1b14e878f41157c3b320bb8?response-content-disposition=inline%3B%20filename%3D%22skin-disease-classification_using%20deep%20neural%20networks.pdf%22&amp;X-Amz-Algorithm=AWS4-HMAC-SHA256&amp;X-Amz-Expires=3600&amp;X-Amz-Credential=AKIAITHBL3CJMECU3C4A%2F20181022%2Fus-east-1%2Fs3%2Faws4_request&amp;X-Amz-SignedHeaders=</a:t>
            </a:r>
            <a:r>
              <a:rPr lang="en-US" sz="1000" dirty="0" err="1"/>
              <a:t>host&amp;X-Amz-Date</a:t>
            </a:r>
            <a:r>
              <a:rPr lang="en-US" sz="1000" dirty="0"/>
              <a:t>=20181022T034709Z&amp;X-Amz-Signature=5246f8eff5df359175e871d790be727b43540ab82f571faa59b4c821d082b402</a:t>
            </a:r>
            <a:endParaRPr lang="en-US" sz="1000" dirty="0"/>
          </a:p>
        </p:txBody>
      </p:sp>
    </p:spTree>
    <p:extLst>
      <p:ext uri="{BB962C8B-B14F-4D97-AF65-F5344CB8AC3E}">
        <p14:creationId xmlns:p14="http://schemas.microsoft.com/office/powerpoint/2010/main" val="1488459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the Problem</a:t>
            </a:r>
            <a:endParaRPr lang="en-US" dirty="0"/>
          </a:p>
        </p:txBody>
      </p:sp>
      <p:sp>
        <p:nvSpPr>
          <p:cNvPr id="3" name="Content Placeholder 2"/>
          <p:cNvSpPr>
            <a:spLocks noGrp="1"/>
          </p:cNvSpPr>
          <p:nvPr>
            <p:ph idx="1"/>
          </p:nvPr>
        </p:nvSpPr>
        <p:spPr/>
        <p:txBody>
          <a:bodyPr/>
          <a:lstStyle/>
          <a:p>
            <a:r>
              <a:rPr lang="en-US" dirty="0" smtClean="0"/>
              <a:t>Skin Cancer affects around 5.5 million people per year, killing around 120,000 people per year.</a:t>
            </a:r>
          </a:p>
          <a:p>
            <a:endParaRPr lang="en-US" dirty="0" smtClean="0"/>
          </a:p>
          <a:p>
            <a:endParaRPr lang="en-US" dirty="0" smtClean="0"/>
          </a:p>
          <a:p>
            <a:r>
              <a:rPr lang="en-US" dirty="0" smtClean="0"/>
              <a:t>5 year survival rates are around 90% in the US.  It’s one of the more treatable forms of cancer, and early detection is one of the keys to survival</a:t>
            </a:r>
            <a:endParaRPr lang="en-US" dirty="0" smtClean="0"/>
          </a:p>
        </p:txBody>
      </p:sp>
    </p:spTree>
    <p:extLst>
      <p:ext uri="{BB962C8B-B14F-4D97-AF65-F5344CB8AC3E}">
        <p14:creationId xmlns:p14="http://schemas.microsoft.com/office/powerpoint/2010/main" val="1973457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Problem</a:t>
            </a:r>
            <a:endParaRPr lang="en-US" dirty="0"/>
          </a:p>
        </p:txBody>
      </p:sp>
      <p:sp>
        <p:nvSpPr>
          <p:cNvPr id="3" name="Content Placeholder 2"/>
          <p:cNvSpPr>
            <a:spLocks noGrp="1"/>
          </p:cNvSpPr>
          <p:nvPr>
            <p:ph idx="1"/>
          </p:nvPr>
        </p:nvSpPr>
        <p:spPr/>
        <p:txBody>
          <a:bodyPr/>
          <a:lstStyle/>
          <a:p>
            <a:r>
              <a:rPr lang="en-US" dirty="0"/>
              <a:t>Medical Imagery is a subfield that </a:t>
            </a:r>
            <a:r>
              <a:rPr lang="en-US" dirty="0" smtClean="0"/>
              <a:t>could largely </a:t>
            </a:r>
            <a:r>
              <a:rPr lang="en-US" dirty="0"/>
              <a:t>be taken over by machines in the next decade.</a:t>
            </a:r>
          </a:p>
          <a:p>
            <a:endParaRPr lang="en-US" dirty="0" smtClean="0"/>
          </a:p>
          <a:p>
            <a:endParaRPr lang="en-US" dirty="0"/>
          </a:p>
          <a:p>
            <a:r>
              <a:rPr lang="en-US" dirty="0"/>
              <a:t>Using deep learning, and armed with a basic understanding of Convolutional Neural Networks, is it possible to predict the presence of cancer using only images of skin lesions?</a:t>
            </a:r>
          </a:p>
          <a:p>
            <a:endParaRPr lang="en-US" dirty="0"/>
          </a:p>
        </p:txBody>
      </p:sp>
    </p:spTree>
    <p:extLst>
      <p:ext uri="{BB962C8B-B14F-4D97-AF65-F5344CB8AC3E}">
        <p14:creationId xmlns:p14="http://schemas.microsoft.com/office/powerpoint/2010/main" val="991161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the Data</a:t>
            </a:r>
            <a:endParaRPr lang="en-US" dirty="0"/>
          </a:p>
        </p:txBody>
      </p:sp>
      <p:sp>
        <p:nvSpPr>
          <p:cNvPr id="3" name="Content Placeholder 2"/>
          <p:cNvSpPr>
            <a:spLocks noGrp="1"/>
          </p:cNvSpPr>
          <p:nvPr>
            <p:ph idx="1"/>
          </p:nvPr>
        </p:nvSpPr>
        <p:spPr/>
        <p:txBody>
          <a:bodyPr/>
          <a:lstStyle/>
          <a:p>
            <a:r>
              <a:rPr lang="en-US" dirty="0" smtClean="0"/>
              <a:t>The dataset was compiled and freely distributed by researchers at Harvard University.</a:t>
            </a:r>
          </a:p>
          <a:p>
            <a:endParaRPr lang="en-US" dirty="0"/>
          </a:p>
          <a:p>
            <a:r>
              <a:rPr lang="en-US" dirty="0" smtClean="0"/>
              <a:t>Known as the HAM10000 (Human Against Machine) dataset, made up of 10015 images of skin lesions</a:t>
            </a:r>
          </a:p>
          <a:p>
            <a:endParaRPr lang="en-US" dirty="0"/>
          </a:p>
          <a:p>
            <a:r>
              <a:rPr lang="en-US" dirty="0" smtClean="0"/>
              <a:t>These lesions were initially classified through expert medical consensus to ensure their accuracy.</a:t>
            </a:r>
          </a:p>
          <a:p>
            <a:endParaRPr lang="en-US" dirty="0"/>
          </a:p>
          <a:p>
            <a:endParaRPr lang="en-US" dirty="0"/>
          </a:p>
        </p:txBody>
      </p:sp>
    </p:spTree>
    <p:extLst>
      <p:ext uri="{BB962C8B-B14F-4D97-AF65-F5344CB8AC3E}">
        <p14:creationId xmlns:p14="http://schemas.microsoft.com/office/powerpoint/2010/main" val="16451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998320"/>
          </a:xfrm>
        </p:spPr>
        <p:txBody>
          <a:bodyPr>
            <a:normAutofit fontScale="90000"/>
          </a:bodyPr>
          <a:lstStyle/>
          <a:p>
            <a:r>
              <a:rPr lang="en-US" dirty="0" smtClean="0"/>
              <a:t>Exploring the Data</a:t>
            </a:r>
            <a:br>
              <a:rPr lang="en-US" dirty="0" smtClean="0"/>
            </a:br>
            <a:r>
              <a:rPr lang="en-US" dirty="0" smtClean="0"/>
              <a:t/>
            </a:r>
            <a:br>
              <a:rPr lang="en-US" dirty="0" smtClean="0"/>
            </a:br>
            <a:r>
              <a:rPr lang="en-US" dirty="0" smtClean="0"/>
              <a:t/>
            </a:r>
            <a:br>
              <a:rPr lang="en-US" dirty="0" smtClean="0"/>
            </a:br>
            <a:r>
              <a:rPr lang="en-US" sz="2000" dirty="0" smtClean="0"/>
              <a:t>There </a:t>
            </a:r>
            <a:r>
              <a:rPr lang="en-US" sz="2000" dirty="0"/>
              <a:t>are 7 types of lesions in this data set</a:t>
            </a:r>
            <a:br>
              <a:rPr lang="en-US" sz="2000" dirty="0"/>
            </a:br>
            <a:endParaRPr lang="en-US" sz="2000" dirty="0"/>
          </a:p>
        </p:txBody>
      </p:sp>
      <p:sp>
        <p:nvSpPr>
          <p:cNvPr id="3" name="Content Placeholder 2"/>
          <p:cNvSpPr>
            <a:spLocks noGrp="1"/>
          </p:cNvSpPr>
          <p:nvPr>
            <p:ph idx="1"/>
          </p:nvPr>
        </p:nvSpPr>
        <p:spPr>
          <a:xfrm>
            <a:off x="6294407" y="3295291"/>
            <a:ext cx="4126301" cy="2460656"/>
          </a:xfrm>
        </p:spPr>
        <p:txBody>
          <a:bodyPr/>
          <a:lstStyle/>
          <a:p>
            <a:r>
              <a:rPr lang="en-US" dirty="0"/>
              <a:t>3</a:t>
            </a:r>
            <a:r>
              <a:rPr lang="en-US" dirty="0" smtClean="0"/>
              <a:t> are malignant:</a:t>
            </a:r>
          </a:p>
          <a:p>
            <a:pPr lvl="1"/>
            <a:r>
              <a:rPr lang="en-US" dirty="0" smtClean="0"/>
              <a:t>Melanoma (MEL)</a:t>
            </a:r>
          </a:p>
          <a:p>
            <a:pPr lvl="1"/>
            <a:r>
              <a:rPr lang="en-US" dirty="0" smtClean="0"/>
              <a:t>Basal cell carcinoma (BCC)</a:t>
            </a:r>
          </a:p>
          <a:p>
            <a:pPr lvl="1"/>
            <a:r>
              <a:rPr lang="en-US" dirty="0" smtClean="0"/>
              <a:t>Other (AKIEC)</a:t>
            </a:r>
          </a:p>
        </p:txBody>
      </p:sp>
      <p:sp>
        <p:nvSpPr>
          <p:cNvPr id="5" name="Content Placeholder 2"/>
          <p:cNvSpPr txBox="1">
            <a:spLocks/>
          </p:cNvSpPr>
          <p:nvPr/>
        </p:nvSpPr>
        <p:spPr>
          <a:xfrm>
            <a:off x="2592925" y="3295291"/>
            <a:ext cx="3552796" cy="24606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4 are benign:</a:t>
            </a:r>
          </a:p>
          <a:p>
            <a:pPr lvl="1"/>
            <a:r>
              <a:rPr lang="en-US" dirty="0" smtClean="0"/>
              <a:t>Nevus (NV)</a:t>
            </a:r>
          </a:p>
          <a:p>
            <a:pPr lvl="1"/>
            <a:r>
              <a:rPr lang="en-US" dirty="0" smtClean="0"/>
              <a:t>Benign </a:t>
            </a:r>
            <a:r>
              <a:rPr lang="en-US" dirty="0" err="1" smtClean="0"/>
              <a:t>keratoses</a:t>
            </a:r>
            <a:r>
              <a:rPr lang="en-US" dirty="0" smtClean="0"/>
              <a:t> (BKL)</a:t>
            </a:r>
          </a:p>
          <a:p>
            <a:pPr lvl="1"/>
            <a:r>
              <a:rPr lang="en-US" dirty="0" smtClean="0"/>
              <a:t>Vascular lesions (VASC)</a:t>
            </a:r>
          </a:p>
          <a:p>
            <a:pPr lvl="1"/>
            <a:r>
              <a:rPr lang="en-US" dirty="0" smtClean="0"/>
              <a:t>Dermatofibroma (DF)  </a:t>
            </a:r>
            <a:endParaRPr lang="en-US" dirty="0"/>
          </a:p>
        </p:txBody>
      </p:sp>
    </p:spTree>
    <p:extLst>
      <p:ext uri="{BB962C8B-B14F-4D97-AF65-F5344CB8AC3E}">
        <p14:creationId xmlns:p14="http://schemas.microsoft.com/office/powerpoint/2010/main" val="1615310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672" y="2539174"/>
            <a:ext cx="8911687" cy="1280890"/>
          </a:xfrm>
        </p:spPr>
        <p:txBody>
          <a:bodyPr/>
          <a:lstStyle/>
          <a:p>
            <a:r>
              <a:rPr lang="en-US" dirty="0" smtClean="0"/>
              <a:t>The Following 2 Slides Contain Highly Magnified Images of Skin Lesions</a:t>
            </a:r>
            <a:endParaRPr lang="en-US" dirty="0"/>
          </a:p>
        </p:txBody>
      </p:sp>
    </p:spTree>
    <p:extLst>
      <p:ext uri="{BB962C8B-B14F-4D97-AF65-F5344CB8AC3E}">
        <p14:creationId xmlns:p14="http://schemas.microsoft.com/office/powerpoint/2010/main" val="1465466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230" y="359764"/>
            <a:ext cx="8911687" cy="953714"/>
          </a:xfrm>
        </p:spPr>
        <p:txBody>
          <a:bodyPr/>
          <a:lstStyle/>
          <a:p>
            <a:pPr algn="ctr"/>
            <a:r>
              <a:rPr lang="en-US" dirty="0" smtClean="0"/>
              <a:t>Benign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160" y="1147229"/>
            <a:ext cx="3451129" cy="263909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6686" y="1093303"/>
            <a:ext cx="3458833" cy="272266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1439" y="3815965"/>
            <a:ext cx="3455692" cy="262587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6686" y="3815965"/>
            <a:ext cx="3458833" cy="2685147"/>
          </a:xfrm>
          <a:prstGeom prst="rect">
            <a:avLst/>
          </a:prstGeom>
        </p:spPr>
      </p:pic>
    </p:spTree>
    <p:extLst>
      <p:ext uri="{BB962C8B-B14F-4D97-AF65-F5344CB8AC3E}">
        <p14:creationId xmlns:p14="http://schemas.microsoft.com/office/powerpoint/2010/main" val="1773455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230" y="359764"/>
            <a:ext cx="8911687" cy="953714"/>
          </a:xfrm>
        </p:spPr>
        <p:txBody>
          <a:bodyPr/>
          <a:lstStyle/>
          <a:p>
            <a:pPr algn="ctr"/>
            <a:r>
              <a:rPr lang="en-US" dirty="0" smtClean="0"/>
              <a:t>Malignant</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208" y="1135972"/>
            <a:ext cx="3746500" cy="28575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6686" y="1110572"/>
            <a:ext cx="3771900" cy="288290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2854" y="4109915"/>
            <a:ext cx="3482437" cy="2640656"/>
          </a:xfrm>
          <a:prstGeom prst="rect">
            <a:avLst/>
          </a:prstGeom>
        </p:spPr>
      </p:pic>
    </p:spTree>
    <p:extLst>
      <p:ext uri="{BB962C8B-B14F-4D97-AF65-F5344CB8AC3E}">
        <p14:creationId xmlns:p14="http://schemas.microsoft.com/office/powerpoint/2010/main" val="407515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0034"/>
          </a:xfrm>
        </p:spPr>
        <p:txBody>
          <a:bodyPr/>
          <a:lstStyle/>
          <a:p>
            <a:r>
              <a:rPr lang="en-US" dirty="0" smtClean="0"/>
              <a:t>Breakdown of </a:t>
            </a:r>
            <a:r>
              <a:rPr lang="en-US" smtClean="0"/>
              <a:t>Binary Classes</a:t>
            </a:r>
            <a:endParaRPr lang="en-US" dirty="0"/>
          </a:p>
        </p:txBody>
      </p:sp>
      <p:sp>
        <p:nvSpPr>
          <p:cNvPr id="5" name="Content Placeholder 4"/>
          <p:cNvSpPr>
            <a:spLocks noGrp="1"/>
          </p:cNvSpPr>
          <p:nvPr>
            <p:ph idx="1"/>
          </p:nvPr>
        </p:nvSpPr>
        <p:spPr/>
        <p:txBody>
          <a:bodyPr/>
          <a:lstStyle/>
          <a:p>
            <a:r>
              <a:rPr lang="en-US" dirty="0" smtClean="0"/>
              <a:t>Images were balanced at a rate of about 80.5% benign to 19.5% malignant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677" y="2812422"/>
            <a:ext cx="6515100" cy="3098800"/>
          </a:xfrm>
          <a:prstGeom prst="rect">
            <a:avLst/>
          </a:prstGeom>
        </p:spPr>
      </p:pic>
    </p:spTree>
    <p:extLst>
      <p:ext uri="{BB962C8B-B14F-4D97-AF65-F5344CB8AC3E}">
        <p14:creationId xmlns:p14="http://schemas.microsoft.com/office/powerpoint/2010/main" val="1544110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1399</TotalTime>
  <Words>878</Words>
  <Application>Microsoft Macintosh PowerPoint</Application>
  <PresentationFormat>Widescreen</PresentationFormat>
  <Paragraphs>141</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Century Gothic</vt:lpstr>
      <vt:lpstr>Mangal</vt:lpstr>
      <vt:lpstr>Wingdings 3</vt:lpstr>
      <vt:lpstr>Arial</vt:lpstr>
      <vt:lpstr>Wisp</vt:lpstr>
      <vt:lpstr>Classification of Skin Lesions using Convolutional Neural Networks</vt:lpstr>
      <vt:lpstr>Defining the Problem</vt:lpstr>
      <vt:lpstr>Defining the Problem</vt:lpstr>
      <vt:lpstr>Gathering the Data</vt:lpstr>
      <vt:lpstr>Exploring the Data   There are 7 types of lesions in this data set </vt:lpstr>
      <vt:lpstr>The Following 2 Slides Contain Highly Magnified Images of Skin Lesions</vt:lpstr>
      <vt:lpstr>Benign</vt:lpstr>
      <vt:lpstr>Malignant</vt:lpstr>
      <vt:lpstr>Breakdown of Binary Classes</vt:lpstr>
      <vt:lpstr>As a Multiclass Problem</vt:lpstr>
      <vt:lpstr>Modeling</vt:lpstr>
      <vt:lpstr>PowerPoint Presentation</vt:lpstr>
      <vt:lpstr>Binary Results</vt:lpstr>
      <vt:lpstr>Confusion Matrix </vt:lpstr>
      <vt:lpstr>Multiclass Results</vt:lpstr>
      <vt:lpstr>Answer the problem</vt:lpstr>
      <vt:lpstr>Sources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dc:title>
  <dc:creator>Elishia Trainer</dc:creator>
  <cp:lastModifiedBy>Elishia Trainer</cp:lastModifiedBy>
  <cp:revision>43</cp:revision>
  <dcterms:created xsi:type="dcterms:W3CDTF">2018-10-21T18:16:35Z</dcterms:created>
  <dcterms:modified xsi:type="dcterms:W3CDTF">2018-10-22T17:44:30Z</dcterms:modified>
</cp:coreProperties>
</file>