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oboto"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EC5E9A-7B61-497E-9BD4-942FBCCB064A}"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B1CC6DE7-6A2F-4401-8628-0447D257E96F}">
      <dgm:prSet phldrT="[Text]"/>
      <dgm:spPr/>
      <dgm:t>
        <a:bodyPr/>
        <a:lstStyle/>
        <a:p>
          <a:r>
            <a:rPr lang="sv-SE" dirty="0"/>
            <a:t>Model Testing Toolkit</a:t>
          </a:r>
          <a:endParaRPr lang="en-US" dirty="0"/>
        </a:p>
      </dgm:t>
    </dgm:pt>
    <dgm:pt modelId="{9881A380-B6B8-449E-870B-CBC2577B0274}" type="parTrans" cxnId="{2D03E9D4-903A-4E35-8CE4-DB93FFA49E98}">
      <dgm:prSet/>
      <dgm:spPr/>
      <dgm:t>
        <a:bodyPr/>
        <a:lstStyle/>
        <a:p>
          <a:endParaRPr lang="en-US"/>
        </a:p>
      </dgm:t>
    </dgm:pt>
    <dgm:pt modelId="{71AD10EE-93B9-4C69-8F40-BE382E028343}" type="sibTrans" cxnId="{2D03E9D4-903A-4E35-8CE4-DB93FFA49E98}">
      <dgm:prSet/>
      <dgm:spPr/>
      <dgm:t>
        <a:bodyPr/>
        <a:lstStyle/>
        <a:p>
          <a:endParaRPr lang="en-US"/>
        </a:p>
      </dgm:t>
    </dgm:pt>
    <dgm:pt modelId="{FB68962D-40BC-4CCF-A920-D5A718589EE6}">
      <dgm:prSet phldrT="[Text]"/>
      <dgm:spPr/>
      <dgm:t>
        <a:bodyPr/>
        <a:lstStyle/>
        <a:p>
          <a:r>
            <a:rPr lang="sv-SE" dirty="0"/>
            <a:t>GUI</a:t>
          </a:r>
          <a:endParaRPr lang="en-US" dirty="0"/>
        </a:p>
      </dgm:t>
    </dgm:pt>
    <dgm:pt modelId="{A9984E96-6EA6-4E67-9192-77B24ABCFFFA}" type="parTrans" cxnId="{FFCDCBC8-71DB-4172-AF77-F1900B7029A8}">
      <dgm:prSet>
        <dgm:style>
          <a:lnRef idx="0">
            <a:scrgbClr r="0" g="0" b="0"/>
          </a:lnRef>
          <a:fillRef idx="0">
            <a:scrgbClr r="0" g="0" b="0"/>
          </a:fillRef>
          <a:effectRef idx="0">
            <a:scrgbClr r="0" g="0" b="0"/>
          </a:effectRef>
          <a:fontRef idx="minor">
            <a:schemeClr val="tx1"/>
          </a:fontRef>
        </dgm:style>
      </dgm:prSet>
      <dgm:spPr>
        <a:ln w="9525" cap="flat" cmpd="sng" algn="ctr">
          <a:solidFill>
            <a:schemeClr val="accent1"/>
          </a:solidFill>
          <a:prstDash val="solid"/>
          <a:round/>
          <a:headEnd type="arrow" w="med" len="med"/>
          <a:tailEnd type="arrow" w="med" len="med"/>
        </a:ln>
      </dgm:spPr>
      <dgm:t>
        <a:bodyPr/>
        <a:lstStyle/>
        <a:p>
          <a:endParaRPr lang="en-US"/>
        </a:p>
      </dgm:t>
    </dgm:pt>
    <dgm:pt modelId="{B3FDA16D-33D2-48E3-8F2F-030A8BE32951}" type="sibTrans" cxnId="{FFCDCBC8-71DB-4172-AF77-F1900B7029A8}">
      <dgm:prSet/>
      <dgm:spPr/>
      <dgm:t>
        <a:bodyPr/>
        <a:lstStyle/>
        <a:p>
          <a:endParaRPr lang="en-US"/>
        </a:p>
      </dgm:t>
    </dgm:pt>
    <dgm:pt modelId="{6A5233CE-27BB-43AF-B286-E0A053A83384}">
      <dgm:prSet phldrT="[Text]"/>
      <dgm:spPr/>
      <dgm:t>
        <a:bodyPr/>
        <a:lstStyle/>
        <a:p>
          <a:r>
            <a:rPr lang="sv-SE" dirty="0"/>
            <a:t>OPTIMICA Compiler Toolkit</a:t>
          </a:r>
          <a:endParaRPr lang="en-US" dirty="0"/>
        </a:p>
      </dgm:t>
    </dgm:pt>
    <dgm:pt modelId="{59E23E67-FF6B-4051-A7DC-09E3769E3682}" type="parTrans" cxnId="{BF6F1C81-589F-4CE5-94DE-0C9C79364DA3}">
      <dgm:prSet>
        <dgm:style>
          <a:lnRef idx="0">
            <a:scrgbClr r="0" g="0" b="0"/>
          </a:lnRef>
          <a:fillRef idx="0">
            <a:scrgbClr r="0" g="0" b="0"/>
          </a:fillRef>
          <a:effectRef idx="0">
            <a:scrgbClr r="0" g="0" b="0"/>
          </a:effectRef>
          <a:fontRef idx="minor">
            <a:schemeClr val="tx1"/>
          </a:fontRef>
        </dgm:style>
      </dgm:prSet>
      <dgm:spPr>
        <a:ln w="9525" cap="flat" cmpd="sng" algn="ctr">
          <a:solidFill>
            <a:schemeClr val="accent1"/>
          </a:solidFill>
          <a:prstDash val="solid"/>
          <a:round/>
          <a:headEnd type="arrow" w="med" len="med"/>
          <a:tailEnd type="arrow" w="med" len="med"/>
        </a:ln>
      </dgm:spPr>
      <dgm:t>
        <a:bodyPr/>
        <a:lstStyle/>
        <a:p>
          <a:endParaRPr lang="en-US"/>
        </a:p>
      </dgm:t>
    </dgm:pt>
    <dgm:pt modelId="{48BFE276-0370-4363-9666-88051DF3ED8C}" type="sibTrans" cxnId="{BF6F1C81-589F-4CE5-94DE-0C9C79364DA3}">
      <dgm:prSet/>
      <dgm:spPr/>
      <dgm:t>
        <a:bodyPr/>
        <a:lstStyle/>
        <a:p>
          <a:endParaRPr lang="en-US"/>
        </a:p>
      </dgm:t>
    </dgm:pt>
    <dgm:pt modelId="{93E6178C-4436-4A19-8F36-A7AC88DD9A4A}">
      <dgm:prSet phldrT="[Text]"/>
      <dgm:spPr/>
      <dgm:t>
        <a:bodyPr/>
        <a:lstStyle/>
        <a:p>
          <a:endParaRPr lang="en-US" dirty="0"/>
        </a:p>
      </dgm:t>
    </dgm:pt>
    <dgm:pt modelId="{78E0C2EA-0EE4-4B58-A12F-862E0154E44D}" type="parTrans" cxnId="{9C0370ED-6A9D-456B-8588-9EA32A88FA74}">
      <dgm:prSet/>
      <dgm:spPr/>
      <dgm:t>
        <a:bodyPr/>
        <a:lstStyle/>
        <a:p>
          <a:endParaRPr lang="en-US"/>
        </a:p>
      </dgm:t>
    </dgm:pt>
    <dgm:pt modelId="{4F565A2D-6E9F-41E3-95A6-40911F77664F}" type="sibTrans" cxnId="{9C0370ED-6A9D-456B-8588-9EA32A88FA74}">
      <dgm:prSet/>
      <dgm:spPr/>
      <dgm:t>
        <a:bodyPr/>
        <a:lstStyle/>
        <a:p>
          <a:endParaRPr lang="en-US"/>
        </a:p>
      </dgm:t>
    </dgm:pt>
    <dgm:pt modelId="{863E771B-6275-432B-97F1-96435A200407}">
      <dgm:prSet phldrT="[Text]" phldr="1"/>
      <dgm:spPr/>
      <dgm:t>
        <a:bodyPr/>
        <a:lstStyle/>
        <a:p>
          <a:endParaRPr lang="en-US" dirty="0"/>
        </a:p>
      </dgm:t>
    </dgm:pt>
    <dgm:pt modelId="{22F25D76-3EF3-45F7-9B02-BA409469BAC9}" type="parTrans" cxnId="{44A44612-21E7-4DE0-84DD-B90CA0EB210D}">
      <dgm:prSet/>
      <dgm:spPr/>
      <dgm:t>
        <a:bodyPr/>
        <a:lstStyle/>
        <a:p>
          <a:endParaRPr lang="en-US"/>
        </a:p>
      </dgm:t>
    </dgm:pt>
    <dgm:pt modelId="{7F8A4262-F4E7-49F5-B586-373AD62B1001}" type="sibTrans" cxnId="{44A44612-21E7-4DE0-84DD-B90CA0EB210D}">
      <dgm:prSet/>
      <dgm:spPr/>
      <dgm:t>
        <a:bodyPr/>
        <a:lstStyle/>
        <a:p>
          <a:endParaRPr lang="en-US"/>
        </a:p>
      </dgm:t>
    </dgm:pt>
    <dgm:pt modelId="{B1E41B55-6A4C-41ED-81AB-181EE9E2B3FF}" type="pres">
      <dgm:prSet presAssocID="{DCEC5E9A-7B61-497E-9BD4-942FBCCB064A}" presName="cycle" presStyleCnt="0">
        <dgm:presLayoutVars>
          <dgm:chMax val="1"/>
          <dgm:dir/>
          <dgm:animLvl val="ctr"/>
          <dgm:resizeHandles val="exact"/>
        </dgm:presLayoutVars>
      </dgm:prSet>
      <dgm:spPr/>
    </dgm:pt>
    <dgm:pt modelId="{DAA9C8A3-5DF4-44D5-96E3-567BF5AB6793}" type="pres">
      <dgm:prSet presAssocID="{B1CC6DE7-6A2F-4401-8628-0447D257E96F}" presName="centerShape" presStyleLbl="node0" presStyleIdx="0" presStyleCnt="1" custScaleX="134765" custScaleY="131238" custLinFactNeighborX="-5038" custLinFactNeighborY="15891"/>
      <dgm:spPr/>
    </dgm:pt>
    <dgm:pt modelId="{A03A0950-DFDA-45CC-9590-2927BA765496}" type="pres">
      <dgm:prSet presAssocID="{A9984E96-6EA6-4E67-9192-77B24ABCFFFA}" presName="Name9" presStyleLbl="parChTrans1D2" presStyleIdx="0" presStyleCnt="2"/>
      <dgm:spPr/>
    </dgm:pt>
    <dgm:pt modelId="{40C2E3E2-F069-4128-AB9F-CC579ED38BF6}" type="pres">
      <dgm:prSet presAssocID="{A9984E96-6EA6-4E67-9192-77B24ABCFFFA}" presName="connTx" presStyleLbl="parChTrans1D2" presStyleIdx="0" presStyleCnt="2"/>
      <dgm:spPr/>
    </dgm:pt>
    <dgm:pt modelId="{5A58F9D0-122B-4E15-8FCA-60DCD2D9DCD1}" type="pres">
      <dgm:prSet presAssocID="{FB68962D-40BC-4CCF-A920-D5A718589EE6}" presName="node" presStyleLbl="node1" presStyleIdx="0" presStyleCnt="2" custScaleX="133572" custScaleY="130368" custRadScaleRad="135262" custRadScaleInc="115158">
        <dgm:presLayoutVars>
          <dgm:bulletEnabled val="1"/>
        </dgm:presLayoutVars>
      </dgm:prSet>
      <dgm:spPr/>
    </dgm:pt>
    <dgm:pt modelId="{BD2834DA-83F3-43A5-BBBD-0E5A1D20F2E6}" type="pres">
      <dgm:prSet presAssocID="{59E23E67-FF6B-4051-A7DC-09E3769E3682}" presName="Name9" presStyleLbl="parChTrans1D2" presStyleIdx="1" presStyleCnt="2"/>
      <dgm:spPr/>
    </dgm:pt>
    <dgm:pt modelId="{367718BD-E8E0-4E28-A004-159BEC9E90D6}" type="pres">
      <dgm:prSet presAssocID="{59E23E67-FF6B-4051-A7DC-09E3769E3682}" presName="connTx" presStyleLbl="parChTrans1D2" presStyleIdx="1" presStyleCnt="2"/>
      <dgm:spPr/>
    </dgm:pt>
    <dgm:pt modelId="{8555A1B5-DB84-4C44-A08F-DDB6E7FC91E5}" type="pres">
      <dgm:prSet presAssocID="{6A5233CE-27BB-43AF-B286-E0A053A83384}" presName="node" presStyleLbl="node1" presStyleIdx="1" presStyleCnt="2" custScaleX="132379" custScaleY="128023" custRadScaleRad="154440" custRadScaleInc="86815">
        <dgm:presLayoutVars>
          <dgm:bulletEnabled val="1"/>
        </dgm:presLayoutVars>
      </dgm:prSet>
      <dgm:spPr/>
    </dgm:pt>
  </dgm:ptLst>
  <dgm:cxnLst>
    <dgm:cxn modelId="{44A44612-21E7-4DE0-84DD-B90CA0EB210D}" srcId="{93E6178C-4436-4A19-8F36-A7AC88DD9A4A}" destId="{863E771B-6275-432B-97F1-96435A200407}" srcOrd="0" destOrd="0" parTransId="{22F25D76-3EF3-45F7-9B02-BA409469BAC9}" sibTransId="{7F8A4262-F4E7-49F5-B586-373AD62B1001}"/>
    <dgm:cxn modelId="{25C65317-E80A-46EE-B052-68D85CC4C99B}" type="presOf" srcId="{DCEC5E9A-7B61-497E-9BD4-942FBCCB064A}" destId="{B1E41B55-6A4C-41ED-81AB-181EE9E2B3FF}" srcOrd="0" destOrd="0" presId="urn:microsoft.com/office/officeart/2005/8/layout/radial1"/>
    <dgm:cxn modelId="{9FEB3819-3F69-4044-9CD2-34BFA10EF9B9}" type="presOf" srcId="{59E23E67-FF6B-4051-A7DC-09E3769E3682}" destId="{BD2834DA-83F3-43A5-BBBD-0E5A1D20F2E6}" srcOrd="0" destOrd="0" presId="urn:microsoft.com/office/officeart/2005/8/layout/radial1"/>
    <dgm:cxn modelId="{107AA035-524B-45C3-98B3-31EA3C4C95C2}" type="presOf" srcId="{59E23E67-FF6B-4051-A7DC-09E3769E3682}" destId="{367718BD-E8E0-4E28-A004-159BEC9E90D6}" srcOrd="1" destOrd="0" presId="urn:microsoft.com/office/officeart/2005/8/layout/radial1"/>
    <dgm:cxn modelId="{7B957C5F-0B7A-44A9-B11E-A942258D26FB}" type="presOf" srcId="{FB68962D-40BC-4CCF-A920-D5A718589EE6}" destId="{5A58F9D0-122B-4E15-8FCA-60DCD2D9DCD1}" srcOrd="0" destOrd="0" presId="urn:microsoft.com/office/officeart/2005/8/layout/radial1"/>
    <dgm:cxn modelId="{9CE5A765-4905-440B-9D90-D246DB747771}" type="presOf" srcId="{B1CC6DE7-6A2F-4401-8628-0447D257E96F}" destId="{DAA9C8A3-5DF4-44D5-96E3-567BF5AB6793}" srcOrd="0" destOrd="0" presId="urn:microsoft.com/office/officeart/2005/8/layout/radial1"/>
    <dgm:cxn modelId="{EF44284B-0E0C-446C-A69D-1F336BB4FA1C}" type="presOf" srcId="{A9984E96-6EA6-4E67-9192-77B24ABCFFFA}" destId="{40C2E3E2-F069-4128-AB9F-CC579ED38BF6}" srcOrd="1" destOrd="0" presId="urn:microsoft.com/office/officeart/2005/8/layout/radial1"/>
    <dgm:cxn modelId="{837B9E75-68C2-42ED-BB41-BF13161BC862}" type="presOf" srcId="{A9984E96-6EA6-4E67-9192-77B24ABCFFFA}" destId="{A03A0950-DFDA-45CC-9590-2927BA765496}" srcOrd="0" destOrd="0" presId="urn:microsoft.com/office/officeart/2005/8/layout/radial1"/>
    <dgm:cxn modelId="{BF6F1C81-589F-4CE5-94DE-0C9C79364DA3}" srcId="{B1CC6DE7-6A2F-4401-8628-0447D257E96F}" destId="{6A5233CE-27BB-43AF-B286-E0A053A83384}" srcOrd="1" destOrd="0" parTransId="{59E23E67-FF6B-4051-A7DC-09E3769E3682}" sibTransId="{48BFE276-0370-4363-9666-88051DF3ED8C}"/>
    <dgm:cxn modelId="{B6D33895-B919-46E9-AF3C-1CD2A70F9A4E}" type="presOf" srcId="{6A5233CE-27BB-43AF-B286-E0A053A83384}" destId="{8555A1B5-DB84-4C44-A08F-DDB6E7FC91E5}" srcOrd="0" destOrd="0" presId="urn:microsoft.com/office/officeart/2005/8/layout/radial1"/>
    <dgm:cxn modelId="{FFCDCBC8-71DB-4172-AF77-F1900B7029A8}" srcId="{B1CC6DE7-6A2F-4401-8628-0447D257E96F}" destId="{FB68962D-40BC-4CCF-A920-D5A718589EE6}" srcOrd="0" destOrd="0" parTransId="{A9984E96-6EA6-4E67-9192-77B24ABCFFFA}" sibTransId="{B3FDA16D-33D2-48E3-8F2F-030A8BE32951}"/>
    <dgm:cxn modelId="{2D03E9D4-903A-4E35-8CE4-DB93FFA49E98}" srcId="{DCEC5E9A-7B61-497E-9BD4-942FBCCB064A}" destId="{B1CC6DE7-6A2F-4401-8628-0447D257E96F}" srcOrd="0" destOrd="0" parTransId="{9881A380-B6B8-449E-870B-CBC2577B0274}" sibTransId="{71AD10EE-93B9-4C69-8F40-BE382E028343}"/>
    <dgm:cxn modelId="{9C0370ED-6A9D-456B-8588-9EA32A88FA74}" srcId="{DCEC5E9A-7B61-497E-9BD4-942FBCCB064A}" destId="{93E6178C-4436-4A19-8F36-A7AC88DD9A4A}" srcOrd="1" destOrd="0" parTransId="{78E0C2EA-0EE4-4B58-A12F-862E0154E44D}" sibTransId="{4F565A2D-6E9F-41E3-95A6-40911F77664F}"/>
    <dgm:cxn modelId="{9207F816-3ADE-4A04-9F37-96DE46041983}" type="presParOf" srcId="{B1E41B55-6A4C-41ED-81AB-181EE9E2B3FF}" destId="{DAA9C8A3-5DF4-44D5-96E3-567BF5AB6793}" srcOrd="0" destOrd="0" presId="urn:microsoft.com/office/officeart/2005/8/layout/radial1"/>
    <dgm:cxn modelId="{4770CFB7-DD45-498A-88EC-D7BA4E83F390}" type="presParOf" srcId="{B1E41B55-6A4C-41ED-81AB-181EE9E2B3FF}" destId="{A03A0950-DFDA-45CC-9590-2927BA765496}" srcOrd="1" destOrd="0" presId="urn:microsoft.com/office/officeart/2005/8/layout/radial1"/>
    <dgm:cxn modelId="{49994278-B823-43D9-9725-DEB8743CB436}" type="presParOf" srcId="{A03A0950-DFDA-45CC-9590-2927BA765496}" destId="{40C2E3E2-F069-4128-AB9F-CC579ED38BF6}" srcOrd="0" destOrd="0" presId="urn:microsoft.com/office/officeart/2005/8/layout/radial1"/>
    <dgm:cxn modelId="{822B2632-8C0D-4BD6-955E-DFA2BA521D1F}" type="presParOf" srcId="{B1E41B55-6A4C-41ED-81AB-181EE9E2B3FF}" destId="{5A58F9D0-122B-4E15-8FCA-60DCD2D9DCD1}" srcOrd="2" destOrd="0" presId="urn:microsoft.com/office/officeart/2005/8/layout/radial1"/>
    <dgm:cxn modelId="{E67D6606-D701-4337-B533-F7F5C52CDD72}" type="presParOf" srcId="{B1E41B55-6A4C-41ED-81AB-181EE9E2B3FF}" destId="{BD2834DA-83F3-43A5-BBBD-0E5A1D20F2E6}" srcOrd="3" destOrd="0" presId="urn:microsoft.com/office/officeart/2005/8/layout/radial1"/>
    <dgm:cxn modelId="{DD6A4A01-3AB6-4C43-ADC2-92C7E4F0C2CA}" type="presParOf" srcId="{BD2834DA-83F3-43A5-BBBD-0E5A1D20F2E6}" destId="{367718BD-E8E0-4E28-A004-159BEC9E90D6}" srcOrd="0" destOrd="0" presId="urn:microsoft.com/office/officeart/2005/8/layout/radial1"/>
    <dgm:cxn modelId="{6379E9A1-E04A-4CD3-83BE-51EF93A3EBE4}" type="presParOf" srcId="{B1E41B55-6A4C-41ED-81AB-181EE9E2B3FF}" destId="{8555A1B5-DB84-4C44-A08F-DDB6E7FC91E5}"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A9C8A3-5DF4-44D5-96E3-567BF5AB6793}">
      <dsp:nvSpPr>
        <dsp:cNvPr id="0" name=""/>
        <dsp:cNvSpPr/>
      </dsp:nvSpPr>
      <dsp:spPr>
        <a:xfrm>
          <a:off x="2146946" y="1767246"/>
          <a:ext cx="1508429" cy="146895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sv-SE" sz="2400" kern="1200" dirty="0"/>
            <a:t>Model Testing Toolkit</a:t>
          </a:r>
          <a:endParaRPr lang="en-US" sz="2400" kern="1200" dirty="0"/>
        </a:p>
      </dsp:txBody>
      <dsp:txXfrm>
        <a:off x="2367850" y="1982369"/>
        <a:ext cx="1066621" cy="1038705"/>
      </dsp:txXfrm>
    </dsp:sp>
    <dsp:sp modelId="{A03A0950-DFDA-45CC-9590-2927BA765496}">
      <dsp:nvSpPr>
        <dsp:cNvPr id="0" name=""/>
        <dsp:cNvSpPr/>
      </dsp:nvSpPr>
      <dsp:spPr>
        <a:xfrm rot="2930">
          <a:off x="3655376" y="2486079"/>
          <a:ext cx="560655" cy="33050"/>
        </a:xfrm>
        <a:custGeom>
          <a:avLst/>
          <a:gdLst/>
          <a:ahLst/>
          <a:cxnLst/>
          <a:rect l="0" t="0" r="0" b="0"/>
          <a:pathLst>
            <a:path>
              <a:moveTo>
                <a:pt x="0" y="16525"/>
              </a:moveTo>
              <a:lnTo>
                <a:pt x="560655" y="16525"/>
              </a:lnTo>
            </a:path>
          </a:pathLst>
        </a:custGeom>
        <a:noFill/>
        <a:ln w="9525" cap="flat" cmpd="sng" algn="ctr">
          <a:solidFill>
            <a:schemeClr val="accent1"/>
          </a:solidFill>
          <a:prstDash val="solid"/>
          <a:round/>
          <a:headEnd type="arrow" w="med" len="med"/>
          <a:tailEnd type="arrow"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21687" y="2488588"/>
        <a:ext cx="28032" cy="28032"/>
      </dsp:txXfrm>
    </dsp:sp>
    <dsp:sp modelId="{5A58F9D0-122B-4E15-8FCA-60DCD2D9DCD1}">
      <dsp:nvSpPr>
        <dsp:cNvPr id="0" name=""/>
        <dsp:cNvSpPr/>
      </dsp:nvSpPr>
      <dsp:spPr>
        <a:xfrm>
          <a:off x="4216031" y="1773873"/>
          <a:ext cx="1495076" cy="145921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sv-SE" sz="1600" kern="1200" dirty="0"/>
            <a:t>GUI</a:t>
          </a:r>
          <a:endParaRPr lang="en-US" sz="1600" kern="1200" dirty="0"/>
        </a:p>
      </dsp:txBody>
      <dsp:txXfrm>
        <a:off x="4434980" y="1987570"/>
        <a:ext cx="1057178" cy="1031819"/>
      </dsp:txXfrm>
    </dsp:sp>
    <dsp:sp modelId="{BD2834DA-83F3-43A5-BBBD-0E5A1D20F2E6}">
      <dsp:nvSpPr>
        <dsp:cNvPr id="0" name=""/>
        <dsp:cNvSpPr/>
      </dsp:nvSpPr>
      <dsp:spPr>
        <a:xfrm rot="10800589">
          <a:off x="1586296" y="2485020"/>
          <a:ext cx="560650" cy="33050"/>
        </a:xfrm>
        <a:custGeom>
          <a:avLst/>
          <a:gdLst/>
          <a:ahLst/>
          <a:cxnLst/>
          <a:rect l="0" t="0" r="0" b="0"/>
          <a:pathLst>
            <a:path>
              <a:moveTo>
                <a:pt x="0" y="16525"/>
              </a:moveTo>
              <a:lnTo>
                <a:pt x="560650" y="16525"/>
              </a:lnTo>
            </a:path>
          </a:pathLst>
        </a:custGeom>
        <a:noFill/>
        <a:ln w="9525" cap="flat" cmpd="sng" algn="ctr">
          <a:solidFill>
            <a:schemeClr val="accent1"/>
          </a:solidFill>
          <a:prstDash val="solid"/>
          <a:round/>
          <a:headEnd type="arrow" w="med" len="med"/>
          <a:tailEnd type="arrow"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1852605" y="2487529"/>
        <a:ext cx="28032" cy="28032"/>
      </dsp:txXfrm>
    </dsp:sp>
    <dsp:sp modelId="{8555A1B5-DB84-4C44-A08F-DDB6E7FC91E5}">
      <dsp:nvSpPr>
        <dsp:cNvPr id="0" name=""/>
        <dsp:cNvSpPr/>
      </dsp:nvSpPr>
      <dsp:spPr>
        <a:xfrm>
          <a:off x="104573" y="1784887"/>
          <a:ext cx="1481723" cy="14329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sv-SE" sz="1600" kern="1200" dirty="0"/>
            <a:t>OPTIMICA Compiler Toolkit</a:t>
          </a:r>
          <a:endParaRPr lang="en-US" sz="1600" kern="1200" dirty="0"/>
        </a:p>
      </dsp:txBody>
      <dsp:txXfrm>
        <a:off x="321566" y="1994740"/>
        <a:ext cx="1047737" cy="101326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28600" rtl="0">
              <a:spcBef>
                <a:spcPts val="0"/>
              </a:spcBef>
            </a:pPr>
            <a:r>
              <a:rPr lang="sv"/>
              <a:t>Safe: garantera att alla tester som skulle kunna misslyckas faktiskt körs</a:t>
            </a:r>
          </a:p>
          <a:p>
            <a:pPr marL="457200" lvl="0" indent="-228600" rtl="0">
              <a:spcBef>
                <a:spcPts val="0"/>
              </a:spcBef>
            </a:pPr>
            <a:r>
              <a:rPr lang="sv"/>
              <a:t>Naiv metod: kör alla tester</a:t>
            </a:r>
          </a:p>
          <a:p>
            <a:pPr marL="457200" lvl="0" indent="-228600" rtl="0">
              <a:spcBef>
                <a:spcPts val="0"/>
              </a:spcBef>
            </a:pPr>
            <a:r>
              <a:rPr lang="sv"/>
              <a:t>Lång tid att köra alla tester</a:t>
            </a:r>
          </a:p>
          <a:p>
            <a:pPr marL="457200" lvl="0" indent="-228600" rtl="0">
              <a:spcBef>
                <a:spcPts val="0"/>
              </a:spcBef>
            </a:pPr>
            <a:r>
              <a:rPr lang="sv"/>
              <a:t>Inverterade beroenden</a:t>
            </a:r>
            <a:br>
              <a:rPr lang="sv"/>
            </a:br>
            <a:endParaRPr lang="sv"/>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304800" rtl="0">
              <a:lnSpc>
                <a:spcPct val="115000"/>
              </a:lnSpc>
              <a:spcBef>
                <a:spcPts val="0"/>
              </a:spcBef>
              <a:spcAft>
                <a:spcPts val="1600"/>
              </a:spcAft>
              <a:buSzPct val="100000"/>
              <a:buFont typeface="Roboto"/>
            </a:pPr>
            <a:r>
              <a:rPr lang="sv" sz="1200">
                <a:latin typeface="Roboto"/>
                <a:ea typeface="Roboto"/>
                <a:cs typeface="Roboto"/>
                <a:sym typeface="Roboto"/>
              </a:rPr>
              <a:t>Färdiga med beroendeanalysen</a:t>
            </a:r>
          </a:p>
          <a:p>
            <a:pPr marL="457200" lvl="0" indent="-304800" rtl="0">
              <a:lnSpc>
                <a:spcPct val="115000"/>
              </a:lnSpc>
              <a:spcBef>
                <a:spcPts val="0"/>
              </a:spcBef>
              <a:spcAft>
                <a:spcPts val="1600"/>
              </a:spcAft>
              <a:buSzPct val="100000"/>
              <a:buFont typeface="Roboto"/>
            </a:pPr>
            <a:r>
              <a:rPr lang="sv" sz="1200">
                <a:latin typeface="Roboto"/>
                <a:ea typeface="Roboto"/>
                <a:cs typeface="Roboto"/>
                <a:sym typeface="Roboto"/>
              </a:rPr>
              <a:t>Lagt till funktionalitet i GUI</a:t>
            </a:r>
          </a:p>
          <a:p>
            <a:pPr marL="457200" lvl="0" indent="-304800" rtl="0">
              <a:lnSpc>
                <a:spcPct val="115000"/>
              </a:lnSpc>
              <a:spcBef>
                <a:spcPts val="0"/>
              </a:spcBef>
              <a:spcAft>
                <a:spcPts val="1600"/>
              </a:spcAft>
              <a:buSzPct val="100000"/>
              <a:buFont typeface="Roboto"/>
            </a:pPr>
            <a:r>
              <a:rPr lang="sv" sz="1200">
                <a:latin typeface="Roboto"/>
                <a:ea typeface="Roboto"/>
                <a:cs typeface="Roboto"/>
                <a:sym typeface="Roboto"/>
              </a:rPr>
              <a:t>Modellerare testar</a:t>
            </a:r>
          </a:p>
          <a:p>
            <a:pPr marL="457200" lvl="0" indent="-304800" rtl="0">
              <a:lnSpc>
                <a:spcPct val="115000"/>
              </a:lnSpc>
              <a:spcBef>
                <a:spcPts val="0"/>
              </a:spcBef>
              <a:spcAft>
                <a:spcPts val="1600"/>
              </a:spcAft>
              <a:buSzPct val="100000"/>
              <a:buFont typeface="Roboto"/>
            </a:pPr>
            <a:r>
              <a:rPr lang="sv" sz="1200">
                <a:latin typeface="Roboto"/>
                <a:ea typeface="Roboto"/>
                <a:cs typeface="Roboto"/>
                <a:sym typeface="Roboto"/>
              </a:rPr>
              <a:t>Mätt tiden för att köra MSL tester</a:t>
            </a:r>
            <a:br>
              <a:rPr lang="sv" sz="1200">
                <a:latin typeface="Roboto"/>
                <a:ea typeface="Roboto"/>
                <a:cs typeface="Roboto"/>
                <a:sym typeface="Roboto"/>
              </a:rPr>
            </a:br>
            <a:endParaRPr lang="sv" sz="1200">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t>‹#›</a:t>
            </a:fld>
            <a:endParaRPr lang="sv"/>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lIns="91425" tIns="91425" rIns="91425" bIns="91425" anchor="b" anchorCtr="0"/>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0" name="Shape 6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t>‹#›</a:t>
            </a:fld>
            <a:endParaRPr lang="sv"/>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t>‹#›</a:t>
            </a:fld>
            <a:endParaRPr lang="sv"/>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a:endParaRPr/>
          </a:p>
        </p:txBody>
      </p:sp>
      <p:sp>
        <p:nvSpPr>
          <p:cNvPr id="17" name="Shape 17"/>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solidFill>
                  <a:schemeClr val="lt1"/>
                </a:solidFill>
              </a:rPr>
              <a:t>‹#›</a:t>
            </a:fld>
            <a:endParaRPr lang="sv">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t>‹#›</a:t>
            </a:fld>
            <a:endParaRPr lang="sv"/>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t>‹#›</a:t>
            </a:fld>
            <a:endParaRPr lang="sv"/>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35" name="Shape 35"/>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t>‹#›</a:t>
            </a:fld>
            <a:endParaRPr lang="sv"/>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t>‹#›</a:t>
            </a:fld>
            <a:endParaRPr lang="sv"/>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lIns="91425" tIns="91425" rIns="91425" bIns="91425" anchor="ctr"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sp>
        <p:nvSpPr>
          <p:cNvPr id="44" name="Shape 4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solidFill>
                  <a:schemeClr val="lt1"/>
                </a:solidFill>
              </a:rPr>
              <a:t>‹#›</a:t>
            </a:fld>
            <a:endParaRPr lang="sv">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a:endParaRPr/>
          </a:p>
        </p:txBody>
      </p:sp>
      <p:sp>
        <p:nvSpPr>
          <p:cNvPr id="49" name="Shape 49"/>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solidFill>
                  <a:schemeClr val="lt1"/>
                </a:solidFill>
              </a:rPr>
              <a:t>‹#›</a:t>
            </a:fld>
            <a:endParaRPr lang="sv">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sv">
                <a:solidFill>
                  <a:schemeClr val="lt1"/>
                </a:solidFill>
              </a:rPr>
              <a:t>‹#›</a:t>
            </a:fld>
            <a:endParaRPr lang="sv">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buFont typeface="Roboto"/>
              <a:buChar char="●"/>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sv" sz="1000">
                <a:solidFill>
                  <a:schemeClr val="lt2"/>
                </a:solidFill>
                <a:latin typeface="Roboto"/>
                <a:ea typeface="Roboto"/>
                <a:cs typeface="Roboto"/>
                <a:sym typeface="Roboto"/>
              </a:rPr>
              <a:t>‹#›</a:t>
            </a:fld>
            <a:endParaRPr lang="sv"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a:spcBef>
                <a:spcPts val="0"/>
              </a:spcBef>
              <a:buNone/>
            </a:pPr>
            <a:r>
              <a:rPr lang="en-US" dirty="0"/>
              <a:t>Safe regression test selection for Modelica</a:t>
            </a:r>
            <a:endParaRPr lang="sv" dirty="0"/>
          </a:p>
        </p:txBody>
      </p:sp>
      <p:sp>
        <p:nvSpPr>
          <p:cNvPr id="68" name="Shape 68"/>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a:spcBef>
                <a:spcPts val="0"/>
              </a:spcBef>
              <a:buNone/>
            </a:pPr>
            <a:r>
              <a:rPr lang="sv-SE" dirty="0"/>
              <a:t>By Erik Hedblom and Kasper Rundquist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sv"/>
              <a:t>Validation/Future work</a:t>
            </a:r>
          </a:p>
        </p:txBody>
      </p:sp>
      <p:sp>
        <p:nvSpPr>
          <p:cNvPr id="123" name="Shape 123"/>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285750" indent="-285750"/>
            <a:r>
              <a:rPr lang="sv-SE" dirty="0"/>
              <a:t>Run testselection in paralell with complete testsuite</a:t>
            </a:r>
          </a:p>
          <a:p>
            <a:pPr marL="285750" indent="-285750"/>
            <a:r>
              <a:rPr lang="sv-SE" dirty="0"/>
              <a:t>Mutation testing</a:t>
            </a:r>
          </a:p>
          <a:p>
            <a:pPr marL="285750" indent="-285750"/>
            <a:r>
              <a:rPr lang="sv-SE" dirty="0"/>
              <a:t>Move implementation to instance tree?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0" y="2095050"/>
            <a:ext cx="3288000" cy="953400"/>
          </a:xfrm>
          <a:prstGeom prst="rect">
            <a:avLst/>
          </a:prstGeom>
        </p:spPr>
        <p:txBody>
          <a:bodyPr lIns="91425" tIns="91425" rIns="91425" bIns="91425" anchor="ctr" anchorCtr="0">
            <a:noAutofit/>
          </a:bodyPr>
          <a:lstStyle/>
          <a:p>
            <a:pPr lvl="0" algn="ctr" rtl="0">
              <a:spcBef>
                <a:spcPts val="0"/>
              </a:spcBef>
              <a:buNone/>
            </a:pPr>
            <a:r>
              <a:rPr lang="sv"/>
              <a:t>Safe test selection</a:t>
            </a:r>
          </a:p>
        </p:txBody>
      </p:sp>
      <p:pic>
        <p:nvPicPr>
          <p:cNvPr id="74" name="Shape 74"/>
          <p:cNvPicPr preferRelativeResize="0"/>
          <p:nvPr/>
        </p:nvPicPr>
        <p:blipFill>
          <a:blip r:embed="rId3">
            <a:alphaModFix/>
          </a:blip>
          <a:stretch>
            <a:fillRect/>
          </a:stretch>
        </p:blipFill>
        <p:spPr>
          <a:xfrm>
            <a:off x="4331950" y="1083820"/>
            <a:ext cx="3830974" cy="2975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sv"/>
              <a:t>Modelica Bouncing Ball example</a:t>
            </a:r>
          </a:p>
        </p:txBody>
      </p:sp>
      <p:pic>
        <p:nvPicPr>
          <p:cNvPr id="80" name="Shape 80" descr="BB1.png"/>
          <p:cNvPicPr preferRelativeResize="0"/>
          <p:nvPr/>
        </p:nvPicPr>
        <p:blipFill>
          <a:blip r:embed="rId3">
            <a:alphaModFix/>
          </a:blip>
          <a:stretch>
            <a:fillRect/>
          </a:stretch>
        </p:blipFill>
        <p:spPr>
          <a:xfrm>
            <a:off x="4713175" y="1538600"/>
            <a:ext cx="4806524" cy="3604899"/>
          </a:xfrm>
          <a:prstGeom prst="rect">
            <a:avLst/>
          </a:prstGeom>
          <a:noFill/>
          <a:ln>
            <a:noFill/>
          </a:ln>
        </p:spPr>
      </p:pic>
      <p:sp>
        <p:nvSpPr>
          <p:cNvPr id="81" name="Shape 81"/>
          <p:cNvSpPr txBox="1">
            <a:spLocks noGrp="1"/>
          </p:cNvSpPr>
          <p:nvPr>
            <p:ph type="body" idx="4294967295"/>
          </p:nvPr>
        </p:nvSpPr>
        <p:spPr>
          <a:xfrm>
            <a:off x="-1" y="785525"/>
            <a:ext cx="5473051" cy="4187100"/>
          </a:xfrm>
          <a:prstGeom prst="rect">
            <a:avLst/>
          </a:prstGeom>
        </p:spPr>
        <p:txBody>
          <a:bodyPr lIns="91425" tIns="91425" rIns="91425" bIns="91425" anchor="t" anchorCtr="0">
            <a:noAutofit/>
          </a:bodyPr>
          <a:lstStyle/>
          <a:p>
            <a:pPr lvl="0" rtl="0">
              <a:lnSpc>
                <a:spcPct val="115000"/>
              </a:lnSpc>
              <a:spcBef>
                <a:spcPts val="0"/>
              </a:spcBef>
              <a:spcAft>
                <a:spcPts val="0"/>
              </a:spcAft>
              <a:buNone/>
            </a:pPr>
            <a:r>
              <a:rPr lang="sv" sz="1200" b="1" dirty="0">
                <a:solidFill>
                  <a:srgbClr val="0000FF"/>
                </a:solidFill>
                <a:latin typeface="Courier New"/>
                <a:ea typeface="Courier New"/>
                <a:cs typeface="Courier New"/>
                <a:sym typeface="Courier New"/>
              </a:rPr>
              <a:t>model</a:t>
            </a:r>
            <a:r>
              <a:rPr lang="sv" sz="1200" dirty="0">
                <a:solidFill>
                  <a:srgbClr val="000000"/>
                </a:solidFill>
                <a:latin typeface="Courier New"/>
                <a:ea typeface="Courier New"/>
                <a:cs typeface="Courier New"/>
                <a:sym typeface="Courier New"/>
              </a:rPr>
              <a:t> BouncingBall </a:t>
            </a:r>
            <a:r>
              <a:rPr lang="sv" sz="1200" dirty="0">
                <a:solidFill>
                  <a:srgbClr val="38761D"/>
                </a:solidFill>
                <a:latin typeface="Courier New"/>
                <a:ea typeface="Courier New"/>
                <a:cs typeface="Courier New"/>
                <a:sym typeface="Courier New"/>
              </a:rPr>
              <a:t>//The 'classic' bouncing ball model</a:t>
            </a:r>
          </a:p>
          <a:p>
            <a:pPr lvl="0">
              <a:lnSpc>
                <a:spcPct val="115000"/>
              </a:lnSpc>
              <a:spcBef>
                <a:spcPts val="0"/>
              </a:spcBef>
              <a:spcAft>
                <a:spcPts val="0"/>
              </a:spcAft>
              <a:buNone/>
            </a:pPr>
            <a:r>
              <a:rPr lang="sv" sz="1200" dirty="0">
                <a:solidFill>
                  <a:srgbClr val="000000"/>
                </a:solidFill>
                <a:latin typeface="Courier New"/>
                <a:ea typeface="Courier New"/>
                <a:cs typeface="Courier New"/>
                <a:sym typeface="Courier New"/>
              </a:rPr>
              <a:t>  </a:t>
            </a:r>
            <a:r>
              <a:rPr lang="sv" sz="1200" b="1" dirty="0">
                <a:solidFill>
                  <a:srgbClr val="0000FF"/>
                </a:solidFill>
                <a:latin typeface="Courier New"/>
                <a:ea typeface="Courier New"/>
                <a:cs typeface="Courier New"/>
                <a:sym typeface="Courier New"/>
              </a:rPr>
              <a:t>parameter</a:t>
            </a:r>
            <a:r>
              <a:rPr lang="sv" sz="1200" dirty="0">
                <a:solidFill>
                  <a:srgbClr val="000000"/>
                </a:solidFill>
                <a:latin typeface="Courier New"/>
                <a:ea typeface="Courier New"/>
                <a:cs typeface="Courier New"/>
                <a:sym typeface="Courier New"/>
              </a:rPr>
              <a:t> Real e = 0.8; </a:t>
            </a:r>
            <a:r>
              <a:rPr lang="sv" sz="1200" dirty="0">
                <a:solidFill>
                  <a:srgbClr val="38761D"/>
                </a:solidFill>
                <a:latin typeface="Courier New"/>
                <a:ea typeface="Courier New"/>
                <a:cs typeface="Courier New"/>
                <a:sym typeface="Courier New"/>
              </a:rPr>
              <a:t>//Elasticity coefficient</a:t>
            </a:r>
          </a:p>
          <a:p>
            <a:pPr lvl="0">
              <a:lnSpc>
                <a:spcPct val="115000"/>
              </a:lnSpc>
              <a:spcBef>
                <a:spcPts val="0"/>
              </a:spcBef>
              <a:spcAft>
                <a:spcPts val="0"/>
              </a:spcAft>
              <a:buNone/>
            </a:pPr>
            <a:r>
              <a:rPr lang="sv" sz="1200" dirty="0">
                <a:solidFill>
                  <a:srgbClr val="000000"/>
                </a:solidFill>
                <a:latin typeface="Courier New"/>
                <a:ea typeface="Courier New"/>
                <a:cs typeface="Courier New"/>
                <a:sym typeface="Courier New"/>
              </a:rPr>
              <a:t>  </a:t>
            </a:r>
            <a:r>
              <a:rPr lang="sv" sz="1200" b="1" dirty="0">
                <a:solidFill>
                  <a:srgbClr val="0000FF"/>
                </a:solidFill>
                <a:latin typeface="Courier New"/>
                <a:ea typeface="Courier New"/>
                <a:cs typeface="Courier New"/>
                <a:sym typeface="Courier New"/>
              </a:rPr>
              <a:t>parameter</a:t>
            </a:r>
            <a:r>
              <a:rPr lang="sv" sz="1200" dirty="0">
                <a:solidFill>
                  <a:srgbClr val="000000"/>
                </a:solidFill>
                <a:latin typeface="Courier New"/>
                <a:ea typeface="Courier New"/>
                <a:cs typeface="Courier New"/>
                <a:sym typeface="Courier New"/>
              </a:rPr>
              <a:t> Real g = 9.81; </a:t>
            </a:r>
            <a:r>
              <a:rPr lang="sv" sz="1200" dirty="0">
                <a:solidFill>
                  <a:srgbClr val="38761D"/>
                </a:solidFill>
                <a:latin typeface="Courier New"/>
                <a:ea typeface="Courier New"/>
                <a:cs typeface="Courier New"/>
                <a:sym typeface="Courier New"/>
              </a:rPr>
              <a:t>//Acceleration due to gravity</a:t>
            </a:r>
          </a:p>
          <a:p>
            <a:pPr lvl="0">
              <a:lnSpc>
                <a:spcPct val="115000"/>
              </a:lnSpc>
              <a:spcBef>
                <a:spcPts val="0"/>
              </a:spcBef>
              <a:spcAft>
                <a:spcPts val="0"/>
              </a:spcAft>
              <a:buNone/>
            </a:pPr>
            <a:r>
              <a:rPr lang="sv" sz="1200" dirty="0">
                <a:solidFill>
                  <a:srgbClr val="000000"/>
                </a:solidFill>
                <a:latin typeface="Courier New"/>
                <a:ea typeface="Courier New"/>
                <a:cs typeface="Courier New"/>
                <a:sym typeface="Courier New"/>
              </a:rPr>
              <a:t>  Height h(start=1); </a:t>
            </a:r>
            <a:r>
              <a:rPr lang="sv" sz="1200" dirty="0">
                <a:solidFill>
                  <a:srgbClr val="38761D"/>
                </a:solidFill>
                <a:latin typeface="Courier New"/>
                <a:ea typeface="Courier New"/>
                <a:cs typeface="Courier New"/>
                <a:sym typeface="Courier New"/>
              </a:rPr>
              <a:t>//Height of the ball</a:t>
            </a:r>
          </a:p>
          <a:p>
            <a:pPr lvl="0">
              <a:lnSpc>
                <a:spcPct val="115000"/>
              </a:lnSpc>
              <a:spcBef>
                <a:spcPts val="0"/>
              </a:spcBef>
              <a:spcAft>
                <a:spcPts val="0"/>
              </a:spcAft>
              <a:buNone/>
            </a:pPr>
            <a:r>
              <a:rPr lang="sv" sz="1200" dirty="0">
                <a:solidFill>
                  <a:srgbClr val="000000"/>
                </a:solidFill>
                <a:latin typeface="Courier New"/>
                <a:ea typeface="Courier New"/>
                <a:cs typeface="Courier New"/>
                <a:sym typeface="Courier New"/>
              </a:rPr>
              <a:t>  Velocity v(start=0); </a:t>
            </a:r>
            <a:r>
              <a:rPr lang="sv" sz="1200" dirty="0">
                <a:solidFill>
                  <a:srgbClr val="38761D"/>
                </a:solidFill>
                <a:latin typeface="Courier New"/>
                <a:ea typeface="Courier New"/>
                <a:cs typeface="Courier New"/>
                <a:sym typeface="Courier New"/>
              </a:rPr>
              <a:t>//Velocity of the ball</a:t>
            </a:r>
          </a:p>
          <a:p>
            <a:pPr lvl="0">
              <a:lnSpc>
                <a:spcPct val="115000"/>
              </a:lnSpc>
              <a:spcBef>
                <a:spcPts val="0"/>
              </a:spcBef>
              <a:spcAft>
                <a:spcPts val="0"/>
              </a:spcAft>
              <a:buNone/>
            </a:pPr>
            <a:r>
              <a:rPr lang="sv" sz="1200" b="1" dirty="0">
                <a:solidFill>
                  <a:srgbClr val="0000FF"/>
                </a:solidFill>
                <a:latin typeface="Courier New"/>
                <a:ea typeface="Courier New"/>
                <a:cs typeface="Courier New"/>
                <a:sym typeface="Courier New"/>
              </a:rPr>
              <a:t>equation</a:t>
            </a:r>
          </a:p>
          <a:p>
            <a:pPr lvl="0">
              <a:lnSpc>
                <a:spcPct val="115000"/>
              </a:lnSpc>
              <a:spcBef>
                <a:spcPts val="0"/>
              </a:spcBef>
              <a:spcAft>
                <a:spcPts val="0"/>
              </a:spcAft>
              <a:buNone/>
            </a:pPr>
            <a:r>
              <a:rPr lang="sv" sz="1200" dirty="0">
                <a:solidFill>
                  <a:srgbClr val="000000"/>
                </a:solidFill>
                <a:latin typeface="Courier New"/>
                <a:ea typeface="Courier New"/>
                <a:cs typeface="Courier New"/>
                <a:sym typeface="Courier New"/>
              </a:rPr>
              <a:t>  </a:t>
            </a:r>
            <a:r>
              <a:rPr lang="sv" sz="1200" b="1" dirty="0">
                <a:solidFill>
                  <a:srgbClr val="0000FF"/>
                </a:solidFill>
                <a:latin typeface="Courier New"/>
                <a:ea typeface="Courier New"/>
                <a:cs typeface="Courier New"/>
                <a:sym typeface="Courier New"/>
              </a:rPr>
              <a:t>der</a:t>
            </a:r>
            <a:r>
              <a:rPr lang="sv" sz="1200" dirty="0">
                <a:solidFill>
                  <a:srgbClr val="000000"/>
                </a:solidFill>
                <a:latin typeface="Courier New"/>
                <a:ea typeface="Courier New"/>
                <a:cs typeface="Courier New"/>
                <a:sym typeface="Courier New"/>
              </a:rPr>
              <a:t>(h) = v; </a:t>
            </a:r>
            <a:r>
              <a:rPr lang="sv" sz="1200" dirty="0">
                <a:solidFill>
                  <a:srgbClr val="38761D"/>
                </a:solidFill>
                <a:latin typeface="Courier New"/>
                <a:ea typeface="Courier New"/>
                <a:cs typeface="Courier New"/>
                <a:sym typeface="Courier New"/>
              </a:rPr>
              <a:t>//Newtons second law</a:t>
            </a:r>
          </a:p>
          <a:p>
            <a:pPr lvl="0">
              <a:lnSpc>
                <a:spcPct val="115000"/>
              </a:lnSpc>
              <a:spcBef>
                <a:spcPts val="0"/>
              </a:spcBef>
              <a:spcAft>
                <a:spcPts val="0"/>
              </a:spcAft>
              <a:buNone/>
            </a:pPr>
            <a:r>
              <a:rPr lang="sv" sz="1200" dirty="0">
                <a:solidFill>
                  <a:srgbClr val="000000"/>
                </a:solidFill>
                <a:latin typeface="Courier New"/>
                <a:ea typeface="Courier New"/>
                <a:cs typeface="Courier New"/>
                <a:sym typeface="Courier New"/>
              </a:rPr>
              <a:t>  </a:t>
            </a:r>
            <a:r>
              <a:rPr lang="sv" sz="1200" b="1" dirty="0">
                <a:solidFill>
                  <a:srgbClr val="0000FF"/>
                </a:solidFill>
                <a:latin typeface="Courier New"/>
                <a:ea typeface="Courier New"/>
                <a:cs typeface="Courier New"/>
                <a:sym typeface="Courier New"/>
              </a:rPr>
              <a:t>der</a:t>
            </a:r>
            <a:r>
              <a:rPr lang="sv" sz="1200" dirty="0">
                <a:solidFill>
                  <a:srgbClr val="000000"/>
                </a:solidFill>
                <a:latin typeface="Courier New"/>
                <a:ea typeface="Courier New"/>
                <a:cs typeface="Courier New"/>
                <a:sym typeface="Courier New"/>
              </a:rPr>
              <a:t>(v) = -g;</a:t>
            </a:r>
          </a:p>
          <a:p>
            <a:pPr lvl="0">
              <a:lnSpc>
                <a:spcPct val="115000"/>
              </a:lnSpc>
              <a:spcBef>
                <a:spcPts val="0"/>
              </a:spcBef>
              <a:spcAft>
                <a:spcPts val="0"/>
              </a:spcAft>
              <a:buNone/>
            </a:pPr>
            <a:r>
              <a:rPr lang="sv" sz="1200" dirty="0">
                <a:solidFill>
                  <a:srgbClr val="000000"/>
                </a:solidFill>
                <a:latin typeface="Courier New"/>
                <a:ea typeface="Courier New"/>
                <a:cs typeface="Courier New"/>
                <a:sym typeface="Courier New"/>
              </a:rPr>
              <a:t>  </a:t>
            </a:r>
            <a:r>
              <a:rPr lang="sv" sz="1200" b="1" dirty="0">
                <a:solidFill>
                  <a:srgbClr val="0000FF"/>
                </a:solidFill>
                <a:latin typeface="Courier New"/>
                <a:ea typeface="Courier New"/>
                <a:cs typeface="Courier New"/>
                <a:sym typeface="Courier New"/>
              </a:rPr>
              <a:t>when</a:t>
            </a:r>
            <a:r>
              <a:rPr lang="sv" sz="1200" dirty="0">
                <a:solidFill>
                  <a:srgbClr val="000000"/>
                </a:solidFill>
                <a:latin typeface="Courier New"/>
                <a:ea typeface="Courier New"/>
                <a:cs typeface="Courier New"/>
                <a:sym typeface="Courier New"/>
              </a:rPr>
              <a:t> h &lt;= 0 </a:t>
            </a:r>
            <a:r>
              <a:rPr lang="sv" sz="1200" b="1" dirty="0">
                <a:solidFill>
                  <a:srgbClr val="0000FF"/>
                </a:solidFill>
                <a:latin typeface="Courier New"/>
                <a:ea typeface="Courier New"/>
                <a:cs typeface="Courier New"/>
                <a:sym typeface="Courier New"/>
              </a:rPr>
              <a:t>then</a:t>
            </a:r>
          </a:p>
          <a:p>
            <a:pPr lvl="0">
              <a:lnSpc>
                <a:spcPct val="115000"/>
              </a:lnSpc>
              <a:spcBef>
                <a:spcPts val="0"/>
              </a:spcBef>
              <a:spcAft>
                <a:spcPts val="0"/>
              </a:spcAft>
              <a:buNone/>
            </a:pPr>
            <a:r>
              <a:rPr lang="sv" sz="1200" dirty="0">
                <a:solidFill>
                  <a:srgbClr val="000000"/>
                </a:solidFill>
                <a:latin typeface="Courier New"/>
                <a:ea typeface="Courier New"/>
                <a:cs typeface="Courier New"/>
                <a:sym typeface="Courier New"/>
              </a:rPr>
              <a:t>    reinit(v, -e*pre(v)); </a:t>
            </a:r>
            <a:r>
              <a:rPr lang="sv" sz="1200" dirty="0">
                <a:solidFill>
                  <a:srgbClr val="38761D"/>
                </a:solidFill>
                <a:latin typeface="Courier New"/>
                <a:ea typeface="Courier New"/>
                <a:cs typeface="Courier New"/>
                <a:sym typeface="Courier New"/>
              </a:rPr>
              <a:t>//Set velocity after bounce</a:t>
            </a:r>
          </a:p>
          <a:p>
            <a:pPr lvl="0">
              <a:lnSpc>
                <a:spcPct val="115000"/>
              </a:lnSpc>
              <a:spcBef>
                <a:spcPts val="0"/>
              </a:spcBef>
              <a:spcAft>
                <a:spcPts val="0"/>
              </a:spcAft>
              <a:buNone/>
            </a:pPr>
            <a:r>
              <a:rPr lang="sv" sz="1200" dirty="0">
                <a:solidFill>
                  <a:srgbClr val="000000"/>
                </a:solidFill>
                <a:latin typeface="Courier New"/>
                <a:ea typeface="Courier New"/>
                <a:cs typeface="Courier New"/>
                <a:sym typeface="Courier New"/>
              </a:rPr>
              <a:t>  </a:t>
            </a:r>
            <a:r>
              <a:rPr lang="sv" sz="1200" b="1" dirty="0">
                <a:solidFill>
                  <a:srgbClr val="0000FF"/>
                </a:solidFill>
                <a:latin typeface="Courier New"/>
                <a:ea typeface="Courier New"/>
                <a:cs typeface="Courier New"/>
                <a:sym typeface="Courier New"/>
              </a:rPr>
              <a:t>end when</a:t>
            </a:r>
            <a:r>
              <a:rPr lang="sv" sz="1200" dirty="0">
                <a:solidFill>
                  <a:srgbClr val="000000"/>
                </a:solidFill>
                <a:latin typeface="Courier New"/>
                <a:ea typeface="Courier New"/>
                <a:cs typeface="Courier New"/>
                <a:sym typeface="Courier New"/>
              </a:rPr>
              <a:t>;</a:t>
            </a:r>
          </a:p>
          <a:p>
            <a:pPr lvl="0">
              <a:lnSpc>
                <a:spcPct val="115000"/>
              </a:lnSpc>
              <a:spcBef>
                <a:spcPts val="0"/>
              </a:spcBef>
              <a:spcAft>
                <a:spcPts val="0"/>
              </a:spcAft>
              <a:buNone/>
            </a:pPr>
            <a:r>
              <a:rPr lang="sv" sz="1200" b="1" dirty="0">
                <a:solidFill>
                  <a:srgbClr val="0000FF"/>
                </a:solidFill>
                <a:latin typeface="Courier New"/>
                <a:ea typeface="Courier New"/>
                <a:cs typeface="Courier New"/>
                <a:sym typeface="Courier New"/>
              </a:rPr>
              <a:t>end</a:t>
            </a:r>
            <a:r>
              <a:rPr lang="sv" sz="1200" dirty="0">
                <a:solidFill>
                  <a:srgbClr val="000000"/>
                </a:solidFill>
                <a:latin typeface="Courier New"/>
                <a:ea typeface="Courier New"/>
                <a:cs typeface="Courier New"/>
                <a:sym typeface="Courier New"/>
              </a:rPr>
              <a:t> BouncingBall;</a:t>
            </a:r>
          </a:p>
          <a:p>
            <a:pPr lvl="0">
              <a:spcBef>
                <a:spcPts val="0"/>
              </a:spcBef>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sv" dirty="0"/>
              <a:t>O</a:t>
            </a:r>
            <a:r>
              <a:rPr lang="en-US" dirty="0"/>
              <a:t>PTIMICA Compiler Toolkit and</a:t>
            </a:r>
            <a:r>
              <a:rPr lang="sv" dirty="0"/>
              <a:t> JModelica.org</a:t>
            </a:r>
          </a:p>
        </p:txBody>
      </p:sp>
      <p:sp>
        <p:nvSpPr>
          <p:cNvPr id="87" name="Shape 87"/>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US" dirty="0"/>
              <a:t>Model Testing Toolkit</a:t>
            </a:r>
            <a:endParaRPr lang="sv" dirty="0"/>
          </a:p>
        </p:txBody>
      </p:sp>
      <p:sp>
        <p:nvSpPr>
          <p:cNvPr id="93" name="Shape 93"/>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endParaRPr dirty="0"/>
          </a:p>
        </p:txBody>
      </p:sp>
      <p:graphicFrame>
        <p:nvGraphicFramePr>
          <p:cNvPr id="2" name="Diagram 1">
            <a:extLst>
              <a:ext uri="{FF2B5EF4-FFF2-40B4-BE49-F238E27FC236}">
                <a16:creationId xmlns:a16="http://schemas.microsoft.com/office/drawing/2014/main" id="{4A771E42-F786-4BB0-97DF-833B5A14CE91}"/>
              </a:ext>
            </a:extLst>
          </p:cNvPr>
          <p:cNvGraphicFramePr/>
          <p:nvPr>
            <p:extLst>
              <p:ext uri="{D42A27DB-BD31-4B8C-83A1-F6EECF244321}">
                <p14:modId xmlns:p14="http://schemas.microsoft.com/office/powerpoint/2010/main" val="2312780197"/>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US" dirty="0"/>
              <a:t>Dependency rules</a:t>
            </a:r>
            <a:endParaRPr lang="sv" dirty="0"/>
          </a:p>
        </p:txBody>
      </p:sp>
      <p:sp>
        <p:nvSpPr>
          <p:cNvPr id="99" name="Shape 99"/>
          <p:cNvSpPr txBox="1">
            <a:spLocks noGrp="1"/>
          </p:cNvSpPr>
          <p:nvPr>
            <p:ph type="body" idx="4294967295"/>
          </p:nvPr>
        </p:nvSpPr>
        <p:spPr>
          <a:xfrm>
            <a:off x="166861" y="619050"/>
            <a:ext cx="8977139" cy="4449357"/>
          </a:xfrm>
          <a:prstGeom prst="rect">
            <a:avLst/>
          </a:prstGeom>
        </p:spPr>
        <p:txBody>
          <a:bodyPr lIns="91425" tIns="91425" rIns="91425" bIns="91425" anchor="t" anchorCtr="0">
            <a:noAutofit/>
          </a:bodyPr>
          <a:lstStyle/>
          <a:p>
            <a:pPr marL="342900" lvl="0" indent="-342900">
              <a:buFont typeface="+mj-lt"/>
              <a:buAutoNum type="arabicPeriod"/>
            </a:pPr>
            <a:r>
              <a:rPr lang="en-US" dirty="0"/>
              <a:t>A class depends on all classes referenced by resolvable accesses within it, not including accesses within paths.</a:t>
            </a:r>
          </a:p>
          <a:p>
            <a:pPr marL="342900" lvl="0" indent="-342900">
              <a:buFont typeface="+mj-lt"/>
              <a:buAutoNum type="arabicPeriod"/>
            </a:pPr>
            <a:r>
              <a:rPr lang="en-US" dirty="0"/>
              <a:t>A class depends on its enclosing class.</a:t>
            </a:r>
          </a:p>
          <a:p>
            <a:pPr marL="342900" lvl="0" indent="-342900">
              <a:buFont typeface="+mj-lt"/>
              <a:buAutoNum type="arabicPeriod"/>
            </a:pPr>
            <a:r>
              <a:rPr lang="en-US" dirty="0"/>
              <a:t>A class depends on all classes referenced by access paths within it. A unresolvable access can still contain resolvable accesses within its path.</a:t>
            </a:r>
          </a:p>
          <a:p>
            <a:pPr marL="342900" lvl="0" indent="-342900">
              <a:buFont typeface="+mj-lt"/>
              <a:buAutoNum type="arabicPeriod"/>
            </a:pPr>
            <a:r>
              <a:rPr lang="en-US" dirty="0"/>
              <a:t>A class depends on all classes enclosed by an accessed class. This does not include access within paths but if an access is not resolvable, the last resolvable access in the path will be used instead. For example, class A contains an access to class B, and B contains the class C, then A will depend on C. Furthermore, if class C contains the class D, A will depend on D as well.</a:t>
            </a:r>
          </a:p>
          <a:p>
            <a:pPr marL="342900" lvl="0" indent="-342900">
              <a:buFont typeface="+mj-lt"/>
              <a:buAutoNum type="arabicPeriod"/>
            </a:pPr>
            <a:r>
              <a:rPr lang="en-US" dirty="0"/>
              <a:t>Exception to Rule 4: Rule 4 is not applicable to import statements.</a:t>
            </a:r>
          </a:p>
          <a:p>
            <a:pPr marL="342900" lvl="0" indent="-342900">
              <a:buFont typeface="+mj-lt"/>
              <a:buAutoNum type="arabicPeriod"/>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0" y="2095050"/>
            <a:ext cx="3279000" cy="953400"/>
          </a:xfrm>
          <a:prstGeom prst="rect">
            <a:avLst/>
          </a:prstGeom>
        </p:spPr>
        <p:txBody>
          <a:bodyPr lIns="91425" tIns="91425" rIns="91425" bIns="91425" anchor="ctr" anchorCtr="0">
            <a:noAutofit/>
          </a:bodyPr>
          <a:lstStyle/>
          <a:p>
            <a:pPr lvl="0" algn="ctr" rtl="0">
              <a:spcBef>
                <a:spcPts val="0"/>
              </a:spcBef>
              <a:buNone/>
            </a:pPr>
            <a:r>
              <a:rPr lang="sv"/>
              <a:t>Added functionality in GUI</a:t>
            </a:r>
          </a:p>
        </p:txBody>
      </p:sp>
      <p:pic>
        <p:nvPicPr>
          <p:cNvPr id="105" name="Shape 105" descr="MTT_Capture.PNG"/>
          <p:cNvPicPr preferRelativeResize="0"/>
          <p:nvPr/>
        </p:nvPicPr>
        <p:blipFill>
          <a:blip r:embed="rId3">
            <a:alphaModFix/>
          </a:blip>
          <a:stretch>
            <a:fillRect/>
          </a:stretch>
        </p:blipFill>
        <p:spPr>
          <a:xfrm>
            <a:off x="3405077" y="152400"/>
            <a:ext cx="5570073" cy="48386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sv"/>
              <a:t>Resultat filer och klasser</a:t>
            </a:r>
          </a:p>
        </p:txBody>
      </p:sp>
      <p:sp>
        <p:nvSpPr>
          <p:cNvPr id="111" name="Shape 111"/>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endParaRPr dirty="0"/>
          </a:p>
        </p:txBody>
      </p:sp>
      <p:pic>
        <p:nvPicPr>
          <p:cNvPr id="3" name="Bild 2">
            <a:extLst>
              <a:ext uri="{FF2B5EF4-FFF2-40B4-BE49-F238E27FC236}">
                <a16:creationId xmlns:a16="http://schemas.microsoft.com/office/drawing/2014/main" id="{1D35305D-9F40-4DD2-A34E-7FF6E1C37A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4585349" cy="2579259"/>
          </a:xfrm>
          <a:prstGeom prst="rect">
            <a:avLst/>
          </a:prstGeom>
        </p:spPr>
      </p:pic>
      <p:pic>
        <p:nvPicPr>
          <p:cNvPr id="5" name="Bild 4">
            <a:extLst>
              <a:ext uri="{FF2B5EF4-FFF2-40B4-BE49-F238E27FC236}">
                <a16:creationId xmlns:a16="http://schemas.microsoft.com/office/drawing/2014/main" id="{24002787-C252-4AD8-89C2-CB4C0142BF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2579258"/>
            <a:ext cx="4558651" cy="2564241"/>
          </a:xfrm>
          <a:prstGeom prst="rect">
            <a:avLst/>
          </a:prstGeom>
        </p:spPr>
      </p:pic>
      <p:pic>
        <p:nvPicPr>
          <p:cNvPr id="7" name="Bild 6">
            <a:extLst>
              <a:ext uri="{FF2B5EF4-FFF2-40B4-BE49-F238E27FC236}">
                <a16:creationId xmlns:a16="http://schemas.microsoft.com/office/drawing/2014/main" id="{D168B5DB-4061-4145-B9DD-861FA1EF839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85348" y="2579258"/>
            <a:ext cx="4558652" cy="2564242"/>
          </a:xfrm>
          <a:prstGeom prst="rect">
            <a:avLst/>
          </a:prstGeom>
        </p:spPr>
      </p:pic>
      <p:pic>
        <p:nvPicPr>
          <p:cNvPr id="9" name="Bild 8">
            <a:extLst>
              <a:ext uri="{FF2B5EF4-FFF2-40B4-BE49-F238E27FC236}">
                <a16:creationId xmlns:a16="http://schemas.microsoft.com/office/drawing/2014/main" id="{877DE451-F94F-4BF2-B6C3-FD9E6452385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58654" y="0"/>
            <a:ext cx="4585346" cy="257925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sv"/>
              <a:t>Resultat historiken</a:t>
            </a:r>
          </a:p>
        </p:txBody>
      </p:sp>
      <p:sp>
        <p:nvSpPr>
          <p:cNvPr id="117" name="Shape 117"/>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369</Words>
  <Application>Microsoft Office PowerPoint</Application>
  <PresentationFormat>Bildspel på skärmen (16:9)</PresentationFormat>
  <Paragraphs>42</Paragraphs>
  <Slides>10</Slides>
  <Notes>10</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10</vt:i4>
      </vt:variant>
    </vt:vector>
  </HeadingPairs>
  <TitlesOfParts>
    <vt:vector size="14" baseType="lpstr">
      <vt:lpstr>Arial</vt:lpstr>
      <vt:lpstr>Courier New</vt:lpstr>
      <vt:lpstr>Roboto</vt:lpstr>
      <vt:lpstr>Material</vt:lpstr>
      <vt:lpstr>Safe regression test selection for Modelica</vt:lpstr>
      <vt:lpstr>Safe test selection</vt:lpstr>
      <vt:lpstr>Modelica Bouncing Ball example</vt:lpstr>
      <vt:lpstr>OPTIMICA Compiler Toolkit and JModelica.org</vt:lpstr>
      <vt:lpstr>Model Testing Toolkit</vt:lpstr>
      <vt:lpstr>Dependency rules</vt:lpstr>
      <vt:lpstr>Added functionality in GUI</vt:lpstr>
      <vt:lpstr>Resultat filer och klasser</vt:lpstr>
      <vt:lpstr>Resultat historiken</vt:lpstr>
      <vt:lpstr>Validation/Future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Presentera oss själva, exjobbet och Modelon</dc:title>
  <dc:creator>Erik Hedblom</dc:creator>
  <cp:lastModifiedBy>Erik Hedblom</cp:lastModifiedBy>
  <cp:revision>6</cp:revision>
  <dcterms:modified xsi:type="dcterms:W3CDTF">2017-08-17T08:32:20Z</dcterms:modified>
</cp:coreProperties>
</file>