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898" r:id="rId1"/>
  </p:sldMasterIdLst>
  <p:notesMasterIdLst>
    <p:notesMasterId r:id="rId25"/>
  </p:notesMasterIdLst>
  <p:sldIdLst>
    <p:sldId id="256" r:id="rId2"/>
    <p:sldId id="274" r:id="rId3"/>
    <p:sldId id="279" r:id="rId4"/>
    <p:sldId id="258" r:id="rId5"/>
    <p:sldId id="259" r:id="rId6"/>
    <p:sldId id="262" r:id="rId7"/>
    <p:sldId id="257" r:id="rId8"/>
    <p:sldId id="261" r:id="rId9"/>
    <p:sldId id="278" r:id="rId10"/>
    <p:sldId id="282" r:id="rId11"/>
    <p:sldId id="266" r:id="rId12"/>
    <p:sldId id="280" r:id="rId13"/>
    <p:sldId id="281" r:id="rId14"/>
    <p:sldId id="276" r:id="rId15"/>
    <p:sldId id="277" r:id="rId16"/>
    <p:sldId id="283" r:id="rId17"/>
    <p:sldId id="264" r:id="rId18"/>
    <p:sldId id="268" r:id="rId19"/>
    <p:sldId id="265" r:id="rId20"/>
    <p:sldId id="272" r:id="rId21"/>
    <p:sldId id="273" r:id="rId22"/>
    <p:sldId id="26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CBD6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992%" autoAdjust="0"/>
    <p:restoredTop sz="79.508%" autoAdjust="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%"/>
              <a:buChar char="●"/>
              <a:defRPr sz="1100"/>
            </a:lvl1pPr>
            <a:lvl2pPr lvl="1">
              <a:spcBef>
                <a:spcPts val="0"/>
              </a:spcBef>
              <a:buSzPct val="100%"/>
              <a:buChar char="○"/>
              <a:defRPr sz="1100"/>
            </a:lvl2pPr>
            <a:lvl3pPr lvl="2">
              <a:spcBef>
                <a:spcPts val="0"/>
              </a:spcBef>
              <a:buSzPct val="100%"/>
              <a:buChar char="■"/>
              <a:defRPr sz="1100"/>
            </a:lvl3pPr>
            <a:lvl4pPr lvl="3">
              <a:spcBef>
                <a:spcPts val="0"/>
              </a:spcBef>
              <a:buSzPct val="100%"/>
              <a:buChar char="●"/>
              <a:defRPr sz="1100"/>
            </a:lvl4pPr>
            <a:lvl5pPr lvl="4">
              <a:spcBef>
                <a:spcPts val="0"/>
              </a:spcBef>
              <a:buSzPct val="100%"/>
              <a:buChar char="○"/>
              <a:defRPr sz="1100"/>
            </a:lvl5pPr>
            <a:lvl6pPr lvl="5">
              <a:spcBef>
                <a:spcPts val="0"/>
              </a:spcBef>
              <a:buSzPct val="100%"/>
              <a:buChar char="■"/>
              <a:defRPr sz="1100"/>
            </a:lvl6pPr>
            <a:lvl7pPr lvl="6">
              <a:spcBef>
                <a:spcPts val="0"/>
              </a:spcBef>
              <a:buSzPct val="100%"/>
              <a:buChar char="●"/>
              <a:defRPr sz="1100"/>
            </a:lvl7pPr>
            <a:lvl8pPr lvl="7">
              <a:spcBef>
                <a:spcPts val="0"/>
              </a:spcBef>
              <a:buSzPct val="100%"/>
              <a:buChar char="○"/>
              <a:defRPr sz="1100"/>
            </a:lvl8pPr>
            <a:lvl9pPr lvl="8">
              <a:spcBef>
                <a:spcPts val="0"/>
              </a:spcBef>
              <a:buSzPct val="100%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559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Presentera oss och projektet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73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0894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2692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grafen, ett mer realistiskt </a:t>
            </a:r>
            <a:r>
              <a:rPr lang="sv-SE" dirty="0" err="1"/>
              <a:t>användingsfall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En approximation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inte kört om analysen för varje kommit 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Inkluderar inte analys tiden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48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Sammanfatta våra 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917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Validering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utvecklat en test svit, delvis genom att köra analysen på MSL och manuellt jämföra resultatet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kontinuerligt under arbetets gång diskuterat vår analys med Jesper och Jonathan på </a:t>
            </a:r>
            <a:r>
              <a:rPr lang="sv-SE" dirty="0" err="1"/>
              <a:t>Modelon</a:t>
            </a:r>
            <a:r>
              <a:rPr lang="sv-SE" dirty="0"/>
              <a:t>.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varför?</a:t>
            </a:r>
          </a:p>
          <a:p>
            <a:pPr marL="628650" lvl="1" indent="-171450">
              <a:spcBef>
                <a:spcPts val="0"/>
              </a:spcBef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311941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4547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Säg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regel 5 </a:t>
            </a:r>
            <a:r>
              <a:rPr lang="en-US" dirty="0" err="1"/>
              <a:t>begränsar</a:t>
            </a:r>
            <a:r>
              <a:rPr lang="en-US" dirty="0"/>
              <a:t> </a:t>
            </a:r>
            <a:r>
              <a:rPr lang="en-US" dirty="0" err="1"/>
              <a:t>beroenden</a:t>
            </a:r>
            <a:r>
              <a:rPr lang="en-US" baseline="0%" dirty="0"/>
              <a:t> </a:t>
            </a:r>
            <a:r>
              <a:rPr lang="en-US" baseline="0%" dirty="0" err="1"/>
              <a:t>från</a:t>
            </a:r>
            <a:r>
              <a:rPr lang="en-US" baseline="0%" dirty="0"/>
              <a:t> </a:t>
            </a:r>
            <a:r>
              <a:rPr lang="en-US" baseline="0%" dirty="0" err="1"/>
              <a:t>denna</a:t>
            </a:r>
            <a:r>
              <a:rPr lang="en-US" baseline="0%" dirty="0"/>
              <a:t> </a:t>
            </a:r>
            <a:r>
              <a:rPr lang="en-US" baseline="0%" dirty="0" err="1"/>
              <a:t>regeln</a:t>
            </a:r>
            <a:r>
              <a:rPr lang="en-US" baseline="0%" dirty="0"/>
              <a:t> (</a:t>
            </a:r>
            <a:r>
              <a:rPr lang="en-US" baseline="0%" dirty="0" err="1"/>
              <a:t>blir</a:t>
            </a:r>
            <a:r>
              <a:rPr lang="en-US" baseline="0%" dirty="0"/>
              <a:t> </a:t>
            </a:r>
            <a:r>
              <a:rPr lang="en-US" baseline="0%" dirty="0" err="1"/>
              <a:t>många</a:t>
            </a:r>
            <a:r>
              <a:rPr lang="en-US" baseline="0%" dirty="0"/>
              <a:t> </a:t>
            </a:r>
            <a:r>
              <a:rPr lang="en-US" baseline="0%" dirty="0" err="1"/>
              <a:t>annars</a:t>
            </a:r>
            <a:r>
              <a:rPr lang="en-US" baseline="0%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61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r>
              <a:rPr lang="en-US" baseline="0%" dirty="0"/>
              <a:t> = </a:t>
            </a:r>
            <a:r>
              <a:rPr lang="en-US" baseline="0%" dirty="0" err="1"/>
              <a:t>ej</a:t>
            </a:r>
            <a:r>
              <a:rPr lang="en-US" baseline="0%" dirty="0"/>
              <a:t> </a:t>
            </a:r>
            <a:r>
              <a:rPr lang="en-US" baseline="0%" dirty="0" err="1"/>
              <a:t>missa</a:t>
            </a:r>
            <a:r>
              <a:rPr lang="en-US" baseline="0%" dirty="0"/>
              <a:t> test-</a:t>
            </a:r>
            <a:r>
              <a:rPr lang="en-US" baseline="0%" dirty="0" err="1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872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0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</a:t>
            </a:r>
            <a:r>
              <a:rPr lang="sv-SE" dirty="0" err="1"/>
              <a:t>Modelica</a:t>
            </a:r>
            <a:endParaRPr lang="sv-SE" dirty="0"/>
          </a:p>
          <a:p>
            <a:pPr rtl="0" fontAlgn="base"/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Deklarativt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objektorienterat 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 används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Modelica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till?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Modellera komplexa fysikaliska system.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 beskrivs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ekvationer 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Beskriv exemplet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3672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 err="1"/>
              <a:t>Modelon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OCT (nämn </a:t>
            </a:r>
            <a:r>
              <a:rPr lang="sv-SE" dirty="0" err="1"/>
              <a:t>jmodelica</a:t>
            </a:r>
            <a:r>
              <a:rPr lang="sv-SE" dirty="0"/>
              <a:t>)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MTT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81040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External functions</a:t>
            </a:r>
          </a:p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 detection</a:t>
            </a:r>
            <a:br>
              <a:rPr lang="sv" sz="1200" dirty="0">
                <a:latin typeface="Roboto"/>
                <a:ea typeface="Roboto"/>
                <a:cs typeface="Roboto"/>
                <a:sym typeface="Roboto"/>
              </a:rPr>
            </a:br>
            <a:endParaRPr lang="sv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17631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 dirty="0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Lång tid att köra alla tester</a:t>
            </a:r>
            <a:br>
              <a:rPr lang="sv" dirty="0"/>
            </a:b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Ge exempel:</a:t>
            </a:r>
            <a:r>
              <a:rPr lang="sv-SE" baseline="0%" dirty="0"/>
              <a:t> om man ändrar C1 så får man köra XXX, ... Om man ändrar C2 så får man köra YYY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75109890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Vi har utvecklat 5(4) regler för att skapa en beroende graf.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3279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759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093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7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260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6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3469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183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33958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%"/>
              <a:defRPr sz="2400"/>
            </a:lvl1pPr>
            <a:lvl2pPr lvl="1">
              <a:spcBef>
                <a:spcPts val="0"/>
              </a:spcBef>
              <a:buSzPct val="100%"/>
              <a:defRPr sz="2400"/>
            </a:lvl2pPr>
            <a:lvl3pPr lvl="2">
              <a:spcBef>
                <a:spcPts val="0"/>
              </a:spcBef>
              <a:buSzPct val="100%"/>
              <a:defRPr sz="2400"/>
            </a:lvl3pPr>
            <a:lvl4pPr lvl="3">
              <a:spcBef>
                <a:spcPts val="0"/>
              </a:spcBef>
              <a:buSzPct val="100%"/>
              <a:defRPr sz="2400"/>
            </a:lvl4pPr>
            <a:lvl5pPr lvl="4">
              <a:spcBef>
                <a:spcPts val="0"/>
              </a:spcBef>
              <a:buSzPct val="100%"/>
              <a:defRPr sz="2400"/>
            </a:lvl5pPr>
            <a:lvl6pPr lvl="5">
              <a:spcBef>
                <a:spcPts val="0"/>
              </a:spcBef>
              <a:buSzPct val="100%"/>
              <a:defRPr sz="2400"/>
            </a:lvl6pPr>
            <a:lvl7pPr lvl="6">
              <a:spcBef>
                <a:spcPts val="0"/>
              </a:spcBef>
              <a:buSzPct val="100%"/>
              <a:defRPr sz="2400"/>
            </a:lvl7pPr>
            <a:lvl8pPr lvl="7">
              <a:spcBef>
                <a:spcPts val="0"/>
              </a:spcBef>
              <a:buSzPct val="100%"/>
              <a:defRPr sz="2400"/>
            </a:lvl8pPr>
            <a:lvl9pPr lvl="8">
              <a:spcBef>
                <a:spcPts val="0"/>
              </a:spcBef>
              <a:buSzPct val="100%"/>
              <a:defRPr sz="2400"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523280116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73498900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514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987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444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7303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70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4866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2017-08-24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099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84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2017-08-24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6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hf sldNum="0" hdr="0" ftr="0" dt="0"/>
  <p:txStyles>
    <p:titleStyle>
      <a:lvl1pPr algn="l" defTabSz="342900" rtl="0" eaLnBrk="1" latinLnBrk="0" hangingPunct="1">
        <a:spcBef>
          <a:spcPct val="0%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3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0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11.svg"/><Relationship Id="rId2" Type="http://purl.oclc.org/ooxml/officeDocument/relationships/image" Target="../media/image10.png"/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3.svg"/><Relationship Id="rId2" Type="http://purl.oclc.org/ooxml/officeDocument/relationships/image" Target="../media/image12.png"/><Relationship Id="rId1" Type="http://purl.oclc.org/ooxml/officeDocument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5.sv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sv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6.xml"/><Relationship Id="rId4" Type="http://purl.oclc.org/ooxml/officeDocument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20.png"/><Relationship Id="rId1" Type="http://purl.oclc.org/ooxml/officeDocument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5.xml"/><Relationship Id="rId4" Type="http://purl.oclc.org/ooxml/officeDocument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4" Type="http://purl.oclc.org/ooxml/officeDocument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Safe regression test selection for Modelica</a:t>
            </a:r>
            <a:endParaRPr lang="sv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By Erik Hedblom and Kasper Rundquist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53448806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954602" y="2679257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add </a:t>
            </a:r>
            <a:r>
              <a:rPr lang="en-US" b="1" dirty="0"/>
              <a:t>k</a:t>
            </a:r>
            <a:r>
              <a:rPr lang="en-US" dirty="0"/>
              <a:t> in M1 too?</a:t>
            </a:r>
          </a:p>
        </p:txBody>
      </p:sp>
      <p:cxnSp>
        <p:nvCxnSpPr>
          <p:cNvPr id="11" name="Rak pil 10"/>
          <p:cNvCxnSpPr>
            <a:stCxn id="8" idx="1"/>
          </p:cNvCxnSpPr>
          <p:nvPr/>
        </p:nvCxnSpPr>
        <p:spPr>
          <a:xfrm flipH="1">
            <a:off x="1367372" y="2863923"/>
            <a:ext cx="587230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12374239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0A092-A1EE-45E0-9AF9-01E06B8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6797A57-9F09-4D56-84D6-EACB9AE0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795691" cy="711597"/>
          </a:xfrm>
        </p:spPr>
        <p:txBody>
          <a:bodyPr/>
          <a:lstStyle/>
          <a:p>
            <a:r>
              <a:rPr lang="en-US" dirty="0"/>
              <a:t>3. A class depends on all classes referenced by access paths within it.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3006FD-AE5A-4559-8300-0BAE040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3350" y="2052934"/>
            <a:ext cx="224267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A.B.C c;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2DE56E1-0367-4B39-8355-69FC4BFEA7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731" y="2052934"/>
            <a:ext cx="2638425" cy="1666875"/>
          </a:xfrm>
        </p:spPr>
      </p:pic>
    </p:spTree>
    <p:extLst>
      <p:ext uri="{BB962C8B-B14F-4D97-AF65-F5344CB8AC3E}">
        <p14:creationId xmlns:p14="http://schemas.microsoft.com/office/powerpoint/2010/main" val="262007779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1010F-3A4D-4C30-BB4D-A40E431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177B1F96-F32B-42AB-9019-CE130762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649642" cy="432197"/>
          </a:xfrm>
        </p:spPr>
        <p:txBody>
          <a:bodyPr/>
          <a:lstStyle/>
          <a:p>
            <a:r>
              <a:rPr lang="en-US" dirty="0"/>
              <a:t>4. A class depends on all classes enclosed by an accessed class.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DF04A9-19EF-41D6-9718-B1B99D91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4700" y="2052934"/>
            <a:ext cx="16013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7669D9A-9903-4015-8205-ADE57C94E5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175" y="2052934"/>
            <a:ext cx="1371037" cy="2478087"/>
          </a:xfrm>
        </p:spPr>
      </p:pic>
    </p:spTree>
    <p:extLst>
      <p:ext uri="{BB962C8B-B14F-4D97-AF65-F5344CB8AC3E}">
        <p14:creationId xmlns:p14="http://schemas.microsoft.com/office/powerpoint/2010/main" val="32661477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4E0E03-B49A-44BA-834F-9A9A110B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in two ways:</a:t>
            </a:r>
          </a:p>
          <a:p>
            <a:pPr lvl="1"/>
            <a:r>
              <a:rPr lang="en-US" dirty="0"/>
              <a:t>One file is changed</a:t>
            </a:r>
          </a:p>
          <a:p>
            <a:pPr lvl="2"/>
            <a:r>
              <a:rPr lang="en-US" dirty="0"/>
              <a:t>Measured for all files</a:t>
            </a:r>
          </a:p>
          <a:p>
            <a:pPr lvl="1"/>
            <a:r>
              <a:rPr lang="en-US" dirty="0"/>
              <a:t>Commit history for changed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70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A0C987E8-2969-49E3-9814-4519F503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08269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733385" y="1454789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time saved in average!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Heat Exchange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4490852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55D3E5E-0FDE-48CB-A12D-0E58802198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12128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</a:t>
            </a:r>
            <a:r>
              <a:rPr lang="sv-SE" dirty="0" err="1"/>
              <a:t>Modelica</a:t>
            </a:r>
            <a:r>
              <a:rPr lang="sv-SE" dirty="0"/>
              <a:t>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6334CA5C-70B5-45B7-88FE-02302B16F412}"/>
              </a:ext>
            </a:extLst>
          </p:cNvPr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18808413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06EEBBE3-877C-438C-8522-F552D280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1" y="1627664"/>
            <a:ext cx="9144000" cy="3429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352483" cy="990600"/>
          </a:xfrm>
        </p:spPr>
        <p:txBody>
          <a:bodyPr/>
          <a:lstStyle/>
          <a:p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738232" y="1345384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 time saved in average!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68ECE57-E0F1-4D0B-848C-E12B93E1C2FB}"/>
              </a:ext>
            </a:extLst>
          </p:cNvPr>
          <p:cNvSpPr txBox="1"/>
          <p:nvPr/>
        </p:nvSpPr>
        <p:spPr>
          <a:xfrm rot="16200000">
            <a:off x="-301752" y="315749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055C36-0C71-4E3B-AF9B-C30D7C80F6E6}"/>
              </a:ext>
            </a:extLst>
          </p:cNvPr>
          <p:cNvSpPr txBox="1"/>
          <p:nvPr/>
        </p:nvSpPr>
        <p:spPr>
          <a:xfrm>
            <a:off x="4084294" y="4871998"/>
            <a:ext cx="112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C</a:t>
            </a:r>
            <a:r>
              <a:rPr lang="en-US" dirty="0" err="1"/>
              <a:t>ommit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14A33C-B8B9-4BCC-9BBD-8BACCA7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6B7516B0-5D55-4660-8A47-E0D13917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1168"/>
              </p:ext>
            </p:extLst>
          </p:nvPr>
        </p:nvGraphicFramePr>
        <p:xfrm>
          <a:off x="508001" y="1976826"/>
          <a:ext cx="6625715" cy="1615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380877091"/>
                    </a:ext>
                  </a:extLst>
                </a:gridCol>
                <a:gridCol w="1298892">
                  <a:extLst>
                    <a:ext uri="{9D8B030D-6E8A-4147-A177-3AD203B41FA5}">
                      <a16:colId xmlns:a16="http://schemas.microsoft.com/office/drawing/2014/main" val="3312499084"/>
                    </a:ext>
                  </a:extLst>
                </a:gridCol>
                <a:gridCol w="1697046">
                  <a:extLst>
                    <a:ext uri="{9D8B030D-6E8A-4147-A177-3AD203B41FA5}">
                      <a16:colId xmlns:a16="http://schemas.microsoft.com/office/drawing/2014/main" val="243948882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095664833"/>
                    </a:ext>
                  </a:extLst>
                </a:gridCol>
                <a:gridCol w="1186625">
                  <a:extLst>
                    <a:ext uri="{9D8B030D-6E8A-4147-A177-3AD203B41FA5}">
                      <a16:colId xmlns:a16="http://schemas.microsoft.com/office/drawing/2014/main" val="8372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Units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Complete testsuite execution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Dependency analysis exectution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Average time savings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30946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Heat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552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3h 1m 51s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6.7s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157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MSL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197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2h 26m 36s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18.8s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88%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22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4341 </a:t>
                      </a:r>
                      <a:r>
                        <a:rPr lang="sv-SE" dirty="0" err="1"/>
                        <a:t>commits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56%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8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Conclusion</a:t>
            </a:r>
            <a:endParaRPr lang="sv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b="1" dirty="0" err="1"/>
              <a:t>Conclusion</a:t>
            </a:r>
            <a:endParaRPr lang="sv-SE" b="1" dirty="0"/>
          </a:p>
          <a:p>
            <a:pPr marL="285750" indent="-285750"/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  <a:p>
            <a:pPr marL="285750" indent="-285750"/>
            <a:r>
              <a:rPr lang="sv-SE" dirty="0" err="1"/>
              <a:t>Implemented</a:t>
            </a:r>
            <a:endParaRPr lang="sv-SE" dirty="0"/>
          </a:p>
          <a:p>
            <a:pPr marL="285750" indent="-285750"/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savings</a:t>
            </a:r>
            <a:endParaRPr lang="sv-SE" dirty="0"/>
          </a:p>
          <a:p>
            <a:pPr marL="285750" indent="-285750"/>
            <a:endParaRPr lang="sv-SE" dirty="0"/>
          </a:p>
          <a:p>
            <a:pPr marL="0" indent="0">
              <a:buNone/>
            </a:pPr>
            <a:r>
              <a:rPr lang="sv-SE" b="1" dirty="0" err="1"/>
              <a:t>Future</a:t>
            </a:r>
            <a:r>
              <a:rPr lang="sv-SE" b="1" dirty="0"/>
              <a:t> </a:t>
            </a:r>
            <a:r>
              <a:rPr lang="sv-SE" b="1" dirty="0" err="1"/>
              <a:t>work</a:t>
            </a:r>
            <a:endParaRPr lang="sv-SE" b="1" dirty="0"/>
          </a:p>
          <a:p>
            <a:pPr marL="285750" indent="-285750"/>
            <a:r>
              <a:rPr lang="sv-SE" dirty="0" err="1"/>
              <a:t>Run</a:t>
            </a:r>
            <a:r>
              <a:rPr lang="sv-SE" dirty="0"/>
              <a:t> testselection in paralell with complete testsuite</a:t>
            </a:r>
          </a:p>
          <a:p>
            <a:pPr marL="285750" indent="-285750"/>
            <a:r>
              <a:rPr lang="sv-SE" dirty="0"/>
              <a:t>Mutation testing</a:t>
            </a:r>
          </a:p>
          <a:p>
            <a:pPr marL="285750" indent="-28575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graph</a:t>
            </a:r>
            <a:r>
              <a:rPr lang="sv-SE" dirty="0"/>
              <a:t> in later </a:t>
            </a:r>
            <a:r>
              <a:rPr lang="sv-SE" dirty="0" err="1"/>
              <a:t>compilation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(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06662707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16DB1-0049-4859-89C8-AA10B26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13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448692" cy="432197"/>
          </a:xfrm>
        </p:spPr>
        <p:txBody>
          <a:bodyPr/>
          <a:lstStyle/>
          <a:p>
            <a:r>
              <a:rPr lang="en-US" dirty="0"/>
              <a:t>1. A class depends on all classes referenced by resolvable accesses within it.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28C94EBE-155C-449C-A0A7-C6B8FECA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288" y="2052933"/>
            <a:ext cx="3139213" cy="264854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k2 = m1.k1;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863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945-1E67-41EB-BD20-E6B6EA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910BE-CDF1-4779-84B6-603FDC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966791" cy="432197"/>
          </a:xfrm>
        </p:spPr>
        <p:txBody>
          <a:bodyPr/>
          <a:lstStyle/>
          <a:p>
            <a:r>
              <a:rPr lang="en-US" dirty="0"/>
              <a:t>3. A class depends on all classes referenced by access paths within it. A unresolvable access can still contain resolvable accesses within its path.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E42AC4-086E-470E-B27F-AA989768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3609" y="2052638"/>
            <a:ext cx="2452391" cy="2814266"/>
          </a:xfrm>
        </p:spPr>
        <p:txBody>
          <a:bodyPr>
            <a:normAutofit fontScale="85%" lnSpcReduction="20%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x;</a:t>
            </a:r>
          </a:p>
          <a:p>
            <a:pPr marL="0" indent="0">
              <a:lnSpc>
                <a:spcPct val="120%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x = P3.f(0);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64CF7-C184-47DF-AE66-EF8AE754C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9812" y="2052638"/>
            <a:ext cx="1297817" cy="2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2919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95E-9530-49AD-B334-E35B29E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0234-123A-48B8-A46D-21AF4AB8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8" y="1620737"/>
            <a:ext cx="6448693" cy="432197"/>
          </a:xfrm>
        </p:spPr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A class depends on all classes enclosed by an accessed class.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729A2-5583-4F4F-8991-2C6BECCC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8" y="1851872"/>
            <a:ext cx="3139217" cy="31521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r = m.M3.f(1);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function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A90C0-8719-4E56-977C-F0767D18A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717" y="2052638"/>
            <a:ext cx="1844010" cy="28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Safe test selection</a:t>
            </a:r>
          </a:p>
          <a:p>
            <a:pPr lvl="1"/>
            <a:r>
              <a:rPr lang="en-US" dirty="0"/>
              <a:t>Selecting a subset of all tests </a:t>
            </a:r>
          </a:p>
          <a:p>
            <a:pPr lvl="1"/>
            <a:r>
              <a:rPr lang="en-US" dirty="0"/>
              <a:t>Using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96645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Modelica Bouncing Ball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E9B50A-B067-4C0C-AE7D-B0D605064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3197" y="1447800"/>
            <a:ext cx="4852022" cy="3639017"/>
          </a:xfrm>
        </p:spPr>
      </p:pic>
      <p:sp>
        <p:nvSpPr>
          <p:cNvPr id="2" name="textruta 1"/>
          <p:cNvSpPr txBox="1"/>
          <p:nvPr/>
        </p:nvSpPr>
        <p:spPr>
          <a:xfrm>
            <a:off x="508001" y="1140903"/>
            <a:ext cx="6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Modelica</a:t>
            </a:r>
            <a:r>
              <a:rPr lang="en-US" dirty="0"/>
              <a:t> is a modeling language for complex models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Modelon</a:t>
            </a:r>
            <a:endParaRPr lang="sv" dirty="0"/>
          </a:p>
        </p:txBody>
      </p:sp>
      <p:sp>
        <p:nvSpPr>
          <p:cNvPr id="87" name="Shape 8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dirty="0" err="1"/>
              <a:t>Our</a:t>
            </a:r>
            <a:r>
              <a:rPr lang="sv-SE" dirty="0"/>
              <a:t> solution </a:t>
            </a:r>
            <a:r>
              <a:rPr lang="sv-SE" dirty="0" err="1"/>
              <a:t>implemented</a:t>
            </a:r>
            <a:r>
              <a:rPr lang="sv-SE" dirty="0"/>
              <a:t> in:</a:t>
            </a:r>
          </a:p>
          <a:p>
            <a:pPr marL="285750" indent="-285750"/>
            <a:r>
              <a:rPr lang="sv-SE" dirty="0"/>
              <a:t>OPTIMICA Compiler Toolkit</a:t>
            </a:r>
          </a:p>
          <a:p>
            <a:pPr marL="285750" indent="-285750"/>
            <a:r>
              <a:rPr lang="sv-SE" dirty="0"/>
              <a:t>Model Testing Toolkit</a:t>
            </a:r>
            <a:endParaRPr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EC64C18-721D-404B-9377-D385EDB43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F91C9-ED50-4D8D-AC4B-9DEA42E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0" y="850926"/>
            <a:ext cx="257175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9FEA9-3CDE-4970-8DF7-8C38F06C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0" y="2618660"/>
            <a:ext cx="2571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822349"/>
            <a:ext cx="3532558" cy="74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Results:</a:t>
            </a:r>
            <a:br>
              <a:rPr lang="en-US" dirty="0"/>
            </a:br>
            <a:r>
              <a:rPr lang="en-US" dirty="0"/>
              <a:t>test selection</a:t>
            </a:r>
            <a:br>
              <a:rPr lang="en-US" dirty="0"/>
            </a:br>
            <a:r>
              <a:rPr lang="en-US" dirty="0"/>
              <a:t>implemented in</a:t>
            </a:r>
            <a:br>
              <a:rPr lang="en-US" dirty="0"/>
            </a:br>
            <a:r>
              <a:rPr lang="en-US" dirty="0"/>
              <a:t>Model Testing Toolkit</a:t>
            </a:r>
            <a:endParaRPr lang="sv" dirty="0"/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dirty="0"/>
              <a:t>Safe test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14F965-19EE-47FA-A2E6-C9597418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074" y="1620838"/>
            <a:ext cx="3744690" cy="2909887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372095" y="898615"/>
            <a:ext cx="3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tests based on how tests </a:t>
            </a:r>
            <a:r>
              <a:rPr lang="en-US" b="1" dirty="0"/>
              <a:t>depend </a:t>
            </a:r>
            <a:r>
              <a:rPr lang="en-US" dirty="0"/>
              <a:t>on classes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2435320" y="4523006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571833" y="2761004"/>
            <a:ext cx="27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Tests: T1, T2, T3, T4</a:t>
            </a:r>
            <a:br>
              <a:rPr lang="en-US" sz="1200" dirty="0"/>
            </a:br>
            <a:r>
              <a:rPr lang="en-US" sz="1200" dirty="0"/>
              <a:t>Classes: C1, C2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Simplified Dependency Rules</a:t>
            </a:r>
            <a:endParaRPr lang="sv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all classes referenced by accesses within.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its enclosing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referenced by access paths within it. 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enclosed by an accessed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Exception to Rule 4: Rule 4 is not applicable to import statements.</a:t>
            </a:r>
          </a:p>
          <a:p>
            <a:pPr marL="342900" lvl="0" indent="-342900">
              <a:buFont typeface="+mj-lt"/>
              <a:buAutoNum type="arabicPeriod" startAt="3"/>
            </a:pPr>
            <a:endParaRPr lang="sv-SE" dirty="0"/>
          </a:p>
          <a:p>
            <a:pPr marL="0" indent="0">
              <a:buNone/>
            </a:pPr>
            <a:r>
              <a:rPr lang="en-US"/>
              <a:t>Rule 4 and 5 are needed due to limitations in the compilation stage the solution is implemented in.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 typeface="+mj-lt"/>
              <a:buAutoNum type="arabicPeriod" startAt="3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28352"/>
            <a:ext cx="7081442" cy="419448"/>
          </a:xfrm>
        </p:spPr>
        <p:txBody>
          <a:bodyPr/>
          <a:lstStyle/>
          <a:p>
            <a:r>
              <a:rPr lang="en-US" dirty="0"/>
              <a:t>1. A class depends on all classes referenced by accesses within.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0" y="2040234"/>
            <a:ext cx="16267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768CA1F3-C5FC-4426-92F9-710A89177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751" y="2040234"/>
            <a:ext cx="1000125" cy="1666875"/>
          </a:xfrm>
        </p:spPr>
      </p:pic>
    </p:spTree>
    <p:extLst>
      <p:ext uri="{BB962C8B-B14F-4D97-AF65-F5344CB8AC3E}">
        <p14:creationId xmlns:p14="http://schemas.microsoft.com/office/powerpoint/2010/main" val="1960871770"/>
      </p:ext>
    </p:extLst>
  </p:cSld>
  <p:clrMapOvr>
    <a:masterClrMapping/>
  </p:clrMapOvr>
</p:sld>
</file>

<file path=ppt/theme/theme1.xml><?xml version="1.0" encoding="utf-8"?>
<a:theme xmlns:a="http://purl.oclc.org/ooxml/drawingml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jobbspresentation" id="{F0242386-1325-1B43-9461-F6FD6922D9A7}" vid="{0FC0A8C1-547A-6E4F-9BB8-31B4A00C14EE}"/>
    </a:ext>
  </a:extLst>
</a:theme>
</file>

<file path=ppt/theme/theme2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Exjobbspresentation</Template>
  <TotalTime>66</TotalTime>
  <Words>996</Words>
  <Application>Microsoft Office PowerPoint</Application>
  <PresentationFormat>On-screen Show (16:9)</PresentationFormat>
  <Paragraphs>241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Mangal</vt:lpstr>
      <vt:lpstr>Roboto</vt:lpstr>
      <vt:lpstr>Trebuchet MS</vt:lpstr>
      <vt:lpstr>Wingdings 3</vt:lpstr>
      <vt:lpstr>Fasett</vt:lpstr>
      <vt:lpstr>Safe regression test selection for Modelica</vt:lpstr>
      <vt:lpstr>Goal</vt:lpstr>
      <vt:lpstr>Goal</vt:lpstr>
      <vt:lpstr>Modelica Bouncing Ball example</vt:lpstr>
      <vt:lpstr>Modelon</vt:lpstr>
      <vt:lpstr>Results: test selection implemented in Model Testing Toolkit</vt:lpstr>
      <vt:lpstr>Safe test selection</vt:lpstr>
      <vt:lpstr>Simplified Dependency Rules</vt:lpstr>
      <vt:lpstr>Dependency rule 1</vt:lpstr>
      <vt:lpstr>Dependency rule 2</vt:lpstr>
      <vt:lpstr>Dependency rule 2</vt:lpstr>
      <vt:lpstr>Dependency rule 3</vt:lpstr>
      <vt:lpstr>Dependency rule 4</vt:lpstr>
      <vt:lpstr>Evaluation</vt:lpstr>
      <vt:lpstr>One file – Heat Exchange Library</vt:lpstr>
      <vt:lpstr>One file – Modelica Standard Library</vt:lpstr>
      <vt:lpstr>Commit history – Modelica Standard Library</vt:lpstr>
      <vt:lpstr>Evaluation</vt:lpstr>
      <vt:lpstr>Conclusion</vt:lpstr>
      <vt:lpstr>Questions?</vt:lpstr>
      <vt:lpstr>Dependency rule 1</vt:lpstr>
      <vt:lpstr>Dependency rule 3</vt:lpstr>
      <vt:lpstr>Dependency rule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regression test selection for Modelica</dc:title>
  <dc:creator>Erik Hedblom</dc:creator>
  <cp:lastModifiedBy>Kasper Rundquist</cp:lastModifiedBy>
  <cp:revision>11</cp:revision>
  <dcterms:created xsi:type="dcterms:W3CDTF">2017-08-23T12:41:29Z</dcterms:created>
  <dcterms:modified xsi:type="dcterms:W3CDTF">2017-08-24T12:17:08Z</dcterms:modified>
</cp:coreProperties>
</file>