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purl.oclc.org/ooxml/officeDocument/relationships/extendedProperties" Target="docProps/app.xml"/><Relationship Id="rId2" Type="http://schemas.openxmlformats.org/package/2006/relationships/metadata/core-properties" Target="docProps/core.xml"/><Relationship Id="rId1" Type="http://purl.oclc.org/ooxml/officeDocument/relationships/officeDocument" Target="ppt/presentation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trictFirstAndLastChars="0" saveSubsetFonts="1" autoCompressPictures="0" conformance="strict">
  <p:sldMasterIdLst>
    <p:sldMasterId id="2147483898" r:id="rId1"/>
  </p:sldMasterIdLst>
  <p:notesMasterIdLst>
    <p:notesMasterId r:id="rId25"/>
  </p:notesMasterIdLst>
  <p:sldIdLst>
    <p:sldId id="256" r:id="rId2"/>
    <p:sldId id="274" r:id="rId3"/>
    <p:sldId id="279" r:id="rId4"/>
    <p:sldId id="258" r:id="rId5"/>
    <p:sldId id="259" r:id="rId6"/>
    <p:sldId id="262" r:id="rId7"/>
    <p:sldId id="257" r:id="rId8"/>
    <p:sldId id="261" r:id="rId9"/>
    <p:sldId id="278" r:id="rId10"/>
    <p:sldId id="282" r:id="rId11"/>
    <p:sldId id="266" r:id="rId12"/>
    <p:sldId id="280" r:id="rId13"/>
    <p:sldId id="281" r:id="rId14"/>
    <p:sldId id="276" r:id="rId15"/>
    <p:sldId id="277" r:id="rId16"/>
    <p:sldId id="283" r:id="rId17"/>
    <p:sldId id="264" r:id="rId18"/>
    <p:sldId id="268" r:id="rId19"/>
    <p:sldId id="265" r:id="rId20"/>
    <p:sldId id="272" r:id="rId21"/>
    <p:sldId id="273" r:id="rId22"/>
    <p:sldId id="269" r:id="rId23"/>
    <p:sldId id="270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CF9"/>
    <a:srgbClr val="CBD6E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purl.oclc.org/ooxml/drawingml/main" xmlns:r="http://purl.oclc.org/ooxml/officeDocument/relationships" xmlns:p1510="http://schemas.microsoft.com/office/powerpoint/2015/10/main"/>
</file>

<file path=ppt/tableStyles.xml><?xml version="1.0" encoding="utf-8"?>
<a:tblStyleLst xmlns:a="http://purl.oclc.org/ooxml/drawingml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992%" autoAdjust="0"/>
    <p:restoredTop sz="79.508%" autoAdjust="0"/>
  </p:normalViewPr>
  <p:slideViewPr>
    <p:cSldViewPr snapToGrid="0">
      <p:cViewPr varScale="1">
        <p:scale>
          <a:sx n="120" d="100"/>
          <a:sy n="120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presProps" Target="presProps.xml"/><Relationship Id="rId3" Type="http://purl.oclc.org/ooxml/officeDocument/relationships/slide" Target="slides/slide2.xml"/><Relationship Id="rId21" Type="http://purl.oclc.org/ooxml/officeDocument/relationships/slide" Target="slides/slide20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notesMaster" Target="notesMasters/notesMaster1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29" Type="http://purl.oclc.org/ooxml/officeDocument/relationships/tableStyles" Target="tableStyle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slide" Target="slides/slide23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slide" Target="slides/slide22.xml"/><Relationship Id="rId28" Type="http://purl.oclc.org/ooxml/officeDocument/relationships/theme" Target="theme/theme1.xml"/><Relationship Id="rId10" Type="http://purl.oclc.org/ooxml/officeDocument/relationships/slide" Target="slides/slide9.xml"/><Relationship Id="rId19" Type="http://purl.oclc.org/ooxml/officeDocument/relationships/slide" Target="slides/slide18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%"/>
              <a:buChar char="●"/>
              <a:defRPr sz="1100"/>
            </a:lvl1pPr>
            <a:lvl2pPr lvl="1">
              <a:spcBef>
                <a:spcPts val="0"/>
              </a:spcBef>
              <a:buSzPct val="100%"/>
              <a:buChar char="○"/>
              <a:defRPr sz="1100"/>
            </a:lvl2pPr>
            <a:lvl3pPr lvl="2">
              <a:spcBef>
                <a:spcPts val="0"/>
              </a:spcBef>
              <a:buSzPct val="100%"/>
              <a:buChar char="■"/>
              <a:defRPr sz="1100"/>
            </a:lvl3pPr>
            <a:lvl4pPr lvl="3">
              <a:spcBef>
                <a:spcPts val="0"/>
              </a:spcBef>
              <a:buSzPct val="100%"/>
              <a:buChar char="●"/>
              <a:defRPr sz="1100"/>
            </a:lvl4pPr>
            <a:lvl5pPr lvl="4">
              <a:spcBef>
                <a:spcPts val="0"/>
              </a:spcBef>
              <a:buSzPct val="100%"/>
              <a:buChar char="○"/>
              <a:defRPr sz="1100"/>
            </a:lvl5pPr>
            <a:lvl6pPr lvl="5">
              <a:spcBef>
                <a:spcPts val="0"/>
              </a:spcBef>
              <a:buSzPct val="100%"/>
              <a:buChar char="■"/>
              <a:defRPr sz="1100"/>
            </a:lvl6pPr>
            <a:lvl7pPr lvl="6">
              <a:spcBef>
                <a:spcPts val="0"/>
              </a:spcBef>
              <a:buSzPct val="100%"/>
              <a:buChar char="●"/>
              <a:defRPr sz="1100"/>
            </a:lvl7pPr>
            <a:lvl8pPr lvl="7">
              <a:spcBef>
                <a:spcPts val="0"/>
              </a:spcBef>
              <a:buSzPct val="100%"/>
              <a:buChar char="○"/>
              <a:defRPr sz="1100"/>
            </a:lvl8pPr>
            <a:lvl9pPr lvl="8">
              <a:spcBef>
                <a:spcPts val="0"/>
              </a:spcBef>
              <a:buSzPct val="100%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45595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10.xml"/><Relationship Id="rId1" Type="http://purl.oclc.org/ooxml/officeDocument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purl.oclc.org/ooxml/officeDocument/relationships/slide" Target="../slides/slide11.xml"/><Relationship Id="rId1" Type="http://purl.oclc.org/ooxml/officeDocument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purl.oclc.org/ooxml/officeDocument/relationships/slide" Target="../slides/slide17.xml"/><Relationship Id="rId1" Type="http://purl.oclc.org/ooxml/officeDocument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purl.oclc.org/ooxml/officeDocument/relationships/slide" Target="../slides/slide18.xml"/><Relationship Id="rId1" Type="http://purl.oclc.org/ooxml/officeDocument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purl.oclc.org/ooxml/officeDocument/relationships/slide" Target="../slides/slide19.xml"/><Relationship Id="rId1" Type="http://purl.oclc.org/ooxml/officeDocument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purl.oclc.org/ooxml/officeDocument/relationships/slide" Target="../slides/slide21.xml"/><Relationship Id="rId1" Type="http://purl.oclc.org/ooxml/officeDocument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purl.oclc.org/ooxml/officeDocument/relationships/slide" Target="../slides/slide23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9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sv-SE" dirty="0"/>
              <a:t>Presentera oss och projektet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2796737"/>
      </p:ext>
    </p:extLst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Regel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08949"/>
      </p:ext>
    </p:extLst>
  </p:cSld>
  <p:clrMapOvr>
    <a:masterClrMapping/>
  </p:clrMapOvr>
</p:notes>
</file>

<file path=ppt/notesSlides/notesSlide1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Regel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42692"/>
      </p:ext>
    </p:extLst>
  </p:cSld>
  <p:clrMapOvr>
    <a:masterClrMapping/>
  </p:clrMapOvr>
</p:notes>
</file>

<file path=ppt/notesSlides/notesSlide12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sv-SE" dirty="0"/>
              <a:t>Beskriv grafen, ett mer realistiskt </a:t>
            </a:r>
            <a:r>
              <a:rPr lang="sv-SE" dirty="0" err="1"/>
              <a:t>användingsfall</a:t>
            </a:r>
            <a:endParaRPr lang="sv-SE" dirty="0"/>
          </a:p>
          <a:p>
            <a:pPr marL="171450" lvl="0" indent="-171450">
              <a:spcBef>
                <a:spcPts val="0"/>
              </a:spcBef>
            </a:pPr>
            <a:r>
              <a:rPr lang="sv-SE" dirty="0"/>
              <a:t>En approximation</a:t>
            </a:r>
          </a:p>
          <a:p>
            <a:pPr marL="628650" lvl="1" indent="-171450">
              <a:spcBef>
                <a:spcPts val="0"/>
              </a:spcBef>
            </a:pPr>
            <a:r>
              <a:rPr lang="sv-SE" dirty="0"/>
              <a:t>Vi har inte kört om analysen för varje kommit </a:t>
            </a:r>
          </a:p>
          <a:p>
            <a:pPr marL="628650" lvl="1" indent="-171450">
              <a:spcBef>
                <a:spcPts val="0"/>
              </a:spcBef>
            </a:pPr>
            <a:r>
              <a:rPr lang="sv-SE" dirty="0"/>
              <a:t>Inkluderar inte analys tiden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4114815"/>
      </p:ext>
    </p:extLst>
  </p:cSld>
  <p:clrMapOvr>
    <a:masterClrMapping/>
  </p:clrMapOvr>
</p:notes>
</file>

<file path=ppt/notesSlides/notesSlide1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Sammanfatta våra resultat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089179"/>
      </p:ext>
    </p:extLst>
  </p:cSld>
  <p:clrMapOvr>
    <a:masterClrMapping/>
  </p:clrMapOvr>
</p:notes>
</file>

<file path=ppt/notesSlides/notesSlide14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sv-SE" dirty="0"/>
              <a:t>Validering</a:t>
            </a:r>
          </a:p>
          <a:p>
            <a:pPr marL="628650" lvl="1" indent="-171450">
              <a:spcBef>
                <a:spcPts val="0"/>
              </a:spcBef>
            </a:pPr>
            <a:r>
              <a:rPr lang="sv-SE" dirty="0"/>
              <a:t>Vi har utvecklat en test svit, delvis genom att köra analysen på MSL och manuellt jämföra resultatet</a:t>
            </a:r>
          </a:p>
          <a:p>
            <a:pPr marL="628650" lvl="1" indent="-171450">
              <a:spcBef>
                <a:spcPts val="0"/>
              </a:spcBef>
            </a:pPr>
            <a:r>
              <a:rPr lang="sv-SE" dirty="0"/>
              <a:t>Vi har kontinuerligt under arbetets gång diskuterat vår analys med Jesper och Jonathan på </a:t>
            </a:r>
            <a:r>
              <a:rPr lang="sv-SE" dirty="0" err="1"/>
              <a:t>Modelon</a:t>
            </a:r>
            <a:r>
              <a:rPr lang="sv-SE" dirty="0"/>
              <a:t>.</a:t>
            </a:r>
          </a:p>
          <a:p>
            <a:pPr marL="171450" lvl="0" indent="-171450">
              <a:spcBef>
                <a:spcPts val="0"/>
              </a:spcBef>
            </a:pPr>
            <a:r>
              <a:rPr lang="sv-SE" dirty="0" err="1"/>
              <a:t>Future</a:t>
            </a:r>
            <a:r>
              <a:rPr lang="sv-SE" dirty="0"/>
              <a:t> </a:t>
            </a:r>
            <a:r>
              <a:rPr lang="sv-SE" dirty="0" err="1"/>
              <a:t>work</a:t>
            </a:r>
            <a:endParaRPr lang="sv-SE" dirty="0"/>
          </a:p>
          <a:p>
            <a:pPr marL="628650" lvl="1" indent="-171450">
              <a:spcBef>
                <a:spcPts val="0"/>
              </a:spcBef>
            </a:pP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sv-SE" dirty="0"/>
          </a:p>
          <a:p>
            <a:pPr marL="628650" lvl="1" indent="-171450">
              <a:spcBef>
                <a:spcPts val="0"/>
              </a:spcBef>
            </a:pPr>
            <a:r>
              <a:rPr lang="sv-SE" dirty="0" err="1"/>
              <a:t>Instance</a:t>
            </a:r>
            <a:r>
              <a:rPr lang="sv-SE" dirty="0"/>
              <a:t> </a:t>
            </a:r>
            <a:r>
              <a:rPr lang="sv-SE" dirty="0" err="1"/>
              <a:t>tree</a:t>
            </a:r>
            <a:r>
              <a:rPr lang="sv-SE" dirty="0"/>
              <a:t> </a:t>
            </a:r>
            <a:r>
              <a:rPr lang="mr-IN" dirty="0"/>
              <a:t>–</a:t>
            </a:r>
            <a:r>
              <a:rPr lang="sv-SE" dirty="0"/>
              <a:t> varför?</a:t>
            </a:r>
          </a:p>
          <a:p>
            <a:pPr marL="628650" lvl="1" indent="-171450">
              <a:spcBef>
                <a:spcPts val="0"/>
              </a:spcBef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3119411"/>
      </p:ext>
    </p:extLst>
  </p:cSld>
  <p:clrMapOvr>
    <a:masterClrMapping/>
  </p:clrMapOvr>
</p:notes>
</file>

<file path=ppt/notesSlides/notesSlide1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Beskriv regel 1</a:t>
            </a:r>
          </a:p>
          <a:p>
            <a:r>
              <a:rPr lang="sv-SE" dirty="0"/>
              <a:t>Visa att vi inte kan slå upp m1.k1 till höger</a:t>
            </a:r>
          </a:p>
          <a:p>
            <a:r>
              <a:rPr lang="sv-SE" dirty="0"/>
              <a:t>Säg något om namnuppslagning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64547"/>
      </p:ext>
    </p:extLst>
  </p:cSld>
  <p:clrMapOvr>
    <a:masterClrMapping/>
  </p:clrMapOvr>
</p:notes>
</file>

<file path=ppt/notesSlides/notesSlide1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Säg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regel 5 </a:t>
            </a:r>
            <a:r>
              <a:rPr lang="en-US" dirty="0" err="1"/>
              <a:t>begränsar</a:t>
            </a:r>
            <a:r>
              <a:rPr lang="en-US" dirty="0"/>
              <a:t> </a:t>
            </a:r>
            <a:r>
              <a:rPr lang="en-US" dirty="0" err="1"/>
              <a:t>beroenden</a:t>
            </a:r>
            <a:r>
              <a:rPr lang="en-US" baseline="0%" dirty="0"/>
              <a:t> </a:t>
            </a:r>
            <a:r>
              <a:rPr lang="en-US" baseline="0%" dirty="0" err="1"/>
              <a:t>från</a:t>
            </a:r>
            <a:r>
              <a:rPr lang="en-US" baseline="0%" dirty="0"/>
              <a:t> </a:t>
            </a:r>
            <a:r>
              <a:rPr lang="en-US" baseline="0%" dirty="0" err="1"/>
              <a:t>denna</a:t>
            </a:r>
            <a:r>
              <a:rPr lang="en-US" baseline="0%" dirty="0"/>
              <a:t> </a:t>
            </a:r>
            <a:r>
              <a:rPr lang="en-US" baseline="0%" dirty="0" err="1"/>
              <a:t>regeln</a:t>
            </a:r>
            <a:r>
              <a:rPr lang="en-US" baseline="0%" dirty="0"/>
              <a:t> (</a:t>
            </a:r>
            <a:r>
              <a:rPr lang="en-US" baseline="0%" dirty="0" err="1"/>
              <a:t>blir</a:t>
            </a:r>
            <a:r>
              <a:rPr lang="en-US" baseline="0%" dirty="0"/>
              <a:t> </a:t>
            </a:r>
            <a:r>
              <a:rPr lang="en-US" baseline="0%" dirty="0" err="1"/>
              <a:t>många</a:t>
            </a:r>
            <a:r>
              <a:rPr lang="en-US" baseline="0%" dirty="0"/>
              <a:t> </a:t>
            </a:r>
            <a:r>
              <a:rPr lang="en-US" baseline="0%" dirty="0" err="1"/>
              <a:t>annars</a:t>
            </a:r>
            <a:r>
              <a:rPr lang="en-US" baseline="0%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56115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Animera</a:t>
            </a:r>
            <a:r>
              <a:rPr lang="en-US" dirty="0"/>
              <a:t> </a:t>
            </a:r>
            <a:r>
              <a:rPr lang="en-US" dirty="0" err="1"/>
              <a:t>fram</a:t>
            </a:r>
            <a:r>
              <a:rPr lang="en-US" dirty="0"/>
              <a:t> Solution</a:t>
            </a:r>
          </a:p>
          <a:p>
            <a:r>
              <a:rPr lang="en-US" dirty="0" err="1"/>
              <a:t>Berätta</a:t>
            </a:r>
            <a:r>
              <a:rPr lang="en-US" dirty="0"/>
              <a:t> om </a:t>
            </a:r>
            <a:r>
              <a:rPr lang="en-US" dirty="0" err="1"/>
              <a:t>modelica</a:t>
            </a:r>
            <a:r>
              <a:rPr lang="en-US" dirty="0"/>
              <a:t>, </a:t>
            </a:r>
            <a:r>
              <a:rPr lang="en-US" dirty="0" err="1"/>
              <a:t>exempel</a:t>
            </a:r>
            <a:r>
              <a:rPr lang="en-US" dirty="0"/>
              <a:t>, </a:t>
            </a:r>
            <a:r>
              <a:rPr lang="en-US" dirty="0" err="1"/>
              <a:t>osv</a:t>
            </a:r>
            <a:r>
              <a:rPr lang="en-US" dirty="0"/>
              <a:t>, </a:t>
            </a:r>
          </a:p>
          <a:p>
            <a:r>
              <a:rPr lang="en-US" dirty="0" err="1"/>
              <a:t>Förklara</a:t>
            </a:r>
            <a:r>
              <a:rPr lang="en-US" dirty="0"/>
              <a:t> </a:t>
            </a:r>
            <a:r>
              <a:rPr lang="en-US" dirty="0" err="1"/>
              <a:t>vad</a:t>
            </a:r>
            <a:r>
              <a:rPr lang="en-US" baseline="0%" dirty="0"/>
              <a:t> safe </a:t>
            </a:r>
            <a:r>
              <a:rPr lang="en-US" baseline="0%" dirty="0" err="1"/>
              <a:t>betyder</a:t>
            </a:r>
            <a:r>
              <a:rPr lang="en-US" baseline="0%" dirty="0"/>
              <a:t> = </a:t>
            </a:r>
            <a:r>
              <a:rPr lang="en-US" baseline="0%" dirty="0" err="1"/>
              <a:t>ej</a:t>
            </a:r>
            <a:r>
              <a:rPr lang="en-US" baseline="0%" dirty="0"/>
              <a:t> </a:t>
            </a:r>
            <a:r>
              <a:rPr lang="en-US" baseline="0%" dirty="0" err="1"/>
              <a:t>missa</a:t>
            </a:r>
            <a:r>
              <a:rPr lang="en-US" baseline="0%" dirty="0"/>
              <a:t> test-</a:t>
            </a:r>
            <a:r>
              <a:rPr lang="en-US" baseline="0%" dirty="0" err="1"/>
              <a:t>fel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98724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Animera</a:t>
            </a:r>
            <a:r>
              <a:rPr lang="en-US" dirty="0"/>
              <a:t> </a:t>
            </a:r>
            <a:r>
              <a:rPr lang="en-US" dirty="0" err="1"/>
              <a:t>fram</a:t>
            </a:r>
            <a:r>
              <a:rPr lang="en-US" dirty="0"/>
              <a:t> Solution</a:t>
            </a:r>
          </a:p>
          <a:p>
            <a:r>
              <a:rPr lang="en-US" dirty="0" err="1"/>
              <a:t>Berätta</a:t>
            </a:r>
            <a:r>
              <a:rPr lang="en-US" dirty="0"/>
              <a:t> om </a:t>
            </a:r>
            <a:r>
              <a:rPr lang="en-US" dirty="0" err="1"/>
              <a:t>modelica</a:t>
            </a:r>
            <a:r>
              <a:rPr lang="en-US" dirty="0"/>
              <a:t>, </a:t>
            </a:r>
            <a:r>
              <a:rPr lang="en-US" dirty="0" err="1"/>
              <a:t>exempel</a:t>
            </a:r>
            <a:r>
              <a:rPr lang="en-US" dirty="0"/>
              <a:t>, </a:t>
            </a:r>
            <a:r>
              <a:rPr lang="en-US" dirty="0" err="1"/>
              <a:t>osv</a:t>
            </a:r>
            <a:r>
              <a:rPr lang="en-US" dirty="0"/>
              <a:t>, </a:t>
            </a:r>
          </a:p>
          <a:p>
            <a:r>
              <a:rPr lang="en-US" dirty="0" err="1"/>
              <a:t>Förklara</a:t>
            </a:r>
            <a:r>
              <a:rPr lang="en-US" dirty="0"/>
              <a:t> </a:t>
            </a:r>
            <a:r>
              <a:rPr lang="en-US" dirty="0" err="1"/>
              <a:t>vad</a:t>
            </a:r>
            <a:r>
              <a:rPr lang="en-US" baseline="0%" dirty="0"/>
              <a:t> safe </a:t>
            </a:r>
            <a:r>
              <a:rPr lang="en-US" baseline="0%" dirty="0" err="1"/>
              <a:t>betyder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8408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sv-SE" dirty="0"/>
              <a:t>Beskriv </a:t>
            </a:r>
            <a:r>
              <a:rPr lang="sv-SE" dirty="0" err="1"/>
              <a:t>Modelica</a:t>
            </a:r>
            <a:endParaRPr lang="sv-SE" dirty="0"/>
          </a:p>
          <a:p>
            <a:pPr rtl="0" fontAlgn="base"/>
            <a:r>
              <a:rPr lang="sv-S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Deklarativt</a:t>
            </a:r>
            <a:r>
              <a:rPr lang="sv-S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objektorienterat </a:t>
            </a:r>
          </a:p>
          <a:p>
            <a:pPr rtl="0" fontAlgn="base"/>
            <a:r>
              <a:rPr lang="sv-S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Vad används </a:t>
            </a:r>
            <a:r>
              <a:rPr lang="sv-S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Modelica</a:t>
            </a:r>
            <a:r>
              <a:rPr lang="sv-S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till?</a:t>
            </a:r>
          </a:p>
          <a:p>
            <a:pPr rtl="0" fontAlgn="base"/>
            <a:r>
              <a:rPr lang="sv-S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Modellera komplexa fysikaliska system.</a:t>
            </a:r>
          </a:p>
          <a:p>
            <a:pPr rtl="0" fontAlgn="base"/>
            <a:r>
              <a:rPr lang="sv-S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Modeller beskrivs </a:t>
            </a:r>
            <a:r>
              <a:rPr lang="sv-S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mha</a:t>
            </a:r>
            <a:r>
              <a:rPr lang="sv-S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ekvationer </a:t>
            </a:r>
          </a:p>
          <a:p>
            <a:pPr marL="171450" lvl="0" indent="-171450">
              <a:spcBef>
                <a:spcPts val="0"/>
              </a:spcBef>
            </a:pPr>
            <a:r>
              <a:rPr lang="sv-SE" dirty="0"/>
              <a:t>Beskriv exemplet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336724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sv-SE" dirty="0" err="1"/>
              <a:t>Modelon</a:t>
            </a:r>
            <a:endParaRPr lang="sv-SE" dirty="0"/>
          </a:p>
          <a:p>
            <a:pPr marL="171450" lvl="0" indent="-171450">
              <a:spcBef>
                <a:spcPts val="0"/>
              </a:spcBef>
            </a:pPr>
            <a:r>
              <a:rPr lang="sv-SE" dirty="0"/>
              <a:t>OCT (nämn </a:t>
            </a:r>
            <a:r>
              <a:rPr lang="sv-SE" dirty="0" err="1"/>
              <a:t>jmodelica</a:t>
            </a:r>
            <a:r>
              <a:rPr lang="sv-SE" dirty="0"/>
              <a:t>)</a:t>
            </a:r>
          </a:p>
          <a:p>
            <a:pPr marL="171450" lvl="0" indent="-171450">
              <a:spcBef>
                <a:spcPts val="0"/>
              </a:spcBef>
            </a:pPr>
            <a:r>
              <a:rPr lang="sv-SE" dirty="0"/>
              <a:t>MTT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3381040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%"/>
              </a:lnSpc>
              <a:spcBef>
                <a:spcPts val="0"/>
              </a:spcBef>
              <a:spcAft>
                <a:spcPts val="1600"/>
              </a:spcAft>
              <a:buSzPct val="100%"/>
              <a:buFont typeface="Roboto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External functions</a:t>
            </a:r>
          </a:p>
          <a:p>
            <a:pPr marL="457200" lvl="0" indent="-304800" rtl="0">
              <a:lnSpc>
                <a:spcPct val="115%"/>
              </a:lnSpc>
              <a:spcBef>
                <a:spcPts val="0"/>
              </a:spcBef>
              <a:spcAft>
                <a:spcPts val="1600"/>
              </a:spcAft>
              <a:buSzPct val="100%"/>
              <a:buFont typeface="Roboto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Change detection</a:t>
            </a:r>
            <a:br>
              <a:rPr lang="sv" sz="1200" dirty="0">
                <a:latin typeface="Roboto"/>
                <a:ea typeface="Roboto"/>
                <a:cs typeface="Roboto"/>
                <a:sym typeface="Roboto"/>
              </a:rPr>
            </a:br>
            <a:endParaRPr lang="sv"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9176311"/>
      </p:ext>
    </p:extLst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sv" dirty="0"/>
              <a:t>Safe: garantera att alla tester som skulle kunna misslyckas faktiskt körs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sv" dirty="0"/>
              <a:t>Naiv metod: kör alla tester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sv" dirty="0"/>
              <a:t>Lång tid att köra alla tester</a:t>
            </a:r>
            <a:br>
              <a:rPr lang="sv" dirty="0"/>
            </a:br>
            <a:endParaRPr lang="sv-SE" dirty="0"/>
          </a:p>
          <a:p>
            <a:pPr marL="457200" lvl="0" indent="-228600" rtl="0">
              <a:spcBef>
                <a:spcPts val="0"/>
              </a:spcBef>
            </a:pPr>
            <a:endParaRPr lang="sv-SE" dirty="0"/>
          </a:p>
          <a:p>
            <a:pPr marL="457200" lvl="0" indent="-228600" rtl="0">
              <a:spcBef>
                <a:spcPts val="0"/>
              </a:spcBef>
            </a:pPr>
            <a:r>
              <a:rPr lang="sv-SE" dirty="0"/>
              <a:t>Ge exempel:</a:t>
            </a:r>
            <a:r>
              <a:rPr lang="sv-SE" baseline="0%" dirty="0"/>
              <a:t> om man ändrar C1 så får man köra XXX, ... Om man ändrar C2 så får man köra YYY</a:t>
            </a:r>
            <a:endParaRPr lang="sv" dirty="0"/>
          </a:p>
        </p:txBody>
      </p:sp>
    </p:spTree>
    <p:extLst>
      <p:ext uri="{BB962C8B-B14F-4D97-AF65-F5344CB8AC3E}">
        <p14:creationId xmlns:p14="http://schemas.microsoft.com/office/powerpoint/2010/main" val="1751098904"/>
      </p:ext>
    </p:extLst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sv-SE" dirty="0"/>
              <a:t>Vi har utvecklat 5(4) regler för att skapa en beroende graf.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6032795"/>
      </p:ext>
    </p:extLst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Beskriv regel 1</a:t>
            </a:r>
          </a:p>
          <a:p>
            <a:r>
              <a:rPr lang="sv-SE" dirty="0"/>
              <a:t>Visa att vi inte kan slå upp m1.k1 till höger</a:t>
            </a:r>
          </a:p>
          <a:p>
            <a:r>
              <a:rPr lang="sv-SE" dirty="0"/>
              <a:t>Säg något om namnuppslagning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9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%"/>
                <a:alpha val="6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%"/>
                <a:alpha val="5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%"/>
                <a:alpha val="8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%"/>
                <a:alpha val="6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087593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609371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%" dirty="0">
                <a:ln w="3175" cmpd="sng">
                  <a:noFill/>
                </a:ln>
                <a:solidFill>
                  <a:schemeClr val="accent1">
                    <a:lumMod val="60%"/>
                    <a:lumOff val="40%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%" dirty="0">
                <a:ln w="3175" cmpd="sng">
                  <a:noFill/>
                </a:ln>
                <a:solidFill>
                  <a:schemeClr val="accent1">
                    <a:lumMod val="60%"/>
                    <a:lumOff val="40%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13700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112608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%" dirty="0">
                <a:ln w="3175" cmpd="sng">
                  <a:noFill/>
                </a:ln>
                <a:solidFill>
                  <a:schemeClr val="accent1">
                    <a:lumMod val="60%"/>
                    <a:lumOff val="40%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%" dirty="0">
                <a:ln w="3175" cmpd="sng">
                  <a:noFill/>
                </a:ln>
                <a:solidFill>
                  <a:schemeClr val="accent1">
                    <a:lumMod val="60%"/>
                    <a:lumOff val="40%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75462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734696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17/08/23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341836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9339584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%"/>
              <a:defRPr sz="2400"/>
            </a:lvl1pPr>
            <a:lvl2pPr lvl="1">
              <a:spcBef>
                <a:spcPts val="0"/>
              </a:spcBef>
              <a:buSzPct val="100%"/>
              <a:defRPr sz="2400"/>
            </a:lvl2pPr>
            <a:lvl3pPr lvl="2">
              <a:spcBef>
                <a:spcPts val="0"/>
              </a:spcBef>
              <a:buSzPct val="100%"/>
              <a:defRPr sz="2400"/>
            </a:lvl3pPr>
            <a:lvl4pPr lvl="3">
              <a:spcBef>
                <a:spcPts val="0"/>
              </a:spcBef>
              <a:buSzPct val="100%"/>
              <a:defRPr sz="2400"/>
            </a:lvl4pPr>
            <a:lvl5pPr lvl="4">
              <a:spcBef>
                <a:spcPts val="0"/>
              </a:spcBef>
              <a:buSzPct val="100%"/>
              <a:defRPr sz="2400"/>
            </a:lvl5pPr>
            <a:lvl6pPr lvl="5">
              <a:spcBef>
                <a:spcPts val="0"/>
              </a:spcBef>
              <a:buSzPct val="100%"/>
              <a:defRPr sz="2400"/>
            </a:lvl6pPr>
            <a:lvl7pPr lvl="6">
              <a:spcBef>
                <a:spcPts val="0"/>
              </a:spcBef>
              <a:buSzPct val="100%"/>
              <a:defRPr sz="2400"/>
            </a:lvl7pPr>
            <a:lvl8pPr lvl="7">
              <a:spcBef>
                <a:spcPts val="0"/>
              </a:spcBef>
              <a:buSzPct val="100%"/>
              <a:defRPr sz="2400"/>
            </a:lvl8pPr>
            <a:lvl9pPr lvl="8">
              <a:spcBef>
                <a:spcPts val="0"/>
              </a:spcBef>
              <a:buSzPct val="100%"/>
              <a:defRPr sz="2400"/>
            </a:lvl9pPr>
          </a:lstStyle>
          <a:p>
            <a:r>
              <a:rPr lang="sv-SE"/>
              <a:t>Klicka här för att ändra format</a:t>
            </a: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  <p:extLst>
      <p:ext uri="{BB962C8B-B14F-4D97-AF65-F5344CB8AC3E}">
        <p14:creationId xmlns:p14="http://schemas.microsoft.com/office/powerpoint/2010/main" val="3523280116"/>
      </p:ext>
    </p:extLst>
  </p:cSld>
  <p:clrMapOvr>
    <a:masterClrMapping/>
  </p:clrMapOvr>
</p:sldLayout>
</file>

<file path=ppt/slideLayouts/slideLayout18.xml><?xml version="1.0" encoding="utf-8"?>
<p:sldLayout xmlns:a="http://purl.oclc.org/ooxml/drawingml/main" xmlns:r="http://purl.oclc.org/ooxml/officeDocument/relationships" xmlns:p="http://purl.oclc.org/ooxml/presentationml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sv-SE"/>
              <a:t>Klicka här för att ändra format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  <p:extLst>
      <p:ext uri="{BB962C8B-B14F-4D97-AF65-F5344CB8AC3E}">
        <p14:creationId xmlns:p14="http://schemas.microsoft.com/office/powerpoint/2010/main" val="373498900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15148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949876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17/08/23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144492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273038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617071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248663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17/08/23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70996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684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18" Type="http://purl.oclc.org/ooxml/officeDocument/relationships/slideLayout" Target="../slideLayouts/slideLayout1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slideLayout" Target="../slideLayouts/slideLayout17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19" Type="http://purl.oclc.org/ooxml/officeDocument/relationships/theme" Target="../theme/theme1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%"/>
                <a:alpha val="6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%"/>
                <a:alpha val="5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%"/>
                <a:alpha val="8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%"/>
                <a:alpha val="6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17/08/23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6464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  <p:sldLayoutId id="2147483916" r:id="rId18"/>
  </p:sldLayoutIdLst>
  <p:hf sldNum="0" hdr="0" ftr="0" dt="0"/>
  <p:txStyles>
    <p:titleStyle>
      <a:lvl1pPr algn="l" defTabSz="342900" rtl="0" eaLnBrk="1" latinLnBrk="0" hangingPunct="1">
        <a:spcBef>
          <a:spcPct val="0%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135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12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105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9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9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9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9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9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9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notesSlide" Target="../notesSlides/notesSlide10.xml"/><Relationship Id="rId1" Type="http://purl.oclc.org/ooxml/officeDocument/relationships/slideLayout" Target="../slideLayouts/slideLayout5.xml"/><Relationship Id="rId4" Type="http://purl.oclc.org/ooxml/officeDocument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notesSlide" Target="../notesSlides/notesSlide11.xml"/><Relationship Id="rId1" Type="http://purl.oclc.org/ooxml/officeDocument/relationships/slideLayout" Target="../slideLayouts/slideLayout5.xml"/><Relationship Id="rId4" Type="http://purl.oclc.org/ooxml/officeDocument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purl.oclc.org/ooxml/officeDocument/relationships/image" Target="../media/image11.svg"/><Relationship Id="rId2" Type="http://purl.oclc.org/ooxml/officeDocument/relationships/image" Target="../media/image10.png"/><Relationship Id="rId1" Type="http://purl.oclc.org/ooxml/officeDocument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purl.oclc.org/ooxml/officeDocument/relationships/image" Target="../media/image13.svg"/><Relationship Id="rId2" Type="http://purl.oclc.org/ooxml/officeDocument/relationships/image" Target="../media/image12.png"/><Relationship Id="rId1" Type="http://purl.oclc.org/ooxml/officeDocument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15.svg"/><Relationship Id="rId2" Type="http://purl.oclc.org/ooxml/officeDocument/relationships/image" Target="../media/image14.png"/><Relationship Id="rId1" Type="http://purl.oclc.org/ooxml/officeDocument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purl.oclc.org/ooxml/officeDocument/relationships/image" Target="../media/image17.svg"/><Relationship Id="rId2" Type="http://purl.oclc.org/ooxml/officeDocument/relationships/image" Target="../media/image16.png"/><Relationship Id="rId1" Type="http://purl.oclc.org/ooxml/officeDocument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purl.oclc.org/ooxml/officeDocument/relationships/image" Target="../media/image18.png"/><Relationship Id="rId2" Type="http://purl.oclc.org/ooxml/officeDocument/relationships/notesSlide" Target="../notesSlides/notesSlide12.xml"/><Relationship Id="rId1" Type="http://purl.oclc.org/ooxml/officeDocument/relationships/slideLayout" Target="../slideLayouts/slideLayout6.xml"/><Relationship Id="rId4" Type="http://purl.oclc.org/ooxml/officeDocument/relationships/image" Target="../media/image19.svg"/></Relationships>
</file>

<file path=ppt/slides/_rels/slide1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3.xml"/><Relationship Id="rId1" Type="http://purl.oclc.org/ooxml/officeDocument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4.xml"/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5.xml"/><Relationship Id="rId1" Type="http://purl.oclc.org/ooxml/officeDocument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purl.oclc.org/ooxml/officeDocument/relationships/image" Target="../media/image20.png"/><Relationship Id="rId1" Type="http://purl.oclc.org/ooxml/officeDocument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purl.oclc.org/ooxml/officeDocument/relationships/image" Target="../media/image21.png"/><Relationship Id="rId2" Type="http://purl.oclc.org/ooxml/officeDocument/relationships/notesSlide" Target="../notesSlides/notesSlide16.xml"/><Relationship Id="rId1" Type="http://purl.oclc.org/ooxml/officeDocument/relationships/slideLayout" Target="../slideLayouts/slideLayout5.xml"/><Relationship Id="rId4" Type="http://purl.oclc.org/ooxml/officeDocument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.xml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1.png"/><Relationship Id="rId2" Type="http://purl.oclc.org/ooxml/officeDocument/relationships/notesSlide" Target="../notesSlides/notesSlide4.xml"/><Relationship Id="rId1" Type="http://purl.oclc.org/ooxml/officeDocument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notesSlide" Target="../notesSlides/notesSlide5.xml"/><Relationship Id="rId1" Type="http://purl.oclc.org/ooxml/officeDocument/relationships/slideLayout" Target="../slideLayouts/slideLayout4.xml"/><Relationship Id="rId4" Type="http://purl.oclc.org/ooxml/officeDocument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6.xml"/><Relationship Id="rId1" Type="http://purl.oclc.org/ooxml/officeDocument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7.xml"/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8.xml"/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notesSlide" Target="../notesSlides/notesSlide9.xml"/><Relationship Id="rId1" Type="http://purl.oclc.org/ooxml/officeDocument/relationships/slideLayout" Target="../slideLayouts/slideLayout5.xml"/><Relationship Id="rId4" Type="http://purl.oclc.org/ooxml/officeDocument/relationships/image" Target="../media/image7.svg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Safe regression test selection for Modelica</a:t>
            </a:r>
            <a:endParaRPr lang="sv" dirty="0"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/>
              <a:t>By Erik Hedblom and Kasper Rundquist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E445-2DA2-41DB-AAFE-0FD1EDD6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D42F6-70AD-4881-8A77-6CB5CA3B7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015603"/>
            <a:ext cx="6448693" cy="432197"/>
          </a:xfrm>
        </p:spPr>
        <p:txBody>
          <a:bodyPr/>
          <a:lstStyle/>
          <a:p>
            <a:r>
              <a:rPr lang="sv-SE" dirty="0"/>
              <a:t>2. </a:t>
            </a:r>
            <a:r>
              <a:rPr lang="en-US" dirty="0"/>
              <a:t>A class depends on its enclosing class.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11E83-AFED-4A1C-A968-A63EA79FD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064391" cy="2478088"/>
          </a:xfrm>
        </p:spPr>
        <p:txBody>
          <a:bodyPr>
            <a:normAutofit lnSpcReduction="10%"/>
          </a:bodyPr>
          <a:lstStyle/>
          <a:p>
            <a:pPr marL="0" indent="0">
              <a:buNone/>
            </a:pP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constant 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 k = 1;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M1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M2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Real x = k;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M2;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M1;</a:t>
            </a:r>
          </a:p>
          <a:p>
            <a:pPr marL="0" indent="0">
              <a:buNone/>
            </a:pP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latshållare för innehåll 7">
            <a:extLst>
              <a:ext uri="{FF2B5EF4-FFF2-40B4-BE49-F238E27FC236}">
                <a16:creationId xmlns:a16="http://schemas.microsoft.com/office/drawing/2014/main" id="{95545C91-68E1-4ADF-9411-0B644AA987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5040" y="2052934"/>
            <a:ext cx="1124080" cy="2478087"/>
          </a:xfrm>
        </p:spPr>
      </p:pic>
    </p:spTree>
    <p:extLst>
      <p:ext uri="{BB962C8B-B14F-4D97-AF65-F5344CB8AC3E}">
        <p14:creationId xmlns:p14="http://schemas.microsoft.com/office/powerpoint/2010/main" val="2534488069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E445-2DA2-41DB-AAFE-0FD1EDD6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D42F6-70AD-4881-8A77-6CB5CA3B7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015603"/>
            <a:ext cx="6448693" cy="432197"/>
          </a:xfrm>
        </p:spPr>
        <p:txBody>
          <a:bodyPr/>
          <a:lstStyle/>
          <a:p>
            <a:r>
              <a:rPr lang="sv-SE" dirty="0"/>
              <a:t>2. </a:t>
            </a:r>
            <a:r>
              <a:rPr lang="en-US" dirty="0"/>
              <a:t>A class depends on its enclosing class.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11E83-AFED-4A1C-A968-A63EA79FD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064391" cy="2478088"/>
          </a:xfrm>
        </p:spPr>
        <p:txBody>
          <a:bodyPr>
            <a:normAutofit lnSpcReduction="10%"/>
          </a:bodyPr>
          <a:lstStyle/>
          <a:p>
            <a:pPr marL="0" indent="0">
              <a:buNone/>
            </a:pP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constant 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 k = 1;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M1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M2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Real x = k;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M2;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M1;</a:t>
            </a:r>
          </a:p>
          <a:p>
            <a:pPr marL="0" indent="0">
              <a:buNone/>
            </a:pP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1954602" y="2679257"/>
            <a:ext cx="260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add </a:t>
            </a:r>
            <a:r>
              <a:rPr lang="en-US" b="1" dirty="0"/>
              <a:t>k</a:t>
            </a:r>
            <a:r>
              <a:rPr lang="en-US" dirty="0"/>
              <a:t> in M1 too?</a:t>
            </a:r>
          </a:p>
        </p:txBody>
      </p:sp>
      <p:cxnSp>
        <p:nvCxnSpPr>
          <p:cNvPr id="11" name="Rak pil 10"/>
          <p:cNvCxnSpPr>
            <a:stCxn id="8" idx="1"/>
          </p:cNvCxnSpPr>
          <p:nvPr/>
        </p:nvCxnSpPr>
        <p:spPr>
          <a:xfrm flipH="1">
            <a:off x="1367372" y="2863923"/>
            <a:ext cx="587230" cy="7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latshållare för innehåll 7">
            <a:extLst>
              <a:ext uri="{FF2B5EF4-FFF2-40B4-BE49-F238E27FC236}">
                <a16:creationId xmlns:a16="http://schemas.microsoft.com/office/drawing/2014/main" id="{95545C91-68E1-4ADF-9411-0B644AA987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5040" y="2052934"/>
            <a:ext cx="1124080" cy="2478087"/>
          </a:xfrm>
        </p:spPr>
      </p:pic>
    </p:spTree>
    <p:extLst>
      <p:ext uri="{BB962C8B-B14F-4D97-AF65-F5344CB8AC3E}">
        <p14:creationId xmlns:p14="http://schemas.microsoft.com/office/powerpoint/2010/main" val="2123742391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50A092-A1EE-45E0-9AF9-01E06B8E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3</a:t>
            </a:r>
            <a:endParaRPr lang="en-US" dirty="0"/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6797A57-9F09-4D56-84D6-EACB9AE0C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015603"/>
            <a:ext cx="6795691" cy="711597"/>
          </a:xfrm>
        </p:spPr>
        <p:txBody>
          <a:bodyPr/>
          <a:lstStyle/>
          <a:p>
            <a:r>
              <a:rPr lang="en-US" dirty="0"/>
              <a:t>3. A class depends on all classes referenced by access paths within it.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03006FD-AE5A-4559-8300-0BAE040FC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3350" y="2052934"/>
            <a:ext cx="2242676" cy="2478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A.B.C c;</a:t>
            </a:r>
          </a:p>
          <a:p>
            <a:pPr marL="0" indent="0">
              <a:buNone/>
            </a:pP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12DE56E1-0367-4B39-8355-69FC4BFEA7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8731" y="2052934"/>
            <a:ext cx="2638425" cy="1666875"/>
          </a:xfrm>
        </p:spPr>
      </p:pic>
    </p:spTree>
    <p:extLst>
      <p:ext uri="{BB962C8B-B14F-4D97-AF65-F5344CB8AC3E}">
        <p14:creationId xmlns:p14="http://schemas.microsoft.com/office/powerpoint/2010/main" val="2620077791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51010F-3A4D-4C30-BB4D-A40E4311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4</a:t>
            </a:r>
            <a:endParaRPr lang="en-US" dirty="0"/>
          </a:p>
        </p:txBody>
      </p:sp>
      <p:sp>
        <p:nvSpPr>
          <p:cNvPr id="11" name="Platshållare för text 10">
            <a:extLst>
              <a:ext uri="{FF2B5EF4-FFF2-40B4-BE49-F238E27FC236}">
                <a16:creationId xmlns:a16="http://schemas.microsoft.com/office/drawing/2014/main" id="{177B1F96-F32B-42AB-9019-CE1307622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015603"/>
            <a:ext cx="6649642" cy="432197"/>
          </a:xfrm>
        </p:spPr>
        <p:txBody>
          <a:bodyPr/>
          <a:lstStyle/>
          <a:p>
            <a:r>
              <a:rPr lang="en-US" dirty="0"/>
              <a:t>4. A class depends on all classes enclosed by an accessed class.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FDF04A9-19EF-41D6-9718-B1B99D91A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44700" y="2052934"/>
            <a:ext cx="1601326" cy="2478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a;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  <a:p>
            <a:pPr marL="0" indent="0">
              <a:buNone/>
            </a:pPr>
            <a:endParaRPr lang="da-DK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37669D9A-9903-4015-8205-ADE57C94E51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6175" y="2052934"/>
            <a:ext cx="1371037" cy="2478087"/>
          </a:xfrm>
        </p:spPr>
      </p:pic>
    </p:spTree>
    <p:extLst>
      <p:ext uri="{BB962C8B-B14F-4D97-AF65-F5344CB8AC3E}">
        <p14:creationId xmlns:p14="http://schemas.microsoft.com/office/powerpoint/2010/main" val="3266147722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554E0E03-B49A-44BA-834F-9A9A110B8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Evaluated in two ways:</a:t>
            </a:r>
          </a:p>
          <a:p>
            <a:pPr lvl="1"/>
            <a:r>
              <a:rPr lang="en-US" dirty="0"/>
              <a:t>One file is changed</a:t>
            </a:r>
          </a:p>
          <a:p>
            <a:pPr lvl="2"/>
            <a:r>
              <a:rPr lang="en-US" dirty="0"/>
              <a:t>Measured for all files</a:t>
            </a:r>
          </a:p>
          <a:p>
            <a:pPr lvl="1"/>
            <a:r>
              <a:rPr lang="en-US" dirty="0"/>
              <a:t>Commit history for changed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17030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latshållare för innehåll 10">
            <a:extLst>
              <a:ext uri="{FF2B5EF4-FFF2-40B4-BE49-F238E27FC236}">
                <a16:creationId xmlns:a16="http://schemas.microsoft.com/office/drawing/2014/main" id="{A0C987E8-2969-49E3-9814-4519F503B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914400"/>
            <a:ext cx="7315200" cy="4114800"/>
          </a:xfrm>
        </p:spPr>
      </p:pic>
      <p:sp>
        <p:nvSpPr>
          <p:cNvPr id="4" name="textruta 3"/>
          <p:cNvSpPr txBox="1"/>
          <p:nvPr/>
        </p:nvSpPr>
        <p:spPr>
          <a:xfrm>
            <a:off x="3708269" y="4844534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7" name="textruta 6"/>
          <p:cNvSpPr txBox="1"/>
          <p:nvPr/>
        </p:nvSpPr>
        <p:spPr>
          <a:xfrm>
            <a:off x="733385" y="1454789"/>
            <a:ext cx="351498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68% time saved in average!</a:t>
            </a:r>
          </a:p>
        </p:txBody>
      </p:sp>
      <p:sp>
        <p:nvSpPr>
          <p:cNvPr id="8" name="Rubrik 7">
            <a:extLst>
              <a:ext uri="{FF2B5EF4-FFF2-40B4-BE49-F238E27FC236}">
                <a16:creationId xmlns:a16="http://schemas.microsoft.com/office/drawing/2014/main" id="{90591E3B-0BCC-4AE2-A79A-6526C7AB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mr-IN" dirty="0"/>
              <a:t>–</a:t>
            </a:r>
            <a:r>
              <a:rPr lang="sv-SE" dirty="0"/>
              <a:t> Heat Exchange </a:t>
            </a:r>
            <a:r>
              <a:rPr lang="sv-SE" dirty="0" err="1"/>
              <a:t>Library</a:t>
            </a:r>
            <a:endParaRPr lang="en-US" dirty="0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681A318D-BB9A-42B5-BC45-2DCEB6157F73}"/>
              </a:ext>
            </a:extLst>
          </p:cNvPr>
          <p:cNvSpPr txBox="1"/>
          <p:nvPr/>
        </p:nvSpPr>
        <p:spPr>
          <a:xfrm rot="16200000">
            <a:off x="54529" y="2787133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44908523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latshållare för innehåll 5">
            <a:extLst>
              <a:ext uri="{FF2B5EF4-FFF2-40B4-BE49-F238E27FC236}">
                <a16:creationId xmlns:a16="http://schemas.microsoft.com/office/drawing/2014/main" id="{955D3E5E-0FDE-48CB-A12D-0E58802198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914400"/>
            <a:ext cx="7315200" cy="4114800"/>
          </a:xfrm>
        </p:spPr>
      </p:pic>
      <p:sp>
        <p:nvSpPr>
          <p:cNvPr id="4" name="textruta 3"/>
          <p:cNvSpPr txBox="1"/>
          <p:nvPr/>
        </p:nvSpPr>
        <p:spPr>
          <a:xfrm>
            <a:off x="3712128" y="4844534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8" name="Rubrik 7">
            <a:extLst>
              <a:ext uri="{FF2B5EF4-FFF2-40B4-BE49-F238E27FC236}">
                <a16:creationId xmlns:a16="http://schemas.microsoft.com/office/drawing/2014/main" id="{90591E3B-0BCC-4AE2-A79A-6526C7AB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mr-IN" dirty="0"/>
              <a:t>–</a:t>
            </a:r>
            <a:r>
              <a:rPr lang="sv-SE" dirty="0"/>
              <a:t> </a:t>
            </a:r>
            <a:r>
              <a:rPr lang="sv-SE" dirty="0" err="1"/>
              <a:t>Modelica</a:t>
            </a:r>
            <a:r>
              <a:rPr lang="sv-SE" dirty="0"/>
              <a:t> Standard </a:t>
            </a:r>
            <a:r>
              <a:rPr lang="sv-SE" dirty="0" err="1"/>
              <a:t>Library</a:t>
            </a:r>
            <a:endParaRPr lang="en-US" dirty="0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681A318D-BB9A-42B5-BC45-2DCEB6157F73}"/>
              </a:ext>
            </a:extLst>
          </p:cNvPr>
          <p:cNvSpPr txBox="1"/>
          <p:nvPr/>
        </p:nvSpPr>
        <p:spPr>
          <a:xfrm rot="16200000">
            <a:off x="54529" y="2787133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6334CA5C-70B5-45B7-88FE-02302B16F412}"/>
              </a:ext>
            </a:extLst>
          </p:cNvPr>
          <p:cNvSpPr txBox="1"/>
          <p:nvPr/>
        </p:nvSpPr>
        <p:spPr>
          <a:xfrm>
            <a:off x="738232" y="1444305"/>
            <a:ext cx="351498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88% time saved in average!</a:t>
            </a:r>
          </a:p>
        </p:txBody>
      </p:sp>
    </p:spTree>
    <p:extLst>
      <p:ext uri="{BB962C8B-B14F-4D97-AF65-F5344CB8AC3E}">
        <p14:creationId xmlns:p14="http://schemas.microsoft.com/office/powerpoint/2010/main" val="188084138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06EEBBE3-877C-438C-8522-F552D280D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1" y="1627664"/>
            <a:ext cx="9144000" cy="3429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88AF9A6-A62B-435C-81C7-DCA19D4A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7200"/>
            <a:ext cx="7352483" cy="990600"/>
          </a:xfrm>
        </p:spPr>
        <p:txBody>
          <a:bodyPr/>
          <a:lstStyle/>
          <a:p>
            <a:r>
              <a:rPr lang="sv-SE" dirty="0" err="1"/>
              <a:t>Commit</a:t>
            </a:r>
            <a:r>
              <a:rPr lang="sv-SE" dirty="0"/>
              <a:t> </a:t>
            </a:r>
            <a:r>
              <a:rPr lang="sv-SE" dirty="0" err="1"/>
              <a:t>history</a:t>
            </a:r>
            <a:r>
              <a:rPr lang="sv-SE" dirty="0"/>
              <a:t> </a:t>
            </a:r>
            <a:r>
              <a:rPr lang="mr-IN" dirty="0"/>
              <a:t>–</a:t>
            </a:r>
            <a:r>
              <a:rPr lang="sv-SE" dirty="0"/>
              <a:t> Modelica Standard </a:t>
            </a:r>
            <a:r>
              <a:rPr lang="sv-SE" dirty="0" err="1"/>
              <a:t>Library</a:t>
            </a:r>
            <a:endParaRPr lang="en-US" dirty="0"/>
          </a:p>
        </p:txBody>
      </p:sp>
      <p:sp>
        <p:nvSpPr>
          <p:cNvPr id="4" name="textruta 3"/>
          <p:cNvSpPr txBox="1"/>
          <p:nvPr/>
        </p:nvSpPr>
        <p:spPr>
          <a:xfrm>
            <a:off x="738232" y="1345384"/>
            <a:ext cx="351498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56% time saved in average!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68ECE57-E0F1-4D0B-848C-E12B93E1C2FB}"/>
              </a:ext>
            </a:extLst>
          </p:cNvPr>
          <p:cNvSpPr txBox="1"/>
          <p:nvPr/>
        </p:nvSpPr>
        <p:spPr>
          <a:xfrm rot="16200000">
            <a:off x="-301752" y="3157498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56055C36-0C71-4E3B-AF9B-C30D7C80F6E6}"/>
              </a:ext>
            </a:extLst>
          </p:cNvPr>
          <p:cNvSpPr txBox="1"/>
          <p:nvPr/>
        </p:nvSpPr>
        <p:spPr>
          <a:xfrm>
            <a:off x="4246109" y="4867196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14A33C-B8B9-4BCC-9BBD-8BACCA7C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Evaluation</a:t>
            </a:r>
            <a:endParaRPr lang="en-US" dirty="0"/>
          </a:p>
        </p:txBody>
      </p:sp>
      <p:graphicFrame>
        <p:nvGraphicFramePr>
          <p:cNvPr id="5" name="Platshållare för innehåll 4">
            <a:extLst>
              <a:ext uri="{FF2B5EF4-FFF2-40B4-BE49-F238E27FC236}">
                <a16:creationId xmlns:a16="http://schemas.microsoft.com/office/drawing/2014/main" id="{6B7516B0-5D55-4660-8A47-E0D139174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661168"/>
              </p:ext>
            </p:extLst>
          </p:nvPr>
        </p:nvGraphicFramePr>
        <p:xfrm>
          <a:off x="508001" y="1976826"/>
          <a:ext cx="6625715" cy="1615440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600392">
                  <a:extLst>
                    <a:ext uri="{9D8B030D-6E8A-4147-A177-3AD203B41FA5}">
                      <a16:colId xmlns:a16="http://schemas.microsoft.com/office/drawing/2014/main" val="2380877091"/>
                    </a:ext>
                  </a:extLst>
                </a:gridCol>
                <a:gridCol w="1298892">
                  <a:extLst>
                    <a:ext uri="{9D8B030D-6E8A-4147-A177-3AD203B41FA5}">
                      <a16:colId xmlns:a16="http://schemas.microsoft.com/office/drawing/2014/main" val="3312499084"/>
                    </a:ext>
                  </a:extLst>
                </a:gridCol>
                <a:gridCol w="1697046">
                  <a:extLst>
                    <a:ext uri="{9D8B030D-6E8A-4147-A177-3AD203B41FA5}">
                      <a16:colId xmlns:a16="http://schemas.microsoft.com/office/drawing/2014/main" val="243948882"/>
                    </a:ext>
                  </a:extLst>
                </a:gridCol>
                <a:gridCol w="1842760">
                  <a:extLst>
                    <a:ext uri="{9D8B030D-6E8A-4147-A177-3AD203B41FA5}">
                      <a16:colId xmlns:a16="http://schemas.microsoft.com/office/drawing/2014/main" val="2095664833"/>
                    </a:ext>
                  </a:extLst>
                </a:gridCol>
                <a:gridCol w="1186625">
                  <a:extLst>
                    <a:ext uri="{9D8B030D-6E8A-4147-A177-3AD203B41FA5}">
                      <a16:colId xmlns:a16="http://schemas.microsoft.com/office/drawing/2014/main" val="83727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Units</a:t>
                      </a:r>
                      <a:endParaRPr lang="en-US" dirty="0"/>
                    </a:p>
                  </a:txBody>
                  <a:tcPr marL="86964" marR="869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Complete testsuite execution time</a:t>
                      </a:r>
                      <a:endParaRPr lang="en-US" dirty="0"/>
                    </a:p>
                  </a:txBody>
                  <a:tcPr marL="86964" marR="869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Dependency analysis exectution time</a:t>
                      </a:r>
                      <a:endParaRPr lang="en-US" dirty="0"/>
                    </a:p>
                  </a:txBody>
                  <a:tcPr marL="86964" marR="869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Average time savings</a:t>
                      </a:r>
                      <a:endParaRPr lang="en-US" dirty="0"/>
                    </a:p>
                  </a:txBody>
                  <a:tcPr marL="86964" marR="86964" anchor="ctr"/>
                </a:tc>
                <a:extLst>
                  <a:ext uri="{0D108BD9-81ED-4DB2-BD59-A6C34878D82A}">
                    <a16:rowId xmlns:a16="http://schemas.microsoft.com/office/drawing/2014/main" val="30946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Heat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552 </a:t>
                      </a:r>
                      <a:r>
                        <a:rPr lang="sv-SE" dirty="0" err="1"/>
                        <a:t>files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3h 1m 51s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6.7s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68%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15710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sv-SE" dirty="0"/>
                        <a:t>MSL</a:t>
                      </a:r>
                      <a:endParaRPr lang="en-US" dirty="0"/>
                    </a:p>
                  </a:txBody>
                  <a:tcPr anchor="ctr"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197 </a:t>
                      </a:r>
                      <a:r>
                        <a:rPr lang="sv-SE" dirty="0" err="1"/>
                        <a:t>files</a:t>
                      </a:r>
                      <a:endParaRPr lang="en-US" dirty="0"/>
                    </a:p>
                  </a:txBody>
                  <a:tcPr anchor="ctr">
                    <a:solidFill>
                      <a:srgbClr val="D2EC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sv-SE" dirty="0"/>
                        <a:t>2h 26m 36s</a:t>
                      </a:r>
                      <a:endParaRPr lang="en-US" dirty="0"/>
                    </a:p>
                  </a:txBody>
                  <a:tcPr anchor="ctr">
                    <a:solidFill>
                      <a:srgbClr val="D2EC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sv-SE" dirty="0"/>
                        <a:t>18.8s</a:t>
                      </a:r>
                      <a:endParaRPr lang="en-US" dirty="0"/>
                    </a:p>
                  </a:txBody>
                  <a:tcPr anchor="ctr"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88%</a:t>
                      </a:r>
                      <a:endParaRPr lang="en-US" dirty="0"/>
                    </a:p>
                  </a:txBody>
                  <a:tcPr anchor="ctr">
                    <a:solidFill>
                      <a:srgbClr val="D2EC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2225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4341 </a:t>
                      </a:r>
                      <a:r>
                        <a:rPr lang="sv-SE" dirty="0" err="1"/>
                        <a:t>commits</a:t>
                      </a:r>
                      <a:endParaRPr lang="en-US" dirty="0"/>
                    </a:p>
                  </a:txBody>
                  <a:tcPr anchor="ctr">
                    <a:solidFill>
                      <a:srgbClr val="D2EC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56%</a:t>
                      </a:r>
                      <a:endParaRPr lang="en-US" dirty="0"/>
                    </a:p>
                  </a:txBody>
                  <a:tcPr anchor="ctr">
                    <a:solidFill>
                      <a:srgbClr val="D2EC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83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186655"/>
      </p:ext>
    </p:extLst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 err="1"/>
              <a:t>Conclusion</a:t>
            </a:r>
            <a:endParaRPr lang="sv" dirty="0"/>
          </a:p>
        </p:txBody>
      </p:sp>
      <p:sp>
        <p:nvSpPr>
          <p:cNvPr id="123" name="Shape 1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sv-SE" b="1" dirty="0" err="1"/>
              <a:t>Conclusion</a:t>
            </a:r>
            <a:endParaRPr lang="sv-SE" b="1" dirty="0"/>
          </a:p>
          <a:p>
            <a:pPr marL="285750" indent="-285750"/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rules</a:t>
            </a:r>
            <a:endParaRPr lang="sv-SE" dirty="0"/>
          </a:p>
          <a:p>
            <a:pPr marL="285750" indent="-285750"/>
            <a:r>
              <a:rPr lang="sv-SE" dirty="0" err="1"/>
              <a:t>Implemented</a:t>
            </a:r>
            <a:endParaRPr lang="sv-SE" dirty="0"/>
          </a:p>
          <a:p>
            <a:pPr marL="285750" indent="-285750"/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savings</a:t>
            </a:r>
            <a:endParaRPr lang="sv-SE" dirty="0"/>
          </a:p>
          <a:p>
            <a:pPr marL="285750" indent="-285750"/>
            <a:endParaRPr lang="sv-SE" dirty="0"/>
          </a:p>
          <a:p>
            <a:pPr marL="0" indent="0">
              <a:buNone/>
            </a:pPr>
            <a:r>
              <a:rPr lang="sv-SE" b="1" dirty="0" err="1"/>
              <a:t>Future</a:t>
            </a:r>
            <a:r>
              <a:rPr lang="sv-SE" b="1" dirty="0"/>
              <a:t> </a:t>
            </a:r>
            <a:r>
              <a:rPr lang="sv-SE" b="1" dirty="0" err="1"/>
              <a:t>work</a:t>
            </a:r>
            <a:endParaRPr lang="sv-SE" b="1" dirty="0"/>
          </a:p>
          <a:p>
            <a:pPr marL="285750" indent="-285750"/>
            <a:r>
              <a:rPr lang="sv-SE" dirty="0" err="1"/>
              <a:t>Run</a:t>
            </a:r>
            <a:r>
              <a:rPr lang="sv-SE" dirty="0"/>
              <a:t> testselection in paralell with complete testsuite</a:t>
            </a:r>
          </a:p>
          <a:p>
            <a:pPr marL="285750" indent="-285750"/>
            <a:r>
              <a:rPr lang="sv-SE" dirty="0"/>
              <a:t>Mutation testing</a:t>
            </a:r>
          </a:p>
          <a:p>
            <a:pPr marL="285750" indent="-285750"/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graph</a:t>
            </a:r>
            <a:r>
              <a:rPr lang="sv-SE" dirty="0"/>
              <a:t> in later </a:t>
            </a:r>
            <a:r>
              <a:rPr lang="sv-SE" dirty="0" err="1"/>
              <a:t>compilation</a:t>
            </a:r>
            <a:r>
              <a:rPr lang="sv-SE" dirty="0"/>
              <a:t> </a:t>
            </a:r>
            <a:r>
              <a:rPr lang="sv-SE" dirty="0" err="1"/>
              <a:t>phase</a:t>
            </a:r>
            <a:r>
              <a:rPr lang="sv-SE" dirty="0"/>
              <a:t> (</a:t>
            </a:r>
            <a:r>
              <a:rPr lang="sv-SE" dirty="0" err="1"/>
              <a:t>instance</a:t>
            </a:r>
            <a:r>
              <a:rPr lang="sv-SE" dirty="0"/>
              <a:t> </a:t>
            </a:r>
            <a:r>
              <a:rPr lang="sv-SE" dirty="0" err="1"/>
              <a:t>tree</a:t>
            </a:r>
            <a:r>
              <a:rPr lang="sv-SE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</a:t>
            </a:r>
          </a:p>
          <a:p>
            <a:r>
              <a:rPr lang="en-US" dirty="0"/>
              <a:t>Running tests for Modelica projects takes a long time</a:t>
            </a:r>
          </a:p>
          <a:p>
            <a:pPr marL="0" indent="0">
              <a:buNone/>
            </a:pPr>
            <a:r>
              <a:rPr lang="en-US" b="1" dirty="0"/>
              <a:t>Goal</a:t>
            </a:r>
          </a:p>
          <a:p>
            <a:r>
              <a:rPr lang="en-US" dirty="0"/>
              <a:t>Reduce test times for Modelica projects in a </a:t>
            </a:r>
            <a:r>
              <a:rPr lang="en-US" i="1" dirty="0"/>
              <a:t>safe</a:t>
            </a:r>
            <a:r>
              <a:rPr lang="en-US" dirty="0"/>
              <a:t> way</a:t>
            </a:r>
          </a:p>
        </p:txBody>
      </p:sp>
    </p:spTree>
    <p:extLst>
      <p:ext uri="{BB962C8B-B14F-4D97-AF65-F5344CB8AC3E}">
        <p14:creationId xmlns:p14="http://schemas.microsoft.com/office/powerpoint/2010/main" val="2066627072"/>
      </p:ext>
    </p:extLst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C16DB1-0049-4859-89C8-AA10B2673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21333"/>
      </p:ext>
    </p:extLst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AF5E8F0-E22F-4801-8C75-3637AC0B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1</a:t>
            </a:r>
            <a:endParaRPr lang="en-US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82843A9-5F3E-4527-908B-2699BBC71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6448692" cy="432197"/>
          </a:xfrm>
        </p:spPr>
        <p:txBody>
          <a:bodyPr/>
          <a:lstStyle/>
          <a:p>
            <a:r>
              <a:rPr lang="en-US" dirty="0"/>
              <a:t>1. A class depends on all classes referenced by resolvable accesses within it.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5582FF5D-B7C8-4B5D-A511-0688083AD8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%"/>
          </a:bodyPr>
          <a:lstStyle/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M1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k1 = 0;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M1;</a:t>
            </a:r>
          </a:p>
          <a:p>
            <a:pPr marL="0" indent="0">
              <a:buNone/>
            </a:pPr>
            <a:endParaRPr lang="da-DK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M2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M1 m1;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M2;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28C94EBE-155C-449C-A0A7-C6B8FECA7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16288" y="2052933"/>
            <a:ext cx="3139213" cy="2648540"/>
          </a:xfrm>
        </p:spPr>
        <p:txBody>
          <a:bodyPr>
            <a:normAutofit fontScale="92.5%" lnSpcReduction="10%"/>
          </a:bodyPr>
          <a:lstStyle/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M1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k1 = 0;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M1;</a:t>
            </a:r>
          </a:p>
          <a:p>
            <a:pPr marL="0" indent="0">
              <a:buNone/>
            </a:pPr>
            <a:endParaRPr lang="da-DK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M2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M1 m1;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k2 = m1.k1;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M2;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526863"/>
      </p:ext>
    </p:extLst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A945-1E67-41EB-BD20-E6B6EABA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3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8E910BE-CDF1-4779-84B6-603FDC5A5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6966791" cy="432197"/>
          </a:xfrm>
        </p:spPr>
        <p:txBody>
          <a:bodyPr/>
          <a:lstStyle/>
          <a:p>
            <a:r>
              <a:rPr lang="en-US" dirty="0"/>
              <a:t>3. A class depends on all classes referenced by access paths within it. A unresolvable access can still contain resolvable accesses within its path.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CE42AC4-086E-470E-B27F-AA9897688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3609" y="2052638"/>
            <a:ext cx="2452391" cy="2814266"/>
          </a:xfrm>
        </p:spPr>
        <p:txBody>
          <a:bodyPr>
            <a:normAutofit fontScale="85%" lnSpcReduction="20%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Real x;</a:t>
            </a:r>
          </a:p>
          <a:p>
            <a:pPr marL="0" indent="0">
              <a:lnSpc>
                <a:spcPct val="120%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Real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y :=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P2;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P3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 x = P3.f(0);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P1;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DA64CF7-C184-47DF-AE66-EF8AE754C78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259812" y="2052638"/>
            <a:ext cx="1297817" cy="281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32919"/>
      </p:ext>
    </p:extLst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495E-9530-49AD-B334-E35B29ED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10234-123A-48B8-A46D-21AF4AB8F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8" y="1620737"/>
            <a:ext cx="6448693" cy="432197"/>
          </a:xfrm>
        </p:spPr>
        <p:txBody>
          <a:bodyPr/>
          <a:lstStyle/>
          <a:p>
            <a:r>
              <a:rPr lang="sv-SE" dirty="0">
                <a:solidFill>
                  <a:schemeClr val="tx2"/>
                </a:solidFill>
              </a:rPr>
              <a:t>4. </a:t>
            </a:r>
            <a:r>
              <a:rPr lang="en-US" dirty="0">
                <a:solidFill>
                  <a:schemeClr val="tx2"/>
                </a:solidFill>
              </a:rPr>
              <a:t>A class depends on all classes enclosed by an accessed class. 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7729A2-5583-4F4F-8991-2C6BECCCD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808" y="1851872"/>
            <a:ext cx="3139217" cy="315212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Real r = m.M3.f(1);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model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function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input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output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algorithm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end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3DA90C0-8719-4E56-977C-F0767D18A1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6717" y="2052638"/>
            <a:ext cx="1844010" cy="288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89935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</a:t>
            </a:r>
          </a:p>
          <a:p>
            <a:r>
              <a:rPr lang="en-US" dirty="0"/>
              <a:t>Running tests for Modelica projects takes a long time</a:t>
            </a:r>
          </a:p>
          <a:p>
            <a:pPr marL="0" indent="0">
              <a:buNone/>
            </a:pPr>
            <a:r>
              <a:rPr lang="en-US" b="1" dirty="0"/>
              <a:t>Goal</a:t>
            </a:r>
          </a:p>
          <a:p>
            <a:r>
              <a:rPr lang="en-US" dirty="0"/>
              <a:t>Reduce test times for Modelica projects in a </a:t>
            </a:r>
            <a:r>
              <a:rPr lang="en-US" i="1" dirty="0"/>
              <a:t>safe</a:t>
            </a:r>
            <a:r>
              <a:rPr lang="en-US" dirty="0"/>
              <a:t> way</a:t>
            </a:r>
          </a:p>
          <a:p>
            <a:pPr marL="0" indent="0">
              <a:buNone/>
            </a:pPr>
            <a:r>
              <a:rPr lang="en-US" b="1" dirty="0"/>
              <a:t>Solution</a:t>
            </a:r>
          </a:p>
          <a:p>
            <a:r>
              <a:rPr lang="en-US" dirty="0"/>
              <a:t>Safe test selection</a:t>
            </a:r>
          </a:p>
          <a:p>
            <a:pPr lvl="1"/>
            <a:r>
              <a:rPr lang="en-US" dirty="0"/>
              <a:t>Selecting a subset of all tests </a:t>
            </a:r>
          </a:p>
          <a:p>
            <a:pPr lvl="1"/>
            <a:r>
              <a:rPr lang="en-US" dirty="0"/>
              <a:t>Using 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1279664559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 dirty="0"/>
              <a:t>Modelica Bouncing Ball example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BouncingBall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Real e = 0.8;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Real g = 9.81;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Height h(start=1); 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Velocity v(start=0); </a:t>
            </a:r>
            <a:endParaRPr lang="sv" sz="1400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equation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der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(h) = v; </a:t>
            </a:r>
            <a:endParaRPr lang="sv" sz="1400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der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(v) = -g;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 &lt;= 0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reinit(v, -e*pre(v)); 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 when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BouncingBall;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0BE9B50A-B067-4C0C-AE7D-B0D6050642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73197" y="1447800"/>
            <a:ext cx="4852022" cy="3639017"/>
          </a:xfrm>
        </p:spPr>
      </p:pic>
      <p:sp>
        <p:nvSpPr>
          <p:cNvPr id="2" name="textruta 1"/>
          <p:cNvSpPr txBox="1"/>
          <p:nvPr/>
        </p:nvSpPr>
        <p:spPr>
          <a:xfrm>
            <a:off x="508001" y="1140903"/>
            <a:ext cx="676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Modelica</a:t>
            </a:r>
            <a:r>
              <a:rPr lang="en-US" dirty="0"/>
              <a:t> is a modeling language for complex models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/>
              <a:t>Modelon</a:t>
            </a:r>
            <a:endParaRPr lang="sv" dirty="0"/>
          </a:p>
        </p:txBody>
      </p:sp>
      <p:sp>
        <p:nvSpPr>
          <p:cNvPr id="87" name="Shape 87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sv-SE" dirty="0" err="1"/>
              <a:t>Our</a:t>
            </a:r>
            <a:r>
              <a:rPr lang="sv-SE" dirty="0"/>
              <a:t> solution </a:t>
            </a:r>
            <a:r>
              <a:rPr lang="sv-SE" dirty="0" err="1"/>
              <a:t>implemented</a:t>
            </a:r>
            <a:r>
              <a:rPr lang="sv-SE" dirty="0"/>
              <a:t> in:</a:t>
            </a:r>
          </a:p>
          <a:p>
            <a:pPr marL="285750" indent="-285750"/>
            <a:r>
              <a:rPr lang="sv-SE" dirty="0"/>
              <a:t>OPTIMICA Compiler Toolkit</a:t>
            </a:r>
          </a:p>
          <a:p>
            <a:pPr marL="285750" indent="-285750"/>
            <a:r>
              <a:rPr lang="sv-SE" dirty="0"/>
              <a:t>Model Testing Toolkit</a:t>
            </a:r>
            <a:endParaRPr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1EC64C18-721D-404B-9377-D385EDB434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DF91C9-ED50-4D8D-AC4B-9DEA42E4C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010" y="850926"/>
            <a:ext cx="2571750" cy="1447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49FEA9-3CDE-4970-8DF7-8C38F06C2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010" y="2618660"/>
            <a:ext cx="257175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0" y="1822349"/>
            <a:ext cx="3532558" cy="749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 dirty="0"/>
              <a:t>Results:</a:t>
            </a:r>
            <a:br>
              <a:rPr lang="en-US" dirty="0"/>
            </a:br>
            <a:r>
              <a:rPr lang="en-US" dirty="0"/>
              <a:t>test selection</a:t>
            </a:r>
            <a:br>
              <a:rPr lang="en-US" dirty="0"/>
            </a:br>
            <a:r>
              <a:rPr lang="en-US" dirty="0"/>
              <a:t>implemented in</a:t>
            </a:r>
            <a:br>
              <a:rPr lang="en-US" dirty="0"/>
            </a:br>
            <a:r>
              <a:rPr lang="en-US" dirty="0"/>
              <a:t>Model Testing Toolkit</a:t>
            </a:r>
            <a:endParaRPr lang="sv" dirty="0"/>
          </a:p>
        </p:txBody>
      </p:sp>
      <p:pic>
        <p:nvPicPr>
          <p:cNvPr id="105" name="Shape 105" descr="MTT_Captu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077" y="152400"/>
            <a:ext cx="5570073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508001" y="0"/>
            <a:ext cx="6447501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 dirty="0"/>
              <a:t>Safe test selection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314F965-19EE-47FA-A2E6-C9597418F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9074" y="1620838"/>
            <a:ext cx="3744690" cy="2909887"/>
          </a:xfrm>
          <a:prstGeom prst="rect">
            <a:avLst/>
          </a:prstGeom>
        </p:spPr>
      </p:pic>
      <p:sp>
        <p:nvSpPr>
          <p:cNvPr id="2" name="textruta 1"/>
          <p:cNvSpPr txBox="1"/>
          <p:nvPr/>
        </p:nvSpPr>
        <p:spPr>
          <a:xfrm>
            <a:off x="372095" y="898615"/>
            <a:ext cx="326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tests based on how tests </a:t>
            </a:r>
            <a:r>
              <a:rPr lang="en-US" b="1" dirty="0"/>
              <a:t>depend </a:t>
            </a:r>
            <a:r>
              <a:rPr lang="en-US" dirty="0"/>
              <a:t>on classes</a:t>
            </a:r>
          </a:p>
        </p:txBody>
      </p:sp>
      <p:sp>
        <p:nvSpPr>
          <p:cNvPr id="3" name="textruta 2"/>
          <p:cNvSpPr txBox="1"/>
          <p:nvPr/>
        </p:nvSpPr>
        <p:spPr>
          <a:xfrm>
            <a:off x="2435320" y="4523006"/>
            <a:ext cx="24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Dependency graph</a:t>
            </a:r>
          </a:p>
        </p:txBody>
      </p:sp>
      <p:sp>
        <p:nvSpPr>
          <p:cNvPr id="4" name="textruta 3"/>
          <p:cNvSpPr txBox="1"/>
          <p:nvPr/>
        </p:nvSpPr>
        <p:spPr>
          <a:xfrm>
            <a:off x="5571833" y="2761004"/>
            <a:ext cx="2767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Tests: T1, T2, T3, T4</a:t>
            </a:r>
            <a:br>
              <a:rPr lang="en-US" sz="1200" dirty="0"/>
            </a:br>
            <a:r>
              <a:rPr lang="en-US" sz="1200" dirty="0"/>
              <a:t>Classes: C1, C2</a:t>
            </a:r>
          </a:p>
        </p:txBody>
      </p:sp>
    </p:spTree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Simplified Dependency Rules</a:t>
            </a:r>
            <a:endParaRPr lang="sv" dirty="0"/>
          </a:p>
        </p:txBody>
      </p:sp>
      <p:sp>
        <p:nvSpPr>
          <p:cNvPr id="99" name="Shape 9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 class depends on all classes referenced by accesses within.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 class depends on its enclosing class.</a:t>
            </a:r>
          </a:p>
          <a:p>
            <a:pPr marL="0" lvl="0" indent="0">
              <a:buNone/>
            </a:pPr>
            <a:r>
              <a:rPr lang="en-US" dirty="0"/>
              <a:t>Due to limitations in the compilation stage the solution is implemented in.</a:t>
            </a:r>
          </a:p>
          <a:p>
            <a:pPr marL="342900" lvl="0" indent="-342900">
              <a:buFont typeface="+mj-lt"/>
              <a:buAutoNum type="arabicPeriod" startAt="3"/>
            </a:pPr>
            <a:r>
              <a:rPr lang="en-US" dirty="0"/>
              <a:t>A class depends on all classes referenced by access paths within it. </a:t>
            </a:r>
          </a:p>
          <a:p>
            <a:pPr marL="342900" lvl="0" indent="-342900">
              <a:buFont typeface="+mj-lt"/>
              <a:buAutoNum type="arabicPeriod" startAt="3"/>
            </a:pPr>
            <a:r>
              <a:rPr lang="en-US" dirty="0"/>
              <a:t>A class depends on all classes enclosed by an accessed class.</a:t>
            </a:r>
          </a:p>
          <a:p>
            <a:pPr marL="342900" lvl="0" indent="-342900">
              <a:buFont typeface="+mj-lt"/>
              <a:buAutoNum type="arabicPeriod" startAt="3"/>
            </a:pPr>
            <a:r>
              <a:rPr lang="en-US" dirty="0"/>
              <a:t>Exception to Rule 4: Rule 4 is not applicable to import statements.</a:t>
            </a:r>
          </a:p>
          <a:p>
            <a:pPr marL="342900" lvl="0" indent="-342900">
              <a:buFont typeface="+mj-lt"/>
              <a:buAutoNum type="arabicPeriod" startAt="3"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AF5E8F0-E22F-4801-8C75-3637AC0B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1</a:t>
            </a:r>
            <a:endParaRPr lang="en-US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82843A9-5F3E-4527-908B-2699BBC71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028352"/>
            <a:ext cx="7081442" cy="419448"/>
          </a:xfrm>
        </p:spPr>
        <p:txBody>
          <a:bodyPr/>
          <a:lstStyle/>
          <a:p>
            <a:r>
              <a:rPr lang="en-US" dirty="0"/>
              <a:t>1. A class depends on all classes referenced by accesses within.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5582FF5D-B7C8-4B5D-A511-0688083A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19300" y="2040234"/>
            <a:ext cx="1626726" cy="2478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endParaRPr lang="da-DK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a;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</p:txBody>
      </p:sp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768CA1F3-C5FC-4426-92F9-710A891777B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1751" y="2040234"/>
            <a:ext cx="1000125" cy="1666875"/>
          </a:xfrm>
        </p:spPr>
      </p:pic>
    </p:spTree>
    <p:extLst>
      <p:ext uri="{BB962C8B-B14F-4D97-AF65-F5344CB8AC3E}">
        <p14:creationId xmlns:p14="http://schemas.microsoft.com/office/powerpoint/2010/main" val="1960871770"/>
      </p:ext>
    </p:extLst>
  </p:cSld>
  <p:clrMapOvr>
    <a:masterClrMapping/>
  </p:clrMapOvr>
</p:sld>
</file>

<file path=ppt/theme/theme1.xml><?xml version="1.0" encoding="utf-8"?>
<a:theme xmlns:a="http://purl.oclc.org/ooxml/drawingml/main" name="Fasett">
  <a:themeElements>
    <a:clrScheme name="Faset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%">
              <a:schemeClr val="phClr">
                <a:tint val="65%"/>
                <a:lumMod val="110%"/>
              </a:schemeClr>
            </a:gs>
            <a:gs pos="88%">
              <a:schemeClr val="phClr">
                <a:tint val="90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tint val="96%"/>
                <a:lumMod val="100%"/>
              </a:schemeClr>
            </a:gs>
            <a:gs pos="78%">
              <a:schemeClr val="phClr">
                <a:shade val="94%"/>
                <a:lumMod val="94%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90%"/>
                <a:lumMod val="104%"/>
              </a:schemeClr>
            </a:gs>
            <a:gs pos="94%">
              <a:schemeClr val="phClr">
                <a:shade val="96%"/>
                <a:lumMod val="82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tint val="90%"/>
                <a:lumMod val="110%"/>
              </a:schemeClr>
            </a:gs>
            <a:gs pos="100%">
              <a:schemeClr val="phClr">
                <a:shade val="94%"/>
                <a:lumMod val="96%"/>
              </a:schemeClr>
            </a:gs>
          </a:gsLst>
          <a:path path="circle">
            <a:fillToRect l="50%" t="50%" r="100%" b="100%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jobbspresentation" id="{F0242386-1325-1B43-9461-F6FD6922D9A7}" vid="{0FC0A8C1-547A-6E4F-9BB8-31B4A00C14EE}"/>
    </a:ext>
  </a:extLst>
</a:theme>
</file>

<file path=ppt/theme/theme2.xml><?xml version="1.0" encoding="utf-8"?>
<a:theme xmlns:a="http://purl.oclc.org/ooxml/drawingml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tint val="100%"/>
                <a:shade val="100%"/>
                <a:satMod val="130%"/>
              </a:schemeClr>
            </a:gs>
            <a:gs pos="100%">
              <a:schemeClr val="phClr">
                <a:tint val="50%"/>
                <a:shade val="100%"/>
                <a:satMod val="350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emplate>Exjobbspresentation</Template>
  <TotalTime>58</TotalTime>
  <Words>989</Words>
  <Application>Microsoft Office PowerPoint</Application>
  <PresentationFormat>Bildspel på skärmen (16:9)</PresentationFormat>
  <Paragraphs>240</Paragraphs>
  <Slides>23</Slides>
  <Notes>16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23</vt:i4>
      </vt:variant>
    </vt:vector>
  </HeadingPairs>
  <TitlesOfParts>
    <vt:vector size="30" baseType="lpstr">
      <vt:lpstr>Arial</vt:lpstr>
      <vt:lpstr>Courier New</vt:lpstr>
      <vt:lpstr>Mangal</vt:lpstr>
      <vt:lpstr>Roboto</vt:lpstr>
      <vt:lpstr>Trebuchet MS</vt:lpstr>
      <vt:lpstr>Wingdings 3</vt:lpstr>
      <vt:lpstr>Fasett</vt:lpstr>
      <vt:lpstr>Safe regression test selection for Modelica</vt:lpstr>
      <vt:lpstr>Goal</vt:lpstr>
      <vt:lpstr>Goal</vt:lpstr>
      <vt:lpstr>Modelica Bouncing Ball example</vt:lpstr>
      <vt:lpstr>Modelon</vt:lpstr>
      <vt:lpstr>Results: test selection implemented in Model Testing Toolkit</vt:lpstr>
      <vt:lpstr>Safe test selection</vt:lpstr>
      <vt:lpstr>Simplified Dependency Rules</vt:lpstr>
      <vt:lpstr>Dependency rule 1</vt:lpstr>
      <vt:lpstr>Dependency rule 2</vt:lpstr>
      <vt:lpstr>Dependency rule 2</vt:lpstr>
      <vt:lpstr>Dependency rule 3</vt:lpstr>
      <vt:lpstr>Dependency rule 4</vt:lpstr>
      <vt:lpstr>Evaluation</vt:lpstr>
      <vt:lpstr>One file – Heat Exchange Library</vt:lpstr>
      <vt:lpstr>One file – Modelica Standard Library</vt:lpstr>
      <vt:lpstr>Commit history – Modelica Standard Library</vt:lpstr>
      <vt:lpstr>Evaluation</vt:lpstr>
      <vt:lpstr>Conclusion</vt:lpstr>
      <vt:lpstr>Questions?</vt:lpstr>
      <vt:lpstr>Dependency rule 1</vt:lpstr>
      <vt:lpstr>Dependency rule 3</vt:lpstr>
      <vt:lpstr>Dependency rule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regression test selection for Modelica</dc:title>
  <dc:creator>Erik Hedblom</dc:creator>
  <cp:lastModifiedBy>Erik Hedblom</cp:lastModifiedBy>
  <cp:revision>8</cp:revision>
  <dcterms:created xsi:type="dcterms:W3CDTF">2017-08-23T12:41:29Z</dcterms:created>
  <dcterms:modified xsi:type="dcterms:W3CDTF">2017-08-23T13:42:47Z</dcterms:modified>
</cp:coreProperties>
</file>