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6" r:id="rId3"/>
    <p:sldId id="397" r:id="rId4"/>
    <p:sldId id="400" r:id="rId5"/>
    <p:sldId id="398" r:id="rId6"/>
    <p:sldId id="399" r:id="rId7"/>
    <p:sldId id="404" r:id="rId8"/>
    <p:sldId id="401" r:id="rId9"/>
    <p:sldId id="402" r:id="rId10"/>
    <p:sldId id="403" r:id="rId11"/>
    <p:sldId id="4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70AD47"/>
    <a:srgbClr val="C00000"/>
    <a:srgbClr val="E28A8A"/>
    <a:srgbClr val="FFCDCD"/>
    <a:srgbClr val="FF9393"/>
    <a:srgbClr val="000000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0B52F-87D8-451C-93EF-2A1C52F8979B}" v="6" dt="2021-02-20T17:32:37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3979" autoAdjust="0"/>
  </p:normalViewPr>
  <p:slideViewPr>
    <p:cSldViewPr snapToGrid="0">
      <p:cViewPr varScale="1">
        <p:scale>
          <a:sx n="86" d="100"/>
          <a:sy n="86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C2C83-0399-4A2E-95A0-9CDFA7D4E2A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7DBC-56BC-4BFF-A962-8472A969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eae12d0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eae12d0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3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828800"/>
            <a:ext cx="9144000" cy="1233542"/>
          </a:xfrm>
        </p:spPr>
        <p:txBody>
          <a:bodyPr anchor="t">
            <a:normAutofit/>
          </a:bodyPr>
          <a:lstStyle>
            <a:lvl1pPr marL="231775" indent="-231775" algn="l">
              <a:defRPr sz="4800" b="1" cap="small" baseline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55" y="3385645"/>
            <a:ext cx="8366237" cy="576755"/>
          </a:xfrm>
        </p:spPr>
        <p:txBody>
          <a:bodyPr>
            <a:noAutofit/>
          </a:bodyPr>
          <a:lstStyle>
            <a:lvl1pPr marL="231775" indent="-231775" algn="l">
              <a:buNone/>
              <a:defRPr sz="3600" b="1" cap="small" baseline="0">
                <a:solidFill>
                  <a:schemeClr val="bg1">
                    <a:lumMod val="7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ADA98216-0EB7-4A12-BA57-0C99DC9D6C9F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668DAE30-17EE-420E-9514-30A978E97F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DCS09_ElectronicLetterhead_492009_LH_Proo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25359" r="42336" b="5377"/>
          <a:stretch/>
        </p:blipFill>
        <p:spPr bwMode="auto">
          <a:xfrm>
            <a:off x="662152" y="4666702"/>
            <a:ext cx="5433848" cy="1366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7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1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2640919"/>
          </a:xfrm>
        </p:spPr>
        <p:txBody>
          <a:bodyPr anchor="b">
            <a:normAutofit/>
          </a:bodyPr>
          <a:lstStyle>
            <a:lvl1pPr marL="231775" indent="-231775" algn="r">
              <a:buNone/>
              <a:defRPr sz="4800" b="1" i="1">
                <a:latin typeface="Corbel" panose="020B0503020204020204" pitchFamily="34" charset="0"/>
              </a:defRPr>
            </a:lvl1pPr>
            <a:lvl2pPr marL="461963" indent="-230188">
              <a:defRPr>
                <a:latin typeface="Corbel" panose="020B0503020204020204" pitchFamily="34" charset="0"/>
              </a:defRPr>
            </a:lvl2pPr>
            <a:lvl3pPr marL="682625" indent="-220663">
              <a:defRPr>
                <a:latin typeface="Corbel" panose="020B0503020204020204" pitchFamily="34" charset="0"/>
              </a:defRPr>
            </a:lvl3pPr>
            <a:lvl4pPr marL="914400" indent="-231775">
              <a:defRPr>
                <a:latin typeface="Corbel" panose="020B0503020204020204" pitchFamily="34" charset="0"/>
              </a:defRPr>
            </a:lvl4pPr>
            <a:lvl5pPr marL="1146175" indent="-231775"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844296" y="5093208"/>
            <a:ext cx="10515600" cy="1098504"/>
          </a:xfrm>
        </p:spPr>
        <p:txBody>
          <a:bodyPr anchor="t">
            <a:normAutofit/>
          </a:bodyPr>
          <a:lstStyle>
            <a:lvl1pPr marL="231775" indent="-231775" algn="r">
              <a:buNone/>
              <a:defRPr sz="2800" b="0" i="0">
                <a:latin typeface="Corbel" panose="020B0503020204020204" pitchFamily="34" charset="0"/>
              </a:defRPr>
            </a:lvl1pPr>
            <a:lvl2pPr marL="461963" indent="-230188">
              <a:defRPr>
                <a:latin typeface="Corbel" panose="020B0503020204020204" pitchFamily="34" charset="0"/>
              </a:defRPr>
            </a:lvl2pPr>
            <a:lvl3pPr marL="682625" indent="-220663">
              <a:defRPr>
                <a:latin typeface="Corbel" panose="020B0503020204020204" pitchFamily="34" charset="0"/>
              </a:defRPr>
            </a:lvl3pPr>
            <a:lvl4pPr marL="914400" indent="-231775">
              <a:defRPr>
                <a:latin typeface="Corbel" panose="020B0503020204020204" pitchFamily="34" charset="0"/>
              </a:defRPr>
            </a:lvl4pPr>
            <a:lvl5pPr marL="1146175" indent="-231775"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9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Layout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4512581"/>
            <a:ext cx="10515600" cy="1325563"/>
          </a:xfrm>
        </p:spPr>
        <p:txBody>
          <a:bodyPr>
            <a:normAutofit/>
          </a:bodyPr>
          <a:lstStyle>
            <a:lvl1pPr marL="231775" indent="-231775">
              <a:buNone/>
              <a:defRPr sz="6000" b="1">
                <a:latin typeface="Corbel" panose="020B0503020204020204" pitchFamily="34" charset="0"/>
              </a:defRPr>
            </a:lvl1pPr>
            <a:lvl2pPr marL="461963" indent="-230188">
              <a:defRPr>
                <a:latin typeface="Corbel" panose="020B0503020204020204" pitchFamily="34" charset="0"/>
              </a:defRPr>
            </a:lvl2pPr>
            <a:lvl3pPr marL="682625" indent="-220663">
              <a:defRPr>
                <a:latin typeface="Corbel" panose="020B0503020204020204" pitchFamily="34" charset="0"/>
              </a:defRPr>
            </a:lvl3pPr>
            <a:lvl4pPr marL="914400" indent="-231775">
              <a:defRPr>
                <a:latin typeface="Corbel" panose="020B0503020204020204" pitchFamily="34" charset="0"/>
              </a:defRPr>
            </a:lvl4pPr>
            <a:lvl5pPr marL="1146175" indent="-231775"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77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Layout (Gray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4512581"/>
            <a:ext cx="10515600" cy="1325563"/>
          </a:xfrm>
        </p:spPr>
        <p:txBody>
          <a:bodyPr>
            <a:normAutofit/>
          </a:bodyPr>
          <a:lstStyle>
            <a:lvl1pPr marL="231775" indent="-231775">
              <a:buNone/>
              <a:defRPr sz="6000" b="1">
                <a:latin typeface="Corbel" panose="020B0503020204020204" pitchFamily="34" charset="0"/>
              </a:defRPr>
            </a:lvl1pPr>
            <a:lvl2pPr marL="461963" indent="-230188">
              <a:defRPr>
                <a:latin typeface="Corbel" panose="020B0503020204020204" pitchFamily="34" charset="0"/>
              </a:defRPr>
            </a:lvl2pPr>
            <a:lvl3pPr marL="682625" indent="-220663">
              <a:defRPr>
                <a:latin typeface="Corbel" panose="020B0503020204020204" pitchFamily="34" charset="0"/>
              </a:defRPr>
            </a:lvl3pPr>
            <a:lvl4pPr marL="914400" indent="-231775">
              <a:defRPr>
                <a:latin typeface="Corbel" panose="020B0503020204020204" pitchFamily="34" charset="0"/>
              </a:defRPr>
            </a:lvl4pPr>
            <a:lvl5pPr marL="1146175" indent="-231775"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27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Layou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98216-0EB7-4A12-BA57-0C99DC9D6C9F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8DAE30-17EE-420E-9514-30A978E97F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4512581"/>
            <a:ext cx="10515600" cy="1325563"/>
          </a:xfrm>
        </p:spPr>
        <p:txBody>
          <a:bodyPr>
            <a:normAutofit/>
          </a:bodyPr>
          <a:lstStyle>
            <a:lvl1pPr marL="231775" indent="-231775">
              <a:buNone/>
              <a:defRPr sz="60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61963" indent="-230188">
              <a:defRPr>
                <a:latin typeface="Corbel" panose="020B0503020204020204" pitchFamily="34" charset="0"/>
              </a:defRPr>
            </a:lvl2pPr>
            <a:lvl3pPr marL="682625" indent="-220663">
              <a:defRPr>
                <a:latin typeface="Corbel" panose="020B0503020204020204" pitchFamily="34" charset="0"/>
              </a:defRPr>
            </a:lvl3pPr>
            <a:lvl4pPr marL="914400" indent="-231775">
              <a:defRPr>
                <a:latin typeface="Corbel" panose="020B0503020204020204" pitchFamily="34" charset="0"/>
              </a:defRPr>
            </a:lvl4pPr>
            <a:lvl5pPr marL="1146175" indent="-231775"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37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Minute Countdow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 userDrawn="1"/>
        </p:nvSpPr>
        <p:spPr>
          <a:xfrm>
            <a:off x="3920112" y="933272"/>
            <a:ext cx="4244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mbria" pitchFamily="18" charset="0"/>
              </a:rPr>
              <a:t>Take a</a:t>
            </a:r>
            <a:br>
              <a:rPr lang="en-US" sz="2800" dirty="0">
                <a:solidFill>
                  <a:prstClr val="white"/>
                </a:solidFill>
                <a:latin typeface="Cambria" pitchFamily="18" charset="0"/>
              </a:rPr>
            </a:br>
            <a:r>
              <a:rPr lang="en-US" sz="4400" dirty="0">
                <a:solidFill>
                  <a:prstClr val="white"/>
                </a:solidFill>
                <a:latin typeface="Cambria" pitchFamily="18" charset="0"/>
              </a:rPr>
              <a:t>10-Minute Break</a:t>
            </a:r>
            <a:endParaRPr lang="en-US" sz="4400" dirty="0">
              <a:solidFill>
                <a:prstClr val="white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10 minutes before we resume…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9 minutes before we resume…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8 minutes before we resume…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7 minutes before we resume…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6 minutes before we resume…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 minutes before we resume…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4 minutes before we resume…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3 minutes before we resume…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 minutes before we resume…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 minute before we resume…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50 seconds before we resume…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40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30 seconds before we resume…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20 seconds before we resume…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10 seconds before we resume…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9 seconds before we resume…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8 seconds before we resume…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7 seconds before we resume…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6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 seconds before we resume…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4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3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 seconds before we resume…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 second before we resume…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4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4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0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0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80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9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9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9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9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9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9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9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9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Minute Countdow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 userDrawn="1"/>
        </p:nvSpPr>
        <p:spPr>
          <a:xfrm>
            <a:off x="4076404" y="933272"/>
            <a:ext cx="3932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mbria" pitchFamily="18" charset="0"/>
              </a:rPr>
              <a:t>Take a</a:t>
            </a:r>
            <a:br>
              <a:rPr lang="en-US" sz="2800" dirty="0">
                <a:solidFill>
                  <a:prstClr val="white"/>
                </a:solidFill>
                <a:latin typeface="Cambria" pitchFamily="18" charset="0"/>
              </a:rPr>
            </a:br>
            <a:r>
              <a:rPr lang="en-US" sz="4400" dirty="0">
                <a:solidFill>
                  <a:prstClr val="white"/>
                </a:solidFill>
                <a:latin typeface="Cambria" pitchFamily="18" charset="0"/>
              </a:rPr>
              <a:t>5-Minute Break</a:t>
            </a:r>
            <a:endParaRPr lang="en-US" sz="4400" dirty="0">
              <a:solidFill>
                <a:prstClr val="white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10 minutes before we resume…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9 minutes before we resume…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8 minutes before we resume…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7 minutes before we resume…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6 minutes before we resume…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 minutes before we resume…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4 minutes before we resume…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3 minutes before we resume…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 minutes before we resume…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 minute before we resume…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50 seconds before we resume…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40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30 seconds before we resume…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20 seconds before we resume…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10 seconds before we resume…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9 seconds before we resume…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8 seconds before we resume…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7 seconds before we resume…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6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 seconds before we resume…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4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3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 seconds before we resume…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 second before we resume…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4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6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7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inute Countdow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 userDrawn="1"/>
        </p:nvSpPr>
        <p:spPr>
          <a:xfrm>
            <a:off x="4076404" y="933272"/>
            <a:ext cx="3932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mbria" pitchFamily="18" charset="0"/>
              </a:rPr>
              <a:t>Take a</a:t>
            </a:r>
            <a:br>
              <a:rPr lang="en-US" sz="2800" dirty="0">
                <a:solidFill>
                  <a:prstClr val="white"/>
                </a:solidFill>
                <a:latin typeface="Cambria" pitchFamily="18" charset="0"/>
              </a:rPr>
            </a:br>
            <a:r>
              <a:rPr lang="en-US" sz="4400" dirty="0">
                <a:solidFill>
                  <a:prstClr val="white"/>
                </a:solidFill>
                <a:latin typeface="Cambria" pitchFamily="18" charset="0"/>
              </a:rPr>
              <a:t>2-Minute Break</a:t>
            </a:r>
            <a:endParaRPr lang="en-US" sz="4400" dirty="0">
              <a:solidFill>
                <a:prstClr val="white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10 minutes before we resume…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9 minutes before we resume…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8 minutes before we resume…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7 minutes before we resume…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6 minutes before we resume…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 minutes before we resume…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4 minutes before we resume…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3 minutes before we resume…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 minutes before we resume…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 minute before we resume…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50 seconds before we resume…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40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30 seconds before we resume…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20 seconds before we resume…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10 seconds before we resume…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9 seconds before we resume…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8 seconds before we resume…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7 seconds before we resume…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6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5 seconds before we resume…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4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4"/>
                </a:solidFill>
                <a:latin typeface="Cambria" pitchFamily="18" charset="0"/>
              </a:rPr>
              <a:t>3 </a:t>
            </a:r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seconds before we resume…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2 seconds before we resume…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Cambria" pitchFamily="18" charset="0"/>
              </a:rPr>
              <a:t>1 second before we resume…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2609088" y="5486400"/>
            <a:ext cx="7010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4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1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slide sh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7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None/>
              <a:defRPr>
                <a:latin typeface="Corbel" panose="020B0503020204020204" pitchFamily="34" charset="0"/>
              </a:defRPr>
            </a:lvl1pPr>
            <a:lvl2pPr marL="461963" indent="-230188">
              <a:defRPr>
                <a:latin typeface="Corbel" panose="020B0503020204020204" pitchFamily="34" charset="0"/>
              </a:defRPr>
            </a:lvl2pPr>
            <a:lvl3pPr marL="682625" indent="-220663">
              <a:defRPr>
                <a:latin typeface="Corbel" panose="020B0503020204020204" pitchFamily="34" charset="0"/>
              </a:defRPr>
            </a:lvl3pPr>
            <a:lvl4pPr marL="914400" indent="-231775">
              <a:defRPr>
                <a:latin typeface="Corbel" panose="020B0503020204020204" pitchFamily="34" charset="0"/>
              </a:defRPr>
            </a:lvl4pPr>
            <a:lvl5pPr marL="1146175" indent="-231775"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ADA98216-0EB7-4A12-BA57-0C99DC9D6C9F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668DAE30-17EE-420E-9514-30A978E97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33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42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231775" indent="-231775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461963" indent="-230188"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461963" indent="-230188"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216-0EB7-4A12-BA57-0C99DC9D6C9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30-17EE-420E-9514-30A978E9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ADA98216-0EB7-4A12-BA57-0C99DC9D6C9F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668DAE30-17EE-420E-9514-30A978E97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3" r:id="rId13"/>
    <p:sldLayoutId id="2147483661" r:id="rId14"/>
    <p:sldLayoutId id="2147483662" r:id="rId15"/>
    <p:sldLayoutId id="2147483660" r:id="rId16"/>
    <p:sldLayoutId id="2147483666" r:id="rId17"/>
    <p:sldLayoutId id="2147483667" r:id="rId18"/>
    <p:sldLayoutId id="2147483664" r:id="rId19"/>
    <p:sldLayoutId id="2147483669" r:id="rId20"/>
  </p:sldLayoutIdLst>
  <p:txStyles>
    <p:titleStyle>
      <a:lvl1pPr marL="231775" indent="-231775"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>
              <a:lumMod val="75000"/>
            </a:schemeClr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4619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682625" indent="-2206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914400" indent="-2317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1146175" indent="-2317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828800"/>
            <a:ext cx="10997420" cy="1233542"/>
          </a:xfrm>
        </p:spPr>
        <p:txBody>
          <a:bodyPr>
            <a:normAutofit/>
          </a:bodyPr>
          <a:lstStyle/>
          <a:p>
            <a:r>
              <a:rPr lang="en-US" dirty="0"/>
              <a:t>Mobile sensing for everyday activities</a:t>
            </a:r>
          </a:p>
        </p:txBody>
      </p:sp>
    </p:spTree>
    <p:extLst>
      <p:ext uri="{BB962C8B-B14F-4D97-AF65-F5344CB8AC3E}">
        <p14:creationId xmlns:p14="http://schemas.microsoft.com/office/powerpoint/2010/main" val="14076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18148" r="45417"/>
          <a:stretch/>
        </p:blipFill>
        <p:spPr>
          <a:xfrm>
            <a:off x="18804" y="2252370"/>
            <a:ext cx="4353444" cy="3672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on implementation…</a:t>
            </a:r>
          </a:p>
        </p:txBody>
      </p:sp>
      <p:pic>
        <p:nvPicPr>
          <p:cNvPr id="8" name="Picture 10" descr="Image result for accelerometer data hundreds o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21092" r="28278" b="13878"/>
          <a:stretch/>
        </p:blipFill>
        <p:spPr bwMode="auto">
          <a:xfrm>
            <a:off x="6967995" y="1992609"/>
            <a:ext cx="2907919" cy="1903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76181" y="2922163"/>
            <a:ext cx="703938" cy="164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80614" y="1629988"/>
            <a:ext cx="5887647" cy="2640710"/>
            <a:chOff x="2187022" y="2037863"/>
            <a:chExt cx="1947664" cy="2640710"/>
          </a:xfrm>
        </p:grpSpPr>
        <p:sp>
          <p:nvSpPr>
            <p:cNvPr id="15" name="Rectangle 14"/>
            <p:cNvSpPr/>
            <p:nvPr/>
          </p:nvSpPr>
          <p:spPr>
            <a:xfrm>
              <a:off x="2187022" y="2037863"/>
              <a:ext cx="1947664" cy="2474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423" y="4309241"/>
              <a:ext cx="4644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UI: Learner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99" y="2096706"/>
            <a:ext cx="979186" cy="174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329950" y="2292613"/>
          <a:ext cx="1034645" cy="160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8800" imgH="4368240" progId="Photoshop.Image.12">
                  <p:embed/>
                </p:oleObj>
              </mc:Choice>
              <mc:Fallback>
                <p:oleObj name="Image" r:id="rId5" imgW="2818800" imgH="4368240" progId="Photoshop.Image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9950" y="2292613"/>
                        <a:ext cx="1034645" cy="160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880461" y="3028013"/>
            <a:ext cx="763194" cy="179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998618" y="1593520"/>
            <a:ext cx="1056588" cy="2347878"/>
            <a:chOff x="6258612" y="3072988"/>
            <a:chExt cx="1056588" cy="2347878"/>
          </a:xfrm>
        </p:grpSpPr>
        <p:sp>
          <p:nvSpPr>
            <p:cNvPr id="18" name="Rectangle 17"/>
            <p:cNvSpPr/>
            <p:nvPr/>
          </p:nvSpPr>
          <p:spPr>
            <a:xfrm>
              <a:off x="6603382" y="3342807"/>
              <a:ext cx="711818" cy="2078059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8612" y="3072988"/>
              <a:ext cx="808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(Context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1267" y="1597508"/>
            <a:ext cx="995337" cy="2444972"/>
            <a:chOff x="6881261" y="3076976"/>
            <a:chExt cx="995337" cy="2444972"/>
          </a:xfrm>
        </p:grpSpPr>
        <p:sp>
          <p:nvSpPr>
            <p:cNvPr id="21" name="TextBox 20"/>
            <p:cNvSpPr txBox="1"/>
            <p:nvPr/>
          </p:nvSpPr>
          <p:spPr>
            <a:xfrm>
              <a:off x="6881261" y="3076976"/>
              <a:ext cx="99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, Intention)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10364" y="3327388"/>
              <a:ext cx="0" cy="21945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757211" y="2053233"/>
            <a:ext cx="1090737" cy="32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0856" y="1686303"/>
            <a:ext cx="91307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</a:t>
            </a:r>
          </a:p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Miner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8600" y="2058987"/>
            <a:ext cx="656922" cy="550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4136" y="185839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6051" y="1872570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63196" y="1861940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0862" y="1869186"/>
            <a:ext cx="267830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59578" y="187998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6737" y="1876111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149980" y="3207895"/>
            <a:ext cx="480118" cy="89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7318" y="1873408"/>
            <a:ext cx="711818" cy="2078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01051" y="2801662"/>
            <a:ext cx="1271989" cy="1160794"/>
            <a:chOff x="4652944" y="1747408"/>
            <a:chExt cx="1271989" cy="1160794"/>
          </a:xfrm>
        </p:grpSpPr>
        <p:sp>
          <p:nvSpPr>
            <p:cNvPr id="43" name="TextBox 42"/>
            <p:cNvSpPr txBox="1"/>
            <p:nvPr/>
          </p:nvSpPr>
          <p:spPr>
            <a:xfrm>
              <a:off x="4879775" y="1984872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2812" y="1867909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2944" y="1747408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3629" y="4614202"/>
            <a:ext cx="104515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Intention</a:t>
            </a:r>
            <a:br>
              <a:rPr lang="en-US" dirty="0"/>
            </a:br>
            <a:r>
              <a:rPr lang="en-US" dirty="0"/>
              <a:t>detector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8777" y="1837471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labeled</a:t>
            </a:r>
            <a:br>
              <a:rPr lang="en-US" sz="1100" dirty="0"/>
            </a:br>
            <a:r>
              <a:rPr lang="en-US" sz="1100" dirty="0"/>
              <a:t>streams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36980" y="3991768"/>
            <a:ext cx="1032677" cy="945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56077" y="3954172"/>
            <a:ext cx="4018" cy="56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0039" y="4263996"/>
            <a:ext cx="2908653" cy="179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33904" y="4025024"/>
            <a:ext cx="1003918" cy="803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76" y="4267816"/>
            <a:ext cx="1002003" cy="178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590478" y="5871505"/>
            <a:ext cx="126559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UI: </a:t>
            </a:r>
            <a:r>
              <a:rPr lang="en-US" b="1" dirty="0" err="1">
                <a:solidFill>
                  <a:srgbClr val="FF0000"/>
                </a:solidFill>
              </a:rPr>
              <a:t>Notifier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00247" y="3991768"/>
            <a:ext cx="3473296" cy="127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5432" y="4675707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current</a:t>
            </a:r>
            <a:br>
              <a:rPr lang="en-US" sz="1100" dirty="0"/>
            </a:br>
            <a:r>
              <a:rPr lang="en-US" sz="1100" dirty="0"/>
              <a:t>sensor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80" y="2379421"/>
            <a:ext cx="4311816" cy="45143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544478" y="4135967"/>
            <a:ext cx="378048" cy="1511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80771" y="3373493"/>
            <a:ext cx="707962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0111" y="4386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270340" y="1483360"/>
            <a:ext cx="2103398" cy="27509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001564" y="2000222"/>
            <a:ext cx="254010" cy="19362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147920" y="4241959"/>
            <a:ext cx="4620408" cy="27509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2876" y="2265352"/>
            <a:ext cx="340498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Needs labeled stream data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Exploring how to mine </a:t>
            </a:r>
            <a:r>
              <a:rPr lang="en-US" b="1" i="1" dirty="0">
                <a:solidFill>
                  <a:schemeClr val="bg1"/>
                </a:solidFill>
              </a:rPr>
              <a:t>similar</a:t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   context </a:t>
            </a:r>
            <a:r>
              <a:rPr lang="en-US" b="1" dirty="0">
                <a:solidFill>
                  <a:schemeClr val="bg1"/>
                </a:solidFill>
              </a:rPr>
              <a:t>(find similar sequences)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Developing a visualization tool to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help him interact with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sensor data better</a:t>
            </a:r>
          </a:p>
        </p:txBody>
      </p:sp>
      <p:pic>
        <p:nvPicPr>
          <p:cNvPr id="58" name="Picture 10" descr="Image result for gear transparent backgrou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8587" y1="46266" x2="18587" y2="46266"/>
                        <a14:foregroundMark x1="68478" y1="24675" x2="68478" y2="246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" y="1813377"/>
            <a:ext cx="888882" cy="59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4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18148" r="45417"/>
          <a:stretch/>
        </p:blipFill>
        <p:spPr>
          <a:xfrm>
            <a:off x="18804" y="2252370"/>
            <a:ext cx="4353444" cy="3672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on implementation…</a:t>
            </a:r>
          </a:p>
        </p:txBody>
      </p:sp>
      <p:pic>
        <p:nvPicPr>
          <p:cNvPr id="8" name="Picture 10" descr="Image result for accelerometer data hundreds o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21092" r="28278" b="13878"/>
          <a:stretch/>
        </p:blipFill>
        <p:spPr bwMode="auto">
          <a:xfrm>
            <a:off x="6967995" y="1992609"/>
            <a:ext cx="2907919" cy="1903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76181" y="2922163"/>
            <a:ext cx="703938" cy="164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80614" y="1629988"/>
            <a:ext cx="5887647" cy="2640710"/>
            <a:chOff x="2187022" y="2037863"/>
            <a:chExt cx="1947664" cy="2640710"/>
          </a:xfrm>
        </p:grpSpPr>
        <p:sp>
          <p:nvSpPr>
            <p:cNvPr id="15" name="Rectangle 14"/>
            <p:cNvSpPr/>
            <p:nvPr/>
          </p:nvSpPr>
          <p:spPr>
            <a:xfrm>
              <a:off x="2187022" y="2037863"/>
              <a:ext cx="1947664" cy="2474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423" y="4309241"/>
              <a:ext cx="4644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UI: Learner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99" y="2096706"/>
            <a:ext cx="979186" cy="174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329950" y="2292613"/>
          <a:ext cx="1034645" cy="160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8800" imgH="4368240" progId="Photoshop.Image.12">
                  <p:embed/>
                </p:oleObj>
              </mc:Choice>
              <mc:Fallback>
                <p:oleObj name="Image" r:id="rId5" imgW="2818800" imgH="4368240" progId="Photoshop.Image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9950" y="2292613"/>
                        <a:ext cx="1034645" cy="160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880461" y="3028013"/>
            <a:ext cx="763194" cy="179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998618" y="1593520"/>
            <a:ext cx="1056588" cy="2347878"/>
            <a:chOff x="6258612" y="3072988"/>
            <a:chExt cx="1056588" cy="2347878"/>
          </a:xfrm>
        </p:grpSpPr>
        <p:sp>
          <p:nvSpPr>
            <p:cNvPr id="18" name="Rectangle 17"/>
            <p:cNvSpPr/>
            <p:nvPr/>
          </p:nvSpPr>
          <p:spPr>
            <a:xfrm>
              <a:off x="6603382" y="3342807"/>
              <a:ext cx="711818" cy="2078059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8612" y="3072988"/>
              <a:ext cx="808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(Context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1267" y="1597508"/>
            <a:ext cx="995337" cy="2444972"/>
            <a:chOff x="6881261" y="3076976"/>
            <a:chExt cx="995337" cy="2444972"/>
          </a:xfrm>
        </p:grpSpPr>
        <p:sp>
          <p:nvSpPr>
            <p:cNvPr id="21" name="TextBox 20"/>
            <p:cNvSpPr txBox="1"/>
            <p:nvPr/>
          </p:nvSpPr>
          <p:spPr>
            <a:xfrm>
              <a:off x="6881261" y="3076976"/>
              <a:ext cx="99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, Intention)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10364" y="3327388"/>
              <a:ext cx="0" cy="21945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757211" y="2053233"/>
            <a:ext cx="1090737" cy="32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0856" y="1686303"/>
            <a:ext cx="91307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</a:t>
            </a:r>
          </a:p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Miner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8600" y="2058987"/>
            <a:ext cx="656922" cy="550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4136" y="185839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6051" y="1872570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63196" y="1861940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0862" y="1869186"/>
            <a:ext cx="267830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59578" y="187998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6737" y="1876111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149980" y="3207895"/>
            <a:ext cx="480118" cy="89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7318" y="1873408"/>
            <a:ext cx="711818" cy="2078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01051" y="2801662"/>
            <a:ext cx="1271989" cy="1160794"/>
            <a:chOff x="4652944" y="1747408"/>
            <a:chExt cx="1271989" cy="1160794"/>
          </a:xfrm>
        </p:grpSpPr>
        <p:sp>
          <p:nvSpPr>
            <p:cNvPr id="43" name="TextBox 42"/>
            <p:cNvSpPr txBox="1"/>
            <p:nvPr/>
          </p:nvSpPr>
          <p:spPr>
            <a:xfrm>
              <a:off x="4879775" y="1984872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2812" y="1867909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2944" y="1747408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3629" y="4614202"/>
            <a:ext cx="104515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Intention</a:t>
            </a:r>
            <a:br>
              <a:rPr lang="en-US" dirty="0"/>
            </a:br>
            <a:r>
              <a:rPr lang="en-US" dirty="0"/>
              <a:t>detector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8777" y="1837471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labeled</a:t>
            </a:r>
            <a:br>
              <a:rPr lang="en-US" sz="1100" dirty="0"/>
            </a:br>
            <a:r>
              <a:rPr lang="en-US" sz="1100" dirty="0"/>
              <a:t>streams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36980" y="3991768"/>
            <a:ext cx="1032677" cy="945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56077" y="3954172"/>
            <a:ext cx="4018" cy="56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0039" y="4263996"/>
            <a:ext cx="2908653" cy="179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33904" y="4025024"/>
            <a:ext cx="1003918" cy="803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76" y="4267816"/>
            <a:ext cx="1002003" cy="178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590478" y="5871505"/>
            <a:ext cx="126559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UI: </a:t>
            </a:r>
            <a:r>
              <a:rPr lang="en-US" b="1" dirty="0" err="1">
                <a:solidFill>
                  <a:srgbClr val="FF0000"/>
                </a:solidFill>
              </a:rPr>
              <a:t>Notifier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00247" y="3991768"/>
            <a:ext cx="3473296" cy="127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5432" y="4675707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current</a:t>
            </a:r>
            <a:br>
              <a:rPr lang="en-US" sz="1100" dirty="0"/>
            </a:br>
            <a:r>
              <a:rPr lang="en-US" sz="1100" dirty="0"/>
              <a:t>sensor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2904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18148" r="45417"/>
          <a:stretch/>
        </p:blipFill>
        <p:spPr>
          <a:xfrm>
            <a:off x="18804" y="2252370"/>
            <a:ext cx="4353444" cy="3672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on implementation…</a:t>
            </a:r>
          </a:p>
        </p:txBody>
      </p:sp>
      <p:pic>
        <p:nvPicPr>
          <p:cNvPr id="8" name="Picture 10" descr="Image result for accelerometer data hundreds o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21092" r="28278" b="13878"/>
          <a:stretch/>
        </p:blipFill>
        <p:spPr bwMode="auto">
          <a:xfrm>
            <a:off x="6967995" y="1992609"/>
            <a:ext cx="2907919" cy="1903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76181" y="2922163"/>
            <a:ext cx="703938" cy="164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80614" y="1629988"/>
            <a:ext cx="5887647" cy="2640710"/>
            <a:chOff x="2187022" y="2037863"/>
            <a:chExt cx="1947664" cy="2640710"/>
          </a:xfrm>
        </p:grpSpPr>
        <p:sp>
          <p:nvSpPr>
            <p:cNvPr id="15" name="Rectangle 14"/>
            <p:cNvSpPr/>
            <p:nvPr/>
          </p:nvSpPr>
          <p:spPr>
            <a:xfrm>
              <a:off x="2187022" y="2037863"/>
              <a:ext cx="1947664" cy="2474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423" y="4309241"/>
              <a:ext cx="4644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UI: Learner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99" y="2096706"/>
            <a:ext cx="979186" cy="174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329950" y="2292613"/>
          <a:ext cx="1034645" cy="160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8800" imgH="4368240" progId="Photoshop.Image.12">
                  <p:embed/>
                </p:oleObj>
              </mc:Choice>
              <mc:Fallback>
                <p:oleObj name="Image" r:id="rId5" imgW="2818800" imgH="4368240" progId="Photoshop.Image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9950" y="2292613"/>
                        <a:ext cx="1034645" cy="160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880461" y="3028013"/>
            <a:ext cx="763194" cy="179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998618" y="1593520"/>
            <a:ext cx="1056588" cy="2347878"/>
            <a:chOff x="6258612" y="3072988"/>
            <a:chExt cx="1056588" cy="2347878"/>
          </a:xfrm>
        </p:grpSpPr>
        <p:sp>
          <p:nvSpPr>
            <p:cNvPr id="18" name="Rectangle 17"/>
            <p:cNvSpPr/>
            <p:nvPr/>
          </p:nvSpPr>
          <p:spPr>
            <a:xfrm>
              <a:off x="6603382" y="3342807"/>
              <a:ext cx="711818" cy="2078059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8612" y="3072988"/>
              <a:ext cx="808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(Context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1267" y="1597508"/>
            <a:ext cx="995337" cy="2444972"/>
            <a:chOff x="6881261" y="3076976"/>
            <a:chExt cx="995337" cy="2444972"/>
          </a:xfrm>
        </p:grpSpPr>
        <p:sp>
          <p:nvSpPr>
            <p:cNvPr id="21" name="TextBox 20"/>
            <p:cNvSpPr txBox="1"/>
            <p:nvPr/>
          </p:nvSpPr>
          <p:spPr>
            <a:xfrm>
              <a:off x="6881261" y="3076976"/>
              <a:ext cx="99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, Intention)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10364" y="3327388"/>
              <a:ext cx="0" cy="21945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757211" y="2053233"/>
            <a:ext cx="1090737" cy="32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0856" y="1686303"/>
            <a:ext cx="91307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</a:t>
            </a:r>
          </a:p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Miner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8600" y="2058987"/>
            <a:ext cx="656922" cy="550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4136" y="185839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6051" y="1872570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63196" y="1861940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0862" y="1869186"/>
            <a:ext cx="267830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59578" y="187998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6737" y="1876111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149980" y="3207895"/>
            <a:ext cx="480118" cy="89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7318" y="1873408"/>
            <a:ext cx="711818" cy="2078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01051" y="2801662"/>
            <a:ext cx="1271989" cy="1160794"/>
            <a:chOff x="4652944" y="1747408"/>
            <a:chExt cx="1271989" cy="1160794"/>
          </a:xfrm>
        </p:grpSpPr>
        <p:sp>
          <p:nvSpPr>
            <p:cNvPr id="43" name="TextBox 42"/>
            <p:cNvSpPr txBox="1"/>
            <p:nvPr/>
          </p:nvSpPr>
          <p:spPr>
            <a:xfrm>
              <a:off x="4879775" y="1984872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2812" y="1867909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2944" y="1747408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3629" y="4614202"/>
            <a:ext cx="104515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Intention</a:t>
            </a:r>
            <a:br>
              <a:rPr lang="en-US" dirty="0"/>
            </a:br>
            <a:r>
              <a:rPr lang="en-US" dirty="0"/>
              <a:t>detector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8777" y="1837471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labeled</a:t>
            </a:r>
            <a:br>
              <a:rPr lang="en-US" sz="1100" dirty="0"/>
            </a:br>
            <a:r>
              <a:rPr lang="en-US" sz="1100" dirty="0"/>
              <a:t>streams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36980" y="3991768"/>
            <a:ext cx="1032677" cy="945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56077" y="3954172"/>
            <a:ext cx="4018" cy="56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0039" y="4263996"/>
            <a:ext cx="2908653" cy="179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33904" y="4025024"/>
            <a:ext cx="1003918" cy="803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76" y="4267816"/>
            <a:ext cx="1002003" cy="178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590478" y="5871505"/>
            <a:ext cx="126559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UI: </a:t>
            </a:r>
            <a:r>
              <a:rPr lang="en-US" b="1" dirty="0" err="1">
                <a:solidFill>
                  <a:srgbClr val="FF0000"/>
                </a:solidFill>
              </a:rPr>
              <a:t>Notifier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00247" y="3991768"/>
            <a:ext cx="3473296" cy="127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5432" y="4675707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current</a:t>
            </a:r>
            <a:br>
              <a:rPr lang="en-US" sz="1100" dirty="0"/>
            </a:br>
            <a:r>
              <a:rPr lang="en-US" sz="1100" dirty="0"/>
              <a:t>sensor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2912531" y="1464733"/>
            <a:ext cx="9418195" cy="54948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38199" y="4287107"/>
            <a:ext cx="2074331" cy="26724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-420233" y="4773219"/>
            <a:ext cx="1258432" cy="21863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544478" y="4135967"/>
            <a:ext cx="378048" cy="1511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80771" y="3373493"/>
            <a:ext cx="707962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95955" y="3135812"/>
            <a:ext cx="4802277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Completed</a:t>
            </a:r>
          </a:p>
          <a:p>
            <a:r>
              <a:rPr lang="en-US" b="1" dirty="0">
                <a:solidFill>
                  <a:schemeClr val="bg1"/>
                </a:solidFill>
              </a:rPr>
              <a:t>Collecting data for 2 people currently (~3hr/day)</a:t>
            </a:r>
          </a:p>
          <a:p>
            <a:r>
              <a:rPr lang="en-US" b="1" dirty="0">
                <a:solidFill>
                  <a:schemeClr val="bg1"/>
                </a:solidFill>
              </a:rPr>
              <a:t>Using body worn camera to collect video</a:t>
            </a:r>
          </a:p>
          <a:p>
            <a:r>
              <a:rPr lang="en-US" b="1" dirty="0">
                <a:solidFill>
                  <a:schemeClr val="bg1"/>
                </a:solidFill>
              </a:rPr>
              <a:t>Hope to scale to 8-10 people for 1-3 months</a:t>
            </a:r>
          </a:p>
        </p:txBody>
      </p:sp>
      <p:pic>
        <p:nvPicPr>
          <p:cNvPr id="8196" name="Picture 4" descr="https://images-na.ssl-images-amazon.com/images/I/31N%2BFJqz8BL._AC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" y="4827274"/>
            <a:ext cx="455278" cy="151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111" y="4386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/>
          <a:srcRect l="14375" t="25086" r="52083" b="18989"/>
          <a:stretch/>
        </p:blipFill>
        <p:spPr>
          <a:xfrm>
            <a:off x="976047" y="4922781"/>
            <a:ext cx="1405344" cy="1318056"/>
          </a:xfrm>
          <a:prstGeom prst="rect">
            <a:avLst/>
          </a:prstGeom>
        </p:spPr>
      </p:pic>
      <p:pic>
        <p:nvPicPr>
          <p:cNvPr id="57" name="Picture 2" descr="Image result for chec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23" y="2720913"/>
            <a:ext cx="588907" cy="5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18148" r="45417"/>
          <a:stretch/>
        </p:blipFill>
        <p:spPr>
          <a:xfrm>
            <a:off x="18804" y="2252370"/>
            <a:ext cx="4353444" cy="3672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on implementation…</a:t>
            </a:r>
          </a:p>
        </p:txBody>
      </p:sp>
      <p:pic>
        <p:nvPicPr>
          <p:cNvPr id="8" name="Picture 10" descr="Image result for accelerometer data hundreds o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21092" r="28278" b="13878"/>
          <a:stretch/>
        </p:blipFill>
        <p:spPr bwMode="auto">
          <a:xfrm>
            <a:off x="6967995" y="1992609"/>
            <a:ext cx="2907919" cy="1903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76181" y="2922163"/>
            <a:ext cx="703938" cy="164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80614" y="1629988"/>
            <a:ext cx="5887647" cy="2640710"/>
            <a:chOff x="2187022" y="2037863"/>
            <a:chExt cx="1947664" cy="2640710"/>
          </a:xfrm>
        </p:grpSpPr>
        <p:sp>
          <p:nvSpPr>
            <p:cNvPr id="15" name="Rectangle 14"/>
            <p:cNvSpPr/>
            <p:nvPr/>
          </p:nvSpPr>
          <p:spPr>
            <a:xfrm>
              <a:off x="2187022" y="2037863"/>
              <a:ext cx="1947664" cy="2474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423" y="4309241"/>
              <a:ext cx="4644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UI: Learner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99" y="2096706"/>
            <a:ext cx="979186" cy="174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329950" y="2292613"/>
          <a:ext cx="1034645" cy="160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8800" imgH="4368240" progId="Photoshop.Image.12">
                  <p:embed/>
                </p:oleObj>
              </mc:Choice>
              <mc:Fallback>
                <p:oleObj name="Image" r:id="rId5" imgW="2818800" imgH="4368240" progId="Photoshop.Image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9950" y="2292613"/>
                        <a:ext cx="1034645" cy="160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880461" y="3028013"/>
            <a:ext cx="763194" cy="179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998618" y="1593520"/>
            <a:ext cx="1056588" cy="2347878"/>
            <a:chOff x="6258612" y="3072988"/>
            <a:chExt cx="1056588" cy="2347878"/>
          </a:xfrm>
        </p:grpSpPr>
        <p:sp>
          <p:nvSpPr>
            <p:cNvPr id="18" name="Rectangle 17"/>
            <p:cNvSpPr/>
            <p:nvPr/>
          </p:nvSpPr>
          <p:spPr>
            <a:xfrm>
              <a:off x="6603382" y="3342807"/>
              <a:ext cx="711818" cy="2078059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8612" y="3072988"/>
              <a:ext cx="808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(Context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1267" y="1597508"/>
            <a:ext cx="995337" cy="2444972"/>
            <a:chOff x="6881261" y="3076976"/>
            <a:chExt cx="995337" cy="2444972"/>
          </a:xfrm>
        </p:grpSpPr>
        <p:sp>
          <p:nvSpPr>
            <p:cNvPr id="21" name="TextBox 20"/>
            <p:cNvSpPr txBox="1"/>
            <p:nvPr/>
          </p:nvSpPr>
          <p:spPr>
            <a:xfrm>
              <a:off x="6881261" y="3076976"/>
              <a:ext cx="99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, Intention)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10364" y="3327388"/>
              <a:ext cx="0" cy="21945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757211" y="2053233"/>
            <a:ext cx="1090737" cy="32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0856" y="1686303"/>
            <a:ext cx="91307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</a:t>
            </a:r>
          </a:p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Miner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8600" y="2058987"/>
            <a:ext cx="656922" cy="550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4136" y="185839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6051" y="1872570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63196" y="1861940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0862" y="1869186"/>
            <a:ext cx="267830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59578" y="187998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6737" y="1876111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149980" y="3207895"/>
            <a:ext cx="480118" cy="89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7318" y="1873408"/>
            <a:ext cx="711818" cy="2078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01051" y="2801662"/>
            <a:ext cx="1271989" cy="1160794"/>
            <a:chOff x="4652944" y="1747408"/>
            <a:chExt cx="1271989" cy="1160794"/>
          </a:xfrm>
        </p:grpSpPr>
        <p:sp>
          <p:nvSpPr>
            <p:cNvPr id="43" name="TextBox 42"/>
            <p:cNvSpPr txBox="1"/>
            <p:nvPr/>
          </p:nvSpPr>
          <p:spPr>
            <a:xfrm>
              <a:off x="4879775" y="1984872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2812" y="1867909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2944" y="1747408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3629" y="4614202"/>
            <a:ext cx="104515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Intention</a:t>
            </a:r>
            <a:br>
              <a:rPr lang="en-US" dirty="0"/>
            </a:br>
            <a:r>
              <a:rPr lang="en-US" dirty="0"/>
              <a:t>detector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8777" y="1837471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labeled</a:t>
            </a:r>
            <a:br>
              <a:rPr lang="en-US" sz="1100" dirty="0"/>
            </a:br>
            <a:r>
              <a:rPr lang="en-US" sz="1100" dirty="0"/>
              <a:t>streams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36980" y="3991768"/>
            <a:ext cx="1032677" cy="945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56077" y="3954172"/>
            <a:ext cx="4018" cy="56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0039" y="4263996"/>
            <a:ext cx="2908653" cy="179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33904" y="4025024"/>
            <a:ext cx="1003918" cy="803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76" y="4267816"/>
            <a:ext cx="1002003" cy="178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590478" y="5871505"/>
            <a:ext cx="126559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UI: </a:t>
            </a:r>
            <a:r>
              <a:rPr lang="en-US" b="1" dirty="0" err="1">
                <a:solidFill>
                  <a:srgbClr val="FF0000"/>
                </a:solidFill>
              </a:rPr>
              <a:t>Notifier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00247" y="3991768"/>
            <a:ext cx="3473296" cy="127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5432" y="4675707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current</a:t>
            </a:r>
            <a:br>
              <a:rPr lang="en-US" sz="1100" dirty="0"/>
            </a:br>
            <a:r>
              <a:rPr lang="en-US" sz="1100" dirty="0"/>
              <a:t>sensor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49763" y="1398910"/>
            <a:ext cx="7092273" cy="54948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544478" y="4135967"/>
            <a:ext cx="378048" cy="1511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80771" y="3373493"/>
            <a:ext cx="707962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0111" y="4386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96391" y="5578345"/>
            <a:ext cx="3282181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Completed</a:t>
            </a:r>
          </a:p>
          <a:p>
            <a:r>
              <a:rPr lang="en-US" b="1" dirty="0">
                <a:solidFill>
                  <a:schemeClr val="bg1"/>
                </a:solidFill>
              </a:rPr>
              <a:t>UI has been developed</a:t>
            </a:r>
          </a:p>
          <a:p>
            <a:r>
              <a:rPr lang="en-US" b="1" dirty="0">
                <a:solidFill>
                  <a:schemeClr val="bg1"/>
                </a:solidFill>
              </a:rPr>
              <a:t>…just need everything else to be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completed to test it</a:t>
            </a:r>
          </a:p>
        </p:txBody>
      </p:sp>
      <p:pic>
        <p:nvPicPr>
          <p:cNvPr id="59" name="Picture 2" descr="Image result for chec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59" y="5163446"/>
            <a:ext cx="588907" cy="5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7132320" y="1483360"/>
            <a:ext cx="2785986" cy="27509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885167" y="1419229"/>
            <a:ext cx="1612045" cy="6612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904374" y="3867622"/>
            <a:ext cx="715487" cy="37268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18148" r="45417"/>
          <a:stretch/>
        </p:blipFill>
        <p:spPr>
          <a:xfrm>
            <a:off x="18804" y="2252370"/>
            <a:ext cx="4353444" cy="3672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on implementation…</a:t>
            </a:r>
          </a:p>
        </p:txBody>
      </p:sp>
      <p:pic>
        <p:nvPicPr>
          <p:cNvPr id="8" name="Picture 10" descr="Image result for accelerometer data hundreds o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21092" r="28278" b="13878"/>
          <a:stretch/>
        </p:blipFill>
        <p:spPr bwMode="auto">
          <a:xfrm>
            <a:off x="6967995" y="1992609"/>
            <a:ext cx="2907919" cy="1903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76181" y="2922163"/>
            <a:ext cx="703938" cy="164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80614" y="1629988"/>
            <a:ext cx="5887647" cy="2640710"/>
            <a:chOff x="2187022" y="2037863"/>
            <a:chExt cx="1947664" cy="2640710"/>
          </a:xfrm>
        </p:grpSpPr>
        <p:sp>
          <p:nvSpPr>
            <p:cNvPr id="15" name="Rectangle 14"/>
            <p:cNvSpPr/>
            <p:nvPr/>
          </p:nvSpPr>
          <p:spPr>
            <a:xfrm>
              <a:off x="2187022" y="2037863"/>
              <a:ext cx="1947664" cy="2474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423" y="4309241"/>
              <a:ext cx="4644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UI: Learner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99" y="2096706"/>
            <a:ext cx="979186" cy="174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329950" y="2292613"/>
          <a:ext cx="1034645" cy="160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8800" imgH="4368240" progId="Photoshop.Image.12">
                  <p:embed/>
                </p:oleObj>
              </mc:Choice>
              <mc:Fallback>
                <p:oleObj name="Image" r:id="rId5" imgW="2818800" imgH="4368240" progId="Photoshop.Image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9950" y="2292613"/>
                        <a:ext cx="1034645" cy="160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880461" y="3028013"/>
            <a:ext cx="763194" cy="179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998618" y="1593520"/>
            <a:ext cx="1056588" cy="2347878"/>
            <a:chOff x="6258612" y="3072988"/>
            <a:chExt cx="1056588" cy="2347878"/>
          </a:xfrm>
        </p:grpSpPr>
        <p:sp>
          <p:nvSpPr>
            <p:cNvPr id="18" name="Rectangle 17"/>
            <p:cNvSpPr/>
            <p:nvPr/>
          </p:nvSpPr>
          <p:spPr>
            <a:xfrm>
              <a:off x="6603382" y="3342807"/>
              <a:ext cx="711818" cy="2078059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8612" y="3072988"/>
              <a:ext cx="808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(Context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1267" y="1597508"/>
            <a:ext cx="995337" cy="2444972"/>
            <a:chOff x="6881261" y="3076976"/>
            <a:chExt cx="995337" cy="2444972"/>
          </a:xfrm>
        </p:grpSpPr>
        <p:sp>
          <p:nvSpPr>
            <p:cNvPr id="21" name="TextBox 20"/>
            <p:cNvSpPr txBox="1"/>
            <p:nvPr/>
          </p:nvSpPr>
          <p:spPr>
            <a:xfrm>
              <a:off x="6881261" y="3076976"/>
              <a:ext cx="99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, Intention)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10364" y="3327388"/>
              <a:ext cx="0" cy="21945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757211" y="2053233"/>
            <a:ext cx="1090737" cy="32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0856" y="1686303"/>
            <a:ext cx="91307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</a:t>
            </a:r>
          </a:p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Miner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8600" y="2058987"/>
            <a:ext cx="656922" cy="550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4136" y="185839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6051" y="1872570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63196" y="1861940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0862" y="1869186"/>
            <a:ext cx="267830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59578" y="187998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6737" y="1876111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149980" y="3207895"/>
            <a:ext cx="480118" cy="89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7318" y="1873408"/>
            <a:ext cx="711818" cy="2078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01051" y="2801662"/>
            <a:ext cx="1271989" cy="1160794"/>
            <a:chOff x="4652944" y="1747408"/>
            <a:chExt cx="1271989" cy="1160794"/>
          </a:xfrm>
        </p:grpSpPr>
        <p:sp>
          <p:nvSpPr>
            <p:cNvPr id="43" name="TextBox 42"/>
            <p:cNvSpPr txBox="1"/>
            <p:nvPr/>
          </p:nvSpPr>
          <p:spPr>
            <a:xfrm>
              <a:off x="4879775" y="1984872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2812" y="1867909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2944" y="1747408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3629" y="4614202"/>
            <a:ext cx="104515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Intention</a:t>
            </a:r>
            <a:br>
              <a:rPr lang="en-US" dirty="0"/>
            </a:br>
            <a:r>
              <a:rPr lang="en-US" dirty="0"/>
              <a:t>detector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8777" y="1837471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labeled</a:t>
            </a:r>
            <a:br>
              <a:rPr lang="en-US" sz="1100" dirty="0"/>
            </a:br>
            <a:r>
              <a:rPr lang="en-US" sz="1100" dirty="0"/>
              <a:t>streams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36980" y="3991768"/>
            <a:ext cx="1032677" cy="945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56077" y="3954172"/>
            <a:ext cx="4018" cy="56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0039" y="4263996"/>
            <a:ext cx="2908653" cy="179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33904" y="4025024"/>
            <a:ext cx="1003918" cy="803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76" y="4267816"/>
            <a:ext cx="1002003" cy="178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590478" y="5871505"/>
            <a:ext cx="126559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UI: </a:t>
            </a:r>
            <a:r>
              <a:rPr lang="en-US" b="1" dirty="0" err="1">
                <a:solidFill>
                  <a:srgbClr val="FF0000"/>
                </a:solidFill>
              </a:rPr>
              <a:t>Notifier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00247" y="3991768"/>
            <a:ext cx="3473296" cy="127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5432" y="4675707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current</a:t>
            </a:r>
            <a:br>
              <a:rPr lang="en-US" sz="1100" dirty="0"/>
            </a:br>
            <a:r>
              <a:rPr lang="en-US" sz="1100" dirty="0"/>
              <a:t>sensor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2600" y="1464733"/>
            <a:ext cx="8038126" cy="54948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438" y="1623343"/>
            <a:ext cx="2896393" cy="26724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06464" y="1910072"/>
            <a:ext cx="1384219" cy="23857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17087" y="4318000"/>
            <a:ext cx="399143" cy="3301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43956" y="4318000"/>
            <a:ext cx="1057507" cy="1712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-43534" y="4295836"/>
            <a:ext cx="1258432" cy="5325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237506" y="1163821"/>
            <a:ext cx="2579961" cy="4492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18148" r="45417"/>
          <a:stretch/>
        </p:blipFill>
        <p:spPr>
          <a:xfrm>
            <a:off x="18804" y="2252370"/>
            <a:ext cx="4353444" cy="3672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on implementation…</a:t>
            </a:r>
          </a:p>
        </p:txBody>
      </p:sp>
      <p:pic>
        <p:nvPicPr>
          <p:cNvPr id="8" name="Picture 10" descr="Image result for accelerometer data hundreds o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21092" r="28278" b="13878"/>
          <a:stretch/>
        </p:blipFill>
        <p:spPr bwMode="auto">
          <a:xfrm>
            <a:off x="6967995" y="1992609"/>
            <a:ext cx="2907919" cy="1903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76181" y="2922163"/>
            <a:ext cx="703938" cy="164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80614" y="1629988"/>
            <a:ext cx="5887647" cy="2640710"/>
            <a:chOff x="2187022" y="2037863"/>
            <a:chExt cx="1947664" cy="2640710"/>
          </a:xfrm>
        </p:grpSpPr>
        <p:sp>
          <p:nvSpPr>
            <p:cNvPr id="15" name="Rectangle 14"/>
            <p:cNvSpPr/>
            <p:nvPr/>
          </p:nvSpPr>
          <p:spPr>
            <a:xfrm>
              <a:off x="2187022" y="2037863"/>
              <a:ext cx="1947664" cy="2474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423" y="4309241"/>
              <a:ext cx="4644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UI: Learner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99" y="2096706"/>
            <a:ext cx="979186" cy="174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329950" y="2292613"/>
          <a:ext cx="1034645" cy="160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8800" imgH="4368240" progId="Photoshop.Image.12">
                  <p:embed/>
                </p:oleObj>
              </mc:Choice>
              <mc:Fallback>
                <p:oleObj name="Image" r:id="rId5" imgW="2818800" imgH="4368240" progId="Photoshop.Image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9950" y="2292613"/>
                        <a:ext cx="1034645" cy="160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880461" y="3028013"/>
            <a:ext cx="763194" cy="179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998618" y="1593520"/>
            <a:ext cx="1056588" cy="2347878"/>
            <a:chOff x="6258612" y="3072988"/>
            <a:chExt cx="1056588" cy="2347878"/>
          </a:xfrm>
        </p:grpSpPr>
        <p:sp>
          <p:nvSpPr>
            <p:cNvPr id="18" name="Rectangle 17"/>
            <p:cNvSpPr/>
            <p:nvPr/>
          </p:nvSpPr>
          <p:spPr>
            <a:xfrm>
              <a:off x="6603382" y="3342807"/>
              <a:ext cx="711818" cy="2078059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8612" y="3072988"/>
              <a:ext cx="808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(Context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1267" y="1597508"/>
            <a:ext cx="995337" cy="2444972"/>
            <a:chOff x="6881261" y="3076976"/>
            <a:chExt cx="995337" cy="2444972"/>
          </a:xfrm>
        </p:grpSpPr>
        <p:sp>
          <p:nvSpPr>
            <p:cNvPr id="21" name="TextBox 20"/>
            <p:cNvSpPr txBox="1"/>
            <p:nvPr/>
          </p:nvSpPr>
          <p:spPr>
            <a:xfrm>
              <a:off x="6881261" y="3076976"/>
              <a:ext cx="99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, Intention)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10364" y="3327388"/>
              <a:ext cx="0" cy="21945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757211" y="2053233"/>
            <a:ext cx="1090737" cy="32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0856" y="1686303"/>
            <a:ext cx="91307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</a:t>
            </a:r>
          </a:p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Miner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8600" y="2058987"/>
            <a:ext cx="656922" cy="550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4136" y="185839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6051" y="1872570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63196" y="1861940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0862" y="1869186"/>
            <a:ext cx="267830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59578" y="187998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6737" y="1876111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149980" y="3207895"/>
            <a:ext cx="480118" cy="89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7318" y="1873408"/>
            <a:ext cx="711818" cy="2078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01051" y="2801662"/>
            <a:ext cx="1271989" cy="1160794"/>
            <a:chOff x="4652944" y="1747408"/>
            <a:chExt cx="1271989" cy="1160794"/>
          </a:xfrm>
        </p:grpSpPr>
        <p:sp>
          <p:nvSpPr>
            <p:cNvPr id="43" name="TextBox 42"/>
            <p:cNvSpPr txBox="1"/>
            <p:nvPr/>
          </p:nvSpPr>
          <p:spPr>
            <a:xfrm>
              <a:off x="4879775" y="1984872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2812" y="1867909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2944" y="1747408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3629" y="4614202"/>
            <a:ext cx="104515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Intention</a:t>
            </a:r>
            <a:br>
              <a:rPr lang="en-US" dirty="0"/>
            </a:br>
            <a:r>
              <a:rPr lang="en-US" dirty="0"/>
              <a:t>detector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8777" y="1837471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labeled</a:t>
            </a:r>
            <a:br>
              <a:rPr lang="en-US" sz="1100" dirty="0"/>
            </a:br>
            <a:r>
              <a:rPr lang="en-US" sz="1100" dirty="0"/>
              <a:t>streams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36980" y="3991768"/>
            <a:ext cx="1032677" cy="945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56077" y="3954172"/>
            <a:ext cx="4018" cy="56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0039" y="4263996"/>
            <a:ext cx="2908653" cy="179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33904" y="4025024"/>
            <a:ext cx="1003918" cy="803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76" y="4267816"/>
            <a:ext cx="1002003" cy="178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590478" y="5871505"/>
            <a:ext cx="126559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UI: </a:t>
            </a:r>
            <a:r>
              <a:rPr lang="en-US" b="1" dirty="0" err="1">
                <a:solidFill>
                  <a:srgbClr val="FF0000"/>
                </a:solidFill>
              </a:rPr>
              <a:t>Notifier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00247" y="3991768"/>
            <a:ext cx="3473296" cy="127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5432" y="4675707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current</a:t>
            </a:r>
            <a:br>
              <a:rPr lang="en-US" sz="1100" dirty="0"/>
            </a:br>
            <a:r>
              <a:rPr lang="en-US" sz="1100" dirty="0"/>
              <a:t>sensor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2600" y="1464733"/>
            <a:ext cx="8038126" cy="54948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438" y="1623343"/>
            <a:ext cx="2896393" cy="26724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06464" y="1910072"/>
            <a:ext cx="1384219" cy="23857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17087" y="4318000"/>
            <a:ext cx="399143" cy="3301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43956" y="4318000"/>
            <a:ext cx="1057507" cy="1712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-43534" y="4295836"/>
            <a:ext cx="1258432" cy="5325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34586" y="4715972"/>
            <a:ext cx="5737404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comparer has been implemented and is being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   tested on video data</a:t>
            </a:r>
          </a:p>
          <a:p>
            <a:r>
              <a:rPr lang="en-US" b="1" dirty="0">
                <a:solidFill>
                  <a:schemeClr val="bg1"/>
                </a:solidFill>
              </a:rPr>
              <a:t>Still to be done: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Developing &amp; testing classifier models out of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Designing equivalence for mobile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Testing it with mobile sensor data</a:t>
            </a:r>
          </a:p>
        </p:txBody>
      </p:sp>
      <p:pic>
        <p:nvPicPr>
          <p:cNvPr id="7178" name="Picture 10" descr="Image result for gear transparent backgrou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8587" y1="46266" x2="18587" y2="46266"/>
                        <a14:foregroundMark x1="68478" y1="24675" x2="68478" y2="246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80" y="4263996"/>
            <a:ext cx="888882" cy="59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35" y="0"/>
            <a:ext cx="6915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0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18148" r="45417"/>
          <a:stretch/>
        </p:blipFill>
        <p:spPr>
          <a:xfrm>
            <a:off x="18804" y="2252370"/>
            <a:ext cx="4353444" cy="3672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on implementation…</a:t>
            </a:r>
          </a:p>
        </p:txBody>
      </p:sp>
      <p:pic>
        <p:nvPicPr>
          <p:cNvPr id="8" name="Picture 10" descr="Image result for accelerometer data hundreds o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21092" r="28278" b="13878"/>
          <a:stretch/>
        </p:blipFill>
        <p:spPr bwMode="auto">
          <a:xfrm>
            <a:off x="6967995" y="1992609"/>
            <a:ext cx="2907919" cy="1903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76181" y="2922163"/>
            <a:ext cx="703938" cy="164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80614" y="1629988"/>
            <a:ext cx="5887647" cy="2640710"/>
            <a:chOff x="2187022" y="2037863"/>
            <a:chExt cx="1947664" cy="2640710"/>
          </a:xfrm>
        </p:grpSpPr>
        <p:sp>
          <p:nvSpPr>
            <p:cNvPr id="15" name="Rectangle 14"/>
            <p:cNvSpPr/>
            <p:nvPr/>
          </p:nvSpPr>
          <p:spPr>
            <a:xfrm>
              <a:off x="2187022" y="2037863"/>
              <a:ext cx="1947664" cy="2474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423" y="4309241"/>
              <a:ext cx="4644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UI: Learner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99" y="2096706"/>
            <a:ext cx="979186" cy="174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329950" y="2292613"/>
          <a:ext cx="1034645" cy="160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8800" imgH="4368240" progId="Photoshop.Image.12">
                  <p:embed/>
                </p:oleObj>
              </mc:Choice>
              <mc:Fallback>
                <p:oleObj name="Image" r:id="rId5" imgW="2818800" imgH="4368240" progId="Photoshop.Image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9950" y="2292613"/>
                        <a:ext cx="1034645" cy="160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880461" y="3028013"/>
            <a:ext cx="763194" cy="179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998618" y="1593520"/>
            <a:ext cx="1056588" cy="2347878"/>
            <a:chOff x="6258612" y="3072988"/>
            <a:chExt cx="1056588" cy="2347878"/>
          </a:xfrm>
        </p:grpSpPr>
        <p:sp>
          <p:nvSpPr>
            <p:cNvPr id="18" name="Rectangle 17"/>
            <p:cNvSpPr/>
            <p:nvPr/>
          </p:nvSpPr>
          <p:spPr>
            <a:xfrm>
              <a:off x="6603382" y="3342807"/>
              <a:ext cx="711818" cy="2078059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8612" y="3072988"/>
              <a:ext cx="808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(Context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1267" y="1597508"/>
            <a:ext cx="995337" cy="2444972"/>
            <a:chOff x="6881261" y="3076976"/>
            <a:chExt cx="995337" cy="2444972"/>
          </a:xfrm>
        </p:grpSpPr>
        <p:sp>
          <p:nvSpPr>
            <p:cNvPr id="21" name="TextBox 20"/>
            <p:cNvSpPr txBox="1"/>
            <p:nvPr/>
          </p:nvSpPr>
          <p:spPr>
            <a:xfrm>
              <a:off x="6881261" y="3076976"/>
              <a:ext cx="99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, Intention)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10364" y="3327388"/>
              <a:ext cx="0" cy="21945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757211" y="2053233"/>
            <a:ext cx="1090737" cy="32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0856" y="1686303"/>
            <a:ext cx="913070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</a:t>
            </a:r>
          </a:p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Miner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8600" y="2058987"/>
            <a:ext cx="656922" cy="550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4136" y="185839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6051" y="1872570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63196" y="1861940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0862" y="1869186"/>
            <a:ext cx="267830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59578" y="1879987"/>
            <a:ext cx="188297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6737" y="1876111"/>
            <a:ext cx="72808" cy="2078059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149980" y="3207895"/>
            <a:ext cx="480118" cy="89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7318" y="1873408"/>
            <a:ext cx="711818" cy="2078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01051" y="2801662"/>
            <a:ext cx="1271989" cy="1160794"/>
            <a:chOff x="4652944" y="1747408"/>
            <a:chExt cx="1271989" cy="1160794"/>
          </a:xfrm>
        </p:grpSpPr>
        <p:sp>
          <p:nvSpPr>
            <p:cNvPr id="43" name="TextBox 42"/>
            <p:cNvSpPr txBox="1"/>
            <p:nvPr/>
          </p:nvSpPr>
          <p:spPr>
            <a:xfrm>
              <a:off x="4879775" y="1984872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2812" y="1867909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2944" y="1747408"/>
              <a:ext cx="104515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Intention</a:t>
              </a:r>
              <a:br>
                <a:rPr lang="en-US" dirty="0"/>
              </a:br>
              <a:r>
                <a:rPr lang="en-US" dirty="0"/>
                <a:t>classifier</a:t>
              </a:r>
              <a:br>
                <a:rPr lang="en-US" dirty="0"/>
              </a:br>
              <a:r>
                <a:rPr lang="en-US" dirty="0"/>
                <a:t>model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23629" y="4614202"/>
            <a:ext cx="104515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Intention</a:t>
            </a:r>
            <a:br>
              <a:rPr lang="en-US" dirty="0"/>
            </a:br>
            <a:r>
              <a:rPr lang="en-US" dirty="0"/>
              <a:t>detector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8777" y="1837471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labeled</a:t>
            </a:r>
            <a:br>
              <a:rPr lang="en-US" sz="1100" dirty="0"/>
            </a:br>
            <a:r>
              <a:rPr lang="en-US" sz="1100" dirty="0"/>
              <a:t>streams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36980" y="3991768"/>
            <a:ext cx="1032677" cy="945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56077" y="3954172"/>
            <a:ext cx="4018" cy="56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0039" y="4263996"/>
            <a:ext cx="2908653" cy="179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33904" y="4025024"/>
            <a:ext cx="1003918" cy="803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76" y="4267816"/>
            <a:ext cx="1002003" cy="178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590478" y="5871505"/>
            <a:ext cx="126559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UI: </a:t>
            </a:r>
            <a:r>
              <a:rPr lang="en-US" b="1" dirty="0" err="1">
                <a:solidFill>
                  <a:srgbClr val="FF0000"/>
                </a:solidFill>
              </a:rPr>
              <a:t>Notifier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000247" y="3991768"/>
            <a:ext cx="3473296" cy="127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95432" y="4675707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current</a:t>
            </a:r>
            <a:br>
              <a:rPr lang="en-US" sz="1100" dirty="0"/>
            </a:br>
            <a:r>
              <a:rPr lang="en-US" sz="1100" dirty="0"/>
              <a:t>sensor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80" y="2379421"/>
            <a:ext cx="4311816" cy="45143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270340" y="1483360"/>
            <a:ext cx="2103398" cy="27509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001564" y="2000222"/>
            <a:ext cx="254010" cy="19362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147920" y="4241959"/>
            <a:ext cx="4620408" cy="27509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9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/>
              <a:t>IntentionMinder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Semi-supervised approach </a:t>
            </a:r>
            <a:r>
              <a:rPr lang="en" i="1">
                <a:solidFill>
                  <a:srgbClr val="358C0E"/>
                </a:solidFill>
                <a:latin typeface="Roboto"/>
                <a:ea typeface="Roboto"/>
                <a:cs typeface="Roboto"/>
                <a:sym typeface="Roboto"/>
              </a:rPr>
              <a:t>(Refinement)</a:t>
            </a:r>
            <a:endParaRPr i="1">
              <a:solidFill>
                <a:srgbClr val="358C0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8520333" y="2668567"/>
            <a:ext cx="1490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latin typeface="Roboto"/>
                <a:ea typeface="Roboto"/>
                <a:cs typeface="Roboto"/>
                <a:sym typeface="Roboto"/>
              </a:rPr>
              <a:t>Seed sample</a:t>
            </a:r>
            <a:endParaRPr sz="1333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4734" y="3002368"/>
            <a:ext cx="5418797" cy="2624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8"/>
          <p:cNvCxnSpPr/>
          <p:nvPr/>
        </p:nvCxnSpPr>
        <p:spPr>
          <a:xfrm flipH="1">
            <a:off x="8216733" y="2944167"/>
            <a:ext cx="468800" cy="2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8"/>
          <p:cNvSpPr txBox="1"/>
          <p:nvPr/>
        </p:nvSpPr>
        <p:spPr>
          <a:xfrm>
            <a:off x="1859000" y="3436567"/>
            <a:ext cx="1111200" cy="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latin typeface="Roboto"/>
                <a:ea typeface="Roboto"/>
                <a:cs typeface="Roboto"/>
                <a:sym typeface="Roboto"/>
              </a:rPr>
              <a:t>Impostor sample</a:t>
            </a:r>
            <a:endParaRPr sz="13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 rot="10800000" flipH="1">
            <a:off x="2696500" y="3397833"/>
            <a:ext cx="729600" cy="1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4900" y="2184067"/>
            <a:ext cx="6187600" cy="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Refinement: find the most similar sequence in each interval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2534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307C22B-3C0F-4BAB-984C-C5EAB659DDB0}" vid="{82B85BDF-307B-4C59-BDC4-99FC8E926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LECTURE-2017</Template>
  <TotalTime>14999</TotalTime>
  <Words>464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</vt:lpstr>
      <vt:lpstr>Roboto Medium</vt:lpstr>
      <vt:lpstr>Arial</vt:lpstr>
      <vt:lpstr>Calibri</vt:lpstr>
      <vt:lpstr>Cambria</vt:lpstr>
      <vt:lpstr>Corbel</vt:lpstr>
      <vt:lpstr>Office Theme</vt:lpstr>
      <vt:lpstr>Image</vt:lpstr>
      <vt:lpstr>Mobile sensing for everyday activities</vt:lpstr>
      <vt:lpstr>Progress on implementation…</vt:lpstr>
      <vt:lpstr>Progress on implementation…</vt:lpstr>
      <vt:lpstr>Progress on implementation…</vt:lpstr>
      <vt:lpstr>Progress on implementation…</vt:lpstr>
      <vt:lpstr>Progress on implementation…</vt:lpstr>
      <vt:lpstr>PowerPoint Presentation</vt:lpstr>
      <vt:lpstr>Progress on implementation…</vt:lpstr>
      <vt:lpstr>IntentionMinder</vt:lpstr>
      <vt:lpstr>Progress on implementation…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&amp; Course Introduction</dc:title>
  <dc:creator>Khai Truong</dc:creator>
  <cp:lastModifiedBy>Eric Lu</cp:lastModifiedBy>
  <cp:revision>619</cp:revision>
  <dcterms:created xsi:type="dcterms:W3CDTF">2017-09-07T04:43:43Z</dcterms:created>
  <dcterms:modified xsi:type="dcterms:W3CDTF">2021-02-21T03:06:23Z</dcterms:modified>
</cp:coreProperties>
</file>