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3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69B7-3B6B-439C-BD72-0DAA8353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A3E5B-9C4F-4DC6-95A6-0B490972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CC49-9FA4-499D-B453-F471DF98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5174-C234-478C-BB76-73AD305A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0735-D17C-4B32-91F9-2A723233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2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710F-DA26-4E90-970B-F153A259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4B0E-7E6B-4456-8A95-0D6569FE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A41F-3300-40DE-A508-A2772209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004A-E3AA-4E34-BB43-D71C6DDA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889A-EDD3-422D-8AF0-F1A0E245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1E35A-AF84-49AF-B7EE-D034A6236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F75C7-B4FF-448E-A181-929C1623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3D61-1DF0-4483-8D0C-4A904321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C334-68C3-49D5-9E9E-AED18952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6D1E-D5F2-4EE6-B6C9-7BF0D241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6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668E-D8C2-4D03-A9F6-A5D43B2D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6556-F89C-400C-A38B-ACB460E7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9787-A504-4EC6-85A3-642E97F7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F42F-684B-429D-BA2B-EF863408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F1DE-0E85-4008-8EF3-DE4D5CA6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4B3F-F38E-4B72-AED6-2F20513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A02D-5F62-4135-A977-E668C033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1ED9-699D-462B-A00C-E7B966A2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A72B-4D56-4102-BC17-F8B955B7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18A8-C37C-40AE-B8BD-FE23394E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7D2B-D6C6-4792-B553-DD8A86A5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B200-DB0B-4929-8D85-6F573165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0BD61-720E-4746-BE12-102FFB7BC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3BD47-3AB0-4915-BCB9-EB40129E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42483-0214-484B-9F5C-C806FBBE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9CBA-512A-48A5-9A70-0900A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0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2257-FCE7-4E90-9103-FDD3EE94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E6ED9-AF8B-42F2-AF3E-0462F9C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4670-0421-44B5-AD5C-8F163646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8F7A2-24C4-45AC-80F8-804C17DDA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7DAAE-B903-4651-964A-46731C246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DF0F2-27BF-403E-9AE0-7DB8402E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00F11-7D97-44A7-977E-9445A22A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15A71-35EB-42A3-A9C4-1F718E0E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FC3F-4D14-49B4-A776-0B4E802B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EEF99-D0BB-41F5-9A3E-15FC250E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50505-FBA7-4418-AAE5-3DD53944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CDB8-FFDA-49A9-B137-F64F25F7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8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9EA25-05D8-408C-8F11-4CD68CE0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4E9FD-E2CD-47AB-ABAF-6CBC6AC9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E9C6E-7A49-4551-87AD-747D561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C2AC-0633-4939-BAF0-82A80884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0D3E-785F-4423-AD81-A95A563F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E4A3E-6BBA-4B7B-841A-0EED949C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FE17-17E7-444F-9A47-EB72886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C7D7-759B-4882-B61F-2E5F5355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9C500-C5A4-4B57-AAC6-56F62FDD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5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763D-328C-43B4-BC53-B751CBC9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6DCC6-92EA-481D-8DF7-D405CBC67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AF78F-4B15-4648-AD2F-D2AA6C3EE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C2D72-1CBA-4234-BABA-DE2ABE62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3A7B0-E4C1-413C-ACCA-E3D6935E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8AEB5-55C7-4BEA-B12F-2DFA03A6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64FF6-EFD8-43A0-B980-31334DF2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366D5-9339-4414-BF99-ECD40BC7E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D407-8CBC-4E59-ADEA-1411DA901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E35F-B090-4B32-A3AF-79B0558C20F2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0C48-B852-484F-9AAB-BE977C686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0463-507B-4A9E-BF4B-ACEA6892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321C-9894-45F8-8BE2-1675A300DD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12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A06-AA77-4530-B45F-CF322F022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Stakeholder 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B1571-7EA9-4191-BB5A-0156F848C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96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6E9-43D4-49B5-89A1-6B381503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Performance indicators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2F39-E884-41A6-87FE-7EF3B7E2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Test accuracy from cross-validation</a:t>
            </a:r>
          </a:p>
          <a:p>
            <a:r>
              <a:rPr lang="en-SE" dirty="0"/>
              <a:t>Small dataset – important to use cross-validation</a:t>
            </a:r>
          </a:p>
          <a:p>
            <a:r>
              <a:rPr lang="en-SE" dirty="0"/>
              <a:t>10-fold CV applied to all 8 different models</a:t>
            </a:r>
          </a:p>
          <a:p>
            <a:r>
              <a:rPr lang="en-GB" dirty="0"/>
              <a:t>T</a:t>
            </a:r>
            <a:r>
              <a:rPr lang="en-SE" dirty="0" err="1"/>
              <a:t>est</a:t>
            </a:r>
            <a:r>
              <a:rPr lang="en-SE" dirty="0"/>
              <a:t> accuracy is a metric that can be applied to all models</a:t>
            </a:r>
          </a:p>
          <a:p>
            <a:r>
              <a:rPr lang="en-SE" dirty="0"/>
              <a:t>Select the most accurate model</a:t>
            </a:r>
          </a:p>
          <a:p>
            <a:r>
              <a:rPr lang="en-SE" dirty="0"/>
              <a:t>Other metrics used:</a:t>
            </a:r>
          </a:p>
          <a:p>
            <a:pPr lvl="1"/>
            <a:r>
              <a:rPr lang="en-SE" dirty="0"/>
              <a:t>Loss function (deep learning)</a:t>
            </a:r>
          </a:p>
          <a:p>
            <a:pPr lvl="1"/>
            <a:r>
              <a:rPr lang="en-GB" dirty="0"/>
              <a:t>F</a:t>
            </a:r>
            <a:r>
              <a:rPr lang="en-SE" dirty="0"/>
              <a:t>1-score, confidence intervals etc...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0FA9B-EE94-410B-8DB9-2F44AC39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040" y="5095501"/>
            <a:ext cx="4007960" cy="1762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669A3-0D03-4F16-9369-2ED9B712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0" y="0"/>
            <a:ext cx="3870960" cy="25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1FD0-44AD-49B2-B04F-4EC68A7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Model selection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A3AD-2C69-47B7-B7B1-EA4A8333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10-fold cross-validation:</a:t>
            </a:r>
          </a:p>
          <a:p>
            <a:pPr marL="0" indent="0">
              <a:buNone/>
            </a:pPr>
            <a:r>
              <a:rPr lang="en-SE" dirty="0"/>
              <a:t>Without one-hot coding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SE" dirty="0" err="1"/>
              <a:t>ategorical</a:t>
            </a:r>
            <a:r>
              <a:rPr lang="en-SE" dirty="0"/>
              <a:t> features:</a:t>
            </a:r>
          </a:p>
          <a:p>
            <a:pPr marL="0" indent="0">
              <a:buNone/>
            </a:pPr>
            <a:r>
              <a:rPr lang="en-SE" dirty="0"/>
              <a:t>Performance dropped 2%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Without scaling the data:</a:t>
            </a:r>
          </a:p>
          <a:p>
            <a:pPr marL="0" indent="0">
              <a:buNone/>
            </a:pPr>
            <a:r>
              <a:rPr lang="en-SE" dirty="0"/>
              <a:t>Performance dropped 1%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AB6030-21E5-4955-A49A-330E83A19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4898"/>
              </p:ext>
            </p:extLst>
          </p:nvPr>
        </p:nvGraphicFramePr>
        <p:xfrm>
          <a:off x="5172766" y="1690688"/>
          <a:ext cx="4216400" cy="420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11804139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505472298"/>
                    </a:ext>
                  </a:extLst>
                </a:gridCol>
              </a:tblGrid>
              <a:tr h="397372">
                <a:tc>
                  <a:txBody>
                    <a:bodyPr/>
                    <a:lstStyle/>
                    <a:p>
                      <a:r>
                        <a:rPr lang="en-SE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10-fold CV Test-score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1027"/>
                  </a:ext>
                </a:extLst>
              </a:tr>
              <a:tr h="397372">
                <a:tc>
                  <a:txBody>
                    <a:bodyPr/>
                    <a:lstStyle/>
                    <a:p>
                      <a:r>
                        <a:rPr lang="en-SE" dirty="0"/>
                        <a:t>Neural net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~80%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09640"/>
                  </a:ext>
                </a:extLst>
              </a:tr>
              <a:tr h="397372">
                <a:tc>
                  <a:txBody>
                    <a:bodyPr/>
                    <a:lstStyle/>
                    <a:p>
                      <a:r>
                        <a:rPr lang="en-SE" dirty="0"/>
                        <a:t>Neural net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~80%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28292"/>
                  </a:ext>
                </a:extLst>
              </a:tr>
              <a:tr h="397372">
                <a:tc>
                  <a:txBody>
                    <a:bodyPr/>
                    <a:lstStyle/>
                    <a:p>
                      <a:r>
                        <a:rPr lang="en-SE" dirty="0"/>
                        <a:t>Logistic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~81%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53381"/>
                  </a:ext>
                </a:extLst>
              </a:tr>
              <a:tr h="397372">
                <a:tc>
                  <a:txBody>
                    <a:bodyPr/>
                    <a:lstStyle/>
                    <a:p>
                      <a:r>
                        <a:rPr lang="en-SE" dirty="0"/>
                        <a:t>SVM (</a:t>
                      </a:r>
                      <a:r>
                        <a:rPr lang="en-SE" dirty="0" err="1"/>
                        <a:t>rbf</a:t>
                      </a:r>
                      <a:r>
                        <a:rPr lang="en-SE" dirty="0"/>
                        <a:t> kernel)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~80.5%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20052"/>
                  </a:ext>
                </a:extLst>
              </a:tr>
              <a:tr h="397372">
                <a:tc>
                  <a:txBody>
                    <a:bodyPr/>
                    <a:lstStyle/>
                    <a:p>
                      <a:r>
                        <a:rPr lang="en-SE" dirty="0"/>
                        <a:t>SVM (polynomial kernel)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b="1" dirty="0"/>
                        <a:t>~83% (best-in-class)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9254"/>
                  </a:ext>
                </a:extLst>
              </a:tr>
              <a:tr h="397372">
                <a:tc>
                  <a:txBody>
                    <a:bodyPr/>
                    <a:lstStyle/>
                    <a:p>
                      <a:r>
                        <a:rPr lang="en-SE" dirty="0"/>
                        <a:t>SVM (sigmoid kernel)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~77%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2806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r>
                        <a:rPr lang="en-SE" dirty="0"/>
                        <a:t>Decision tree (</a:t>
                      </a:r>
                      <a:r>
                        <a:rPr lang="en-SE" dirty="0" err="1"/>
                        <a:t>gini</a:t>
                      </a:r>
                      <a:r>
                        <a:rPr lang="en-SE" dirty="0"/>
                        <a:t> criterion)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~76%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8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0B30-20E2-4F61-84B5-7D48D6F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129C-2F4C-49B8-A27D-FAC3FC57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SE" sz="2900" dirty="0"/>
              <a:t>- About 300 records of patients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SE" sz="2200" b="0" dirty="0">
                <a:effectLst/>
              </a:rPr>
              <a:t>- </a:t>
            </a:r>
            <a:r>
              <a:rPr lang="en-GB" sz="2200" b="0" dirty="0">
                <a:effectLst/>
              </a:rPr>
              <a:t>age: the subject's age</a:t>
            </a:r>
            <a:br>
              <a:rPr lang="en-SE" sz="2200" dirty="0"/>
            </a:br>
            <a:r>
              <a:rPr lang="en-SE" sz="2200" dirty="0"/>
              <a:t>- </a:t>
            </a:r>
            <a:r>
              <a:rPr lang="en-GB" sz="2200" b="0" dirty="0">
                <a:effectLst/>
              </a:rPr>
              <a:t>sex: gender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>
                <a:effectLst/>
              </a:rPr>
              <a:t>cp: chest pain type</a:t>
            </a:r>
            <a:r>
              <a:rPr lang="en-SE" sz="2200" b="0" dirty="0">
                <a:effectLst/>
              </a:rPr>
              <a:t> (types = [1:4])</a:t>
            </a:r>
            <a:br>
              <a:rPr lang="en-SE" sz="2200" dirty="0"/>
            </a:br>
            <a:r>
              <a:rPr lang="en-SE" sz="2200" dirty="0"/>
              <a:t>- </a:t>
            </a:r>
            <a:r>
              <a:rPr lang="en-GB" sz="2200" b="0" dirty="0" err="1">
                <a:effectLst/>
              </a:rPr>
              <a:t>trtbps</a:t>
            </a:r>
            <a:r>
              <a:rPr lang="en-GB" sz="2200" b="0" dirty="0">
                <a:effectLst/>
              </a:rPr>
              <a:t>: Resting blood pressure (in mm Hg)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chol</a:t>
            </a:r>
            <a:r>
              <a:rPr lang="en-GB" sz="2200" b="0" dirty="0">
                <a:effectLst/>
              </a:rPr>
              <a:t>: cholesterol in mg/dl (via BMI sensor)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fbs</a:t>
            </a:r>
            <a:r>
              <a:rPr lang="en-GB" sz="2200" b="0" dirty="0">
                <a:effectLst/>
              </a:rPr>
              <a:t>: fasting blood sugar &gt; 120mg/dl (1=true, 0=false)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rest_ecg</a:t>
            </a:r>
            <a:r>
              <a:rPr lang="en-GB" sz="2200" b="0" dirty="0">
                <a:effectLst/>
              </a:rPr>
              <a:t> : resting electrocardiographic results</a:t>
            </a:r>
            <a:r>
              <a:rPr lang="en-SE" sz="2200" b="0" dirty="0">
                <a:effectLst/>
              </a:rPr>
              <a:t> (types = [0:2])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thalachh</a:t>
            </a:r>
            <a:r>
              <a:rPr lang="en-GB" sz="2200" b="0" dirty="0">
                <a:effectLst/>
              </a:rPr>
              <a:t> : maximum heart rate achieved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exng</a:t>
            </a:r>
            <a:r>
              <a:rPr lang="en-GB" sz="2200" b="0" dirty="0">
                <a:effectLst/>
              </a:rPr>
              <a:t>: exercise induced angina (1=true, 0=false)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oldpeak</a:t>
            </a:r>
            <a:r>
              <a:rPr lang="en-GB" sz="2200" b="0" dirty="0">
                <a:effectLst/>
              </a:rPr>
              <a:t>: previous peak blood pressure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slp</a:t>
            </a:r>
            <a:r>
              <a:rPr lang="en-GB" sz="2200" b="0" dirty="0">
                <a:effectLst/>
              </a:rPr>
              <a:t>: slope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caa</a:t>
            </a:r>
            <a:r>
              <a:rPr lang="en-GB" sz="2200" b="0" dirty="0">
                <a:effectLst/>
              </a:rPr>
              <a:t>: number of major vessels (0-3)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GB" sz="2200" b="0" dirty="0" err="1">
                <a:effectLst/>
              </a:rPr>
              <a:t>thall</a:t>
            </a:r>
            <a:r>
              <a:rPr lang="en-GB" sz="2200" b="0" dirty="0">
                <a:effectLst/>
              </a:rPr>
              <a:t>: </a:t>
            </a:r>
            <a:r>
              <a:rPr lang="en-GB" sz="2200" b="0" dirty="0" err="1">
                <a:effectLst/>
              </a:rPr>
              <a:t>Thal</a:t>
            </a:r>
            <a:r>
              <a:rPr lang="en-GB" sz="2200" b="0" dirty="0">
                <a:effectLst/>
              </a:rPr>
              <a:t> rate</a:t>
            </a:r>
            <a:br>
              <a:rPr lang="en-SE" sz="2200" b="0" dirty="0">
                <a:effectLst/>
              </a:rPr>
            </a:br>
            <a:r>
              <a:rPr lang="en-SE" sz="2200" b="0" dirty="0">
                <a:effectLst/>
              </a:rPr>
              <a:t>- </a:t>
            </a:r>
            <a:r>
              <a:rPr lang="en-SE" sz="2200" b="1" dirty="0"/>
              <a:t>label</a:t>
            </a:r>
            <a:r>
              <a:rPr lang="en-GB" sz="2200" b="1" dirty="0"/>
              <a:t>: High/Low likelihood of heart attack (0: Low, 1: High)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9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0899-1E21-4B1B-8F3A-06B277B2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Use case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7B74-A63D-43D2-B563-37370113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E" sz="1600" dirty="0"/>
              <a:t>Annie, 54 years old, visits a hospital for her yearly health </a:t>
            </a:r>
            <a:r>
              <a:rPr lang="en-SE" sz="1600" dirty="0" err="1"/>
              <a:t>checkup</a:t>
            </a:r>
            <a:endParaRPr lang="en-SE" sz="1600" dirty="0"/>
          </a:p>
          <a:p>
            <a:pPr>
              <a:buFontTx/>
              <a:buChar char="-"/>
            </a:pPr>
            <a:r>
              <a:rPr lang="en-SE" sz="1600" dirty="0"/>
              <a:t>Received by her family doctor, who proceeds to take measurements and ask questions related to how Annie has been feeling, eventual pains etc</a:t>
            </a:r>
          </a:p>
          <a:p>
            <a:pPr>
              <a:buFontTx/>
              <a:buChar char="-"/>
            </a:pPr>
            <a:r>
              <a:rPr lang="en-SE" sz="1600" dirty="0"/>
              <a:t>The doctor fills out the answers and measurements into a form on her computer. When she has filled everything in, she submits the form, and within a second a machine learning model deployed on the cloud has determined whether Annie has a higher risk of having a heart attack or not</a:t>
            </a:r>
          </a:p>
          <a:p>
            <a:pPr>
              <a:buFontTx/>
              <a:buChar char="-"/>
            </a:pPr>
            <a:endParaRPr lang="en-SE" sz="1600" dirty="0"/>
          </a:p>
          <a:p>
            <a:pPr>
              <a:buFontTx/>
              <a:buChar char="-"/>
            </a:pPr>
            <a:r>
              <a:rPr lang="en-SE" sz="1600" dirty="0"/>
              <a:t>This could save lives if it works accurately enough!</a:t>
            </a:r>
          </a:p>
          <a:p>
            <a:pPr>
              <a:buFontTx/>
              <a:buChar char="-"/>
            </a:pPr>
            <a:r>
              <a:rPr lang="en-SE" sz="1600" dirty="0"/>
              <a:t>Could also be used at home if the patient is willing to make the measurements and fill in a form on his/her mobile phone</a:t>
            </a:r>
          </a:p>
        </p:txBody>
      </p:sp>
    </p:spTree>
    <p:extLst>
      <p:ext uri="{BB962C8B-B14F-4D97-AF65-F5344CB8AC3E}">
        <p14:creationId xmlns:p14="http://schemas.microsoft.com/office/powerpoint/2010/main" val="38333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DC19-9AFE-422B-B437-0FD7C84E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7BAD-7E2F-48E5-9C99-5B4CF3CA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I have evaluated several machine learning models, including Deep Neural Networks, and other machine learning</a:t>
            </a:r>
          </a:p>
          <a:p>
            <a:r>
              <a:rPr lang="en-SE" dirty="0"/>
              <a:t>Best model:</a:t>
            </a:r>
          </a:p>
          <a:p>
            <a:pPr lvl="1"/>
            <a:r>
              <a:rPr lang="en-SE" dirty="0"/>
              <a:t>Support Vector Machine (SVM) with a polynomial kernel, 2 degrees</a:t>
            </a:r>
          </a:p>
          <a:p>
            <a:pPr lvl="1"/>
            <a:r>
              <a:rPr lang="en-SE" dirty="0"/>
              <a:t>Achieves a cross-validated test accuracy of 83%</a:t>
            </a:r>
          </a:p>
          <a:p>
            <a:pPr lvl="1"/>
            <a:r>
              <a:rPr lang="en-SE" dirty="0"/>
              <a:t>Implemented a solution where the model is deployed onto a server, predictions can requested via HTTP Post requests</a:t>
            </a:r>
          </a:p>
          <a:p>
            <a:pPr lvl="1"/>
            <a:endParaRPr lang="en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168DC6-C292-4F9E-8274-42310783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95" y="4752768"/>
            <a:ext cx="6610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9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863F-8F05-4A3E-B5C2-13AAD482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578238"/>
            <a:ext cx="10515600" cy="1325563"/>
          </a:xfrm>
        </p:spPr>
        <p:txBody>
          <a:bodyPr/>
          <a:lstStyle/>
          <a:p>
            <a:r>
              <a:rPr lang="en-SE" dirty="0"/>
              <a:t>Technical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3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11BC-5EB1-4EA4-9025-A4F9CA2F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Architectural Choices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0BC2-5C42-4A5A-91F9-C15B908C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dirty="0"/>
              <a:t>Model needs to be as accurate as possible</a:t>
            </a:r>
          </a:p>
          <a:p>
            <a:r>
              <a:rPr lang="en-SE" dirty="0"/>
              <a:t>Potentially handle a lot of requests -&gt; model needs to be fast as well</a:t>
            </a:r>
          </a:p>
          <a:p>
            <a:r>
              <a:rPr lang="en-SE" dirty="0"/>
              <a:t>Potentially be able to reside inside IOT devices?</a:t>
            </a:r>
          </a:p>
          <a:p>
            <a:endParaRPr lang="en-SE" dirty="0"/>
          </a:p>
          <a:p>
            <a:pPr marL="0" indent="0">
              <a:buNone/>
            </a:pPr>
            <a:r>
              <a:rPr lang="en-SE" dirty="0"/>
              <a:t>-&gt; Lightweight model desired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Binary Classification task -&gt; some models should perform well</a:t>
            </a:r>
          </a:p>
          <a:p>
            <a:pPr lvl="1"/>
            <a:r>
              <a:rPr lang="en-SE" dirty="0"/>
              <a:t>Neural Networks, </a:t>
            </a:r>
            <a:r>
              <a:rPr lang="en-SE" dirty="0" err="1"/>
              <a:t>SVM:s</a:t>
            </a:r>
            <a:r>
              <a:rPr lang="en-SE" dirty="0"/>
              <a:t>, Logistic Regression, Decision Trees</a:t>
            </a:r>
          </a:p>
          <a:p>
            <a:r>
              <a:rPr lang="en-SE" dirty="0"/>
              <a:t>Have decided to deploy the model onto a Flask server</a:t>
            </a:r>
          </a:p>
          <a:p>
            <a:pPr lvl="1"/>
            <a:r>
              <a:rPr lang="en-SE" dirty="0"/>
              <a:t>Simplicity (model is in same language as server)</a:t>
            </a:r>
          </a:p>
          <a:p>
            <a:pPr lvl="1"/>
            <a:r>
              <a:rPr lang="en-SE" dirty="0"/>
              <a:t>Can still be used in production and scaled with some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0079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A5B1-23F6-43A9-B43F-E46B06A6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Architectural Choices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5E0F-2B50-4F63-8210-28459D12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dirty="0"/>
              <a:t>Language: Python</a:t>
            </a:r>
          </a:p>
          <a:p>
            <a:r>
              <a:rPr lang="en-SE" dirty="0" err="1"/>
              <a:t>Pytorch</a:t>
            </a:r>
            <a:endParaRPr lang="en-SE" dirty="0"/>
          </a:p>
          <a:p>
            <a:pPr lvl="1"/>
            <a:r>
              <a:rPr lang="en-SE" dirty="0"/>
              <a:t>Familiar with the framework</a:t>
            </a:r>
          </a:p>
          <a:p>
            <a:pPr lvl="1"/>
            <a:r>
              <a:rPr lang="en-SE" dirty="0"/>
              <a:t>Offers flexibility</a:t>
            </a:r>
          </a:p>
          <a:p>
            <a:pPr lvl="1"/>
            <a:r>
              <a:rPr lang="en-SE" dirty="0"/>
              <a:t>High-performance, possibility to deploy models onto cloud</a:t>
            </a:r>
          </a:p>
          <a:p>
            <a:r>
              <a:rPr lang="en-SE" dirty="0"/>
              <a:t>Pandas &amp; </a:t>
            </a:r>
            <a:r>
              <a:rPr lang="en-SE" dirty="0" err="1"/>
              <a:t>Numpy</a:t>
            </a:r>
            <a:endParaRPr lang="en-SE" dirty="0"/>
          </a:p>
          <a:p>
            <a:pPr lvl="1"/>
            <a:r>
              <a:rPr lang="en-SE" dirty="0"/>
              <a:t>Powerful for data manipulation</a:t>
            </a:r>
          </a:p>
          <a:p>
            <a:r>
              <a:rPr lang="en-SE" dirty="0"/>
              <a:t>Matplotlib</a:t>
            </a:r>
          </a:p>
          <a:p>
            <a:pPr lvl="1"/>
            <a:r>
              <a:rPr lang="en-SE" dirty="0"/>
              <a:t>Great for visualization</a:t>
            </a:r>
          </a:p>
          <a:p>
            <a:r>
              <a:rPr lang="en-SE" dirty="0"/>
              <a:t>Scikit-learn</a:t>
            </a:r>
          </a:p>
          <a:p>
            <a:pPr lvl="1"/>
            <a:r>
              <a:rPr lang="en-SE" dirty="0"/>
              <a:t>Simple</a:t>
            </a:r>
          </a:p>
          <a:p>
            <a:pPr lvl="1"/>
            <a:r>
              <a:rPr lang="en-SE" dirty="0"/>
              <a:t>Good functionality for model evaluation, cross-validation, training/test split, a lot of ML models available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06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905-560C-4EB3-B8E5-F367BCD4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Extract, Transform, Load/Feature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1072-EB18-4949-883D-977B274E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Downloaded the dataset</a:t>
            </a:r>
          </a:p>
          <a:p>
            <a:r>
              <a:rPr lang="en-SE" dirty="0"/>
              <a:t>Since model is deployed online, data could theoretically be added and trained on via http requests</a:t>
            </a:r>
          </a:p>
          <a:p>
            <a:pPr lvl="1"/>
            <a:r>
              <a:rPr lang="en-SE" dirty="0"/>
              <a:t>Continue to improve performance!</a:t>
            </a:r>
          </a:p>
          <a:p>
            <a:r>
              <a:rPr lang="en-SE" dirty="0"/>
              <a:t>Only ~300 values -&gt; challenging! Could add more data later on</a:t>
            </a:r>
          </a:p>
          <a:p>
            <a:r>
              <a:rPr lang="en-SE" dirty="0"/>
              <a:t>Some values were categorical -&gt; one-hot encoded</a:t>
            </a:r>
          </a:p>
          <a:p>
            <a:r>
              <a:rPr lang="en-SE" dirty="0"/>
              <a:t>Normalized the data to prevent “overpowered” features</a:t>
            </a:r>
          </a:p>
          <a:p>
            <a:r>
              <a:rPr lang="en-SE" dirty="0"/>
              <a:t>Saved as a pandas </a:t>
            </a:r>
            <a:r>
              <a:rPr lang="en-SE" dirty="0" err="1"/>
              <a:t>dataframe</a:t>
            </a:r>
            <a:r>
              <a:rPr lang="en-SE" dirty="0"/>
              <a:t> for the next step (feature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261954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6BC1-8328-48AC-BF80-9C1E8651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 err="1"/>
              <a:t>Corrplot</a:t>
            </a:r>
            <a:r>
              <a:rPr lang="en-SE" dirty="0"/>
              <a:t> and PCA plot</a:t>
            </a:r>
          </a:p>
          <a:p>
            <a:r>
              <a:rPr lang="en-SE" dirty="0"/>
              <a:t>Remove uncorrelated features</a:t>
            </a:r>
          </a:p>
          <a:p>
            <a:pPr lvl="1"/>
            <a:r>
              <a:rPr lang="en-GB" dirty="0"/>
              <a:t>F</a:t>
            </a:r>
            <a:r>
              <a:rPr lang="en-SE" dirty="0" err="1"/>
              <a:t>asting</a:t>
            </a:r>
            <a:r>
              <a:rPr lang="en-SE" dirty="0"/>
              <a:t> blood sugar </a:t>
            </a:r>
          </a:p>
          <a:p>
            <a:r>
              <a:rPr lang="en-SE" dirty="0"/>
              <a:t>Add bias term</a:t>
            </a: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C99F5F-5604-4D61-A1C4-79858391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Extract, Transform, Load/Feature Engineering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07023-5A1D-4238-B23A-E74D5F34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73" y="1319499"/>
            <a:ext cx="3598821" cy="2993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F8DE35-17F2-4A8E-9E7C-DA16BCDF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454" y="4238250"/>
            <a:ext cx="3842300" cy="2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Stakeholder Presentation</vt:lpstr>
      <vt:lpstr>Dataset</vt:lpstr>
      <vt:lpstr>Use case</vt:lpstr>
      <vt:lpstr>Solution</vt:lpstr>
      <vt:lpstr>Technical Presentation</vt:lpstr>
      <vt:lpstr>Architectural Choices</vt:lpstr>
      <vt:lpstr>Architectural Choices</vt:lpstr>
      <vt:lpstr>Extract, Transform, Load/Feature Engineering</vt:lpstr>
      <vt:lpstr>Extract, Transform, Load/Feature Engineering</vt:lpstr>
      <vt:lpstr>Performance indicators</vt:lpstr>
      <vt:lpstr>Model selection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Presentation</dc:title>
  <dc:creator>Erik Lundin</dc:creator>
  <cp:lastModifiedBy>Erik Lundin</cp:lastModifiedBy>
  <cp:revision>11</cp:revision>
  <dcterms:created xsi:type="dcterms:W3CDTF">2021-07-15T18:51:28Z</dcterms:created>
  <dcterms:modified xsi:type="dcterms:W3CDTF">2021-07-15T21:57:20Z</dcterms:modified>
</cp:coreProperties>
</file>