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56" r:id="rId5"/>
    <p:sldId id="265" r:id="rId6"/>
    <p:sldId id="266" r:id="rId7"/>
    <p:sldId id="267" r:id="rId8"/>
    <p:sldId id="268" r:id="rId9"/>
    <p:sldId id="270" r:id="rId10"/>
    <p:sldId id="273" r:id="rId11"/>
    <p:sldId id="274" r:id="rId12"/>
    <p:sldId id="275" r:id="rId13"/>
    <p:sldId id="276" r:id="rId14"/>
    <p:sldId id="277" r:id="rId15"/>
    <p:sldId id="269" r:id="rId16"/>
    <p:sldId id="271" r:id="rId17"/>
    <p:sldId id="278" r:id="rId18"/>
    <p:sldId id="279" r:id="rId19"/>
    <p:sldId id="272"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p:cViewPr varScale="1">
        <p:scale>
          <a:sx n="87" d="100"/>
          <a:sy n="87" d="100"/>
        </p:scale>
        <p:origin x="389" y="58"/>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57DE37D-B738-4817-B751-0C1B86D8B665}" type="datetime1">
              <a:rPr lang="es-ES" smtClean="0"/>
              <a:t>13/06/2018</a:t>
            </a:fld>
            <a:endParaRPr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s-ES"/>
              <a:pPr algn="r" rtl="0"/>
              <a:t>‹Nº›</a:t>
            </a:fld>
            <a:endParaRPr lang="es-E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7BB30D9-D505-4352-B274-A1AB529BC646}" type="datetime1">
              <a:rPr lang="es-ES" smtClean="0"/>
              <a:pPr/>
              <a:t>13/06/2018</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s-ES" smtClean="0"/>
              <a:pPr/>
              <a:t>‹Nº›</a:t>
            </a:fld>
            <a:endParaRPr lang="es-E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2</a:t>
            </a:fld>
            <a:endParaRPr lang="es-ES" dirty="0"/>
          </a:p>
        </p:txBody>
      </p:sp>
    </p:spTree>
    <p:extLst>
      <p:ext uri="{BB962C8B-B14F-4D97-AF65-F5344CB8AC3E}">
        <p14:creationId xmlns:p14="http://schemas.microsoft.com/office/powerpoint/2010/main" val="163939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12</a:t>
            </a:fld>
            <a:endParaRPr lang="es-ES" dirty="0"/>
          </a:p>
        </p:txBody>
      </p:sp>
    </p:spTree>
    <p:extLst>
      <p:ext uri="{BB962C8B-B14F-4D97-AF65-F5344CB8AC3E}">
        <p14:creationId xmlns:p14="http://schemas.microsoft.com/office/powerpoint/2010/main" val="61629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13</a:t>
            </a:fld>
            <a:endParaRPr lang="es-ES" dirty="0"/>
          </a:p>
        </p:txBody>
      </p:sp>
    </p:spTree>
    <p:extLst>
      <p:ext uri="{BB962C8B-B14F-4D97-AF65-F5344CB8AC3E}">
        <p14:creationId xmlns:p14="http://schemas.microsoft.com/office/powerpoint/2010/main" val="318321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3</a:t>
            </a:fld>
            <a:endParaRPr lang="es-ES" dirty="0"/>
          </a:p>
        </p:txBody>
      </p:sp>
    </p:spTree>
    <p:extLst>
      <p:ext uri="{BB962C8B-B14F-4D97-AF65-F5344CB8AC3E}">
        <p14:creationId xmlns:p14="http://schemas.microsoft.com/office/powerpoint/2010/main" val="3231957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4</a:t>
            </a:fld>
            <a:endParaRPr lang="es-ES" dirty="0"/>
          </a:p>
        </p:txBody>
      </p:sp>
    </p:spTree>
    <p:extLst>
      <p:ext uri="{BB962C8B-B14F-4D97-AF65-F5344CB8AC3E}">
        <p14:creationId xmlns:p14="http://schemas.microsoft.com/office/powerpoint/2010/main" val="179727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5</a:t>
            </a:fld>
            <a:endParaRPr lang="es-ES" dirty="0"/>
          </a:p>
        </p:txBody>
      </p:sp>
    </p:spTree>
    <p:extLst>
      <p:ext uri="{BB962C8B-B14F-4D97-AF65-F5344CB8AC3E}">
        <p14:creationId xmlns:p14="http://schemas.microsoft.com/office/powerpoint/2010/main" val="93569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6</a:t>
            </a:fld>
            <a:endParaRPr lang="es-ES" dirty="0"/>
          </a:p>
        </p:txBody>
      </p:sp>
    </p:spTree>
    <p:extLst>
      <p:ext uri="{BB962C8B-B14F-4D97-AF65-F5344CB8AC3E}">
        <p14:creationId xmlns:p14="http://schemas.microsoft.com/office/powerpoint/2010/main" val="1384739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7</a:t>
            </a:fld>
            <a:endParaRPr lang="es-ES" dirty="0"/>
          </a:p>
        </p:txBody>
      </p:sp>
    </p:spTree>
    <p:extLst>
      <p:ext uri="{BB962C8B-B14F-4D97-AF65-F5344CB8AC3E}">
        <p14:creationId xmlns:p14="http://schemas.microsoft.com/office/powerpoint/2010/main" val="159057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ángu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Rectángu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C1B432D-78E7-40AE-81C6-52773394A046}" type="datetime1">
              <a:rPr lang="es-ES" smtClean="0"/>
              <a:pPr/>
              <a:t>13/06/2018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457199"/>
            <a:ext cx="1943100" cy="5638801"/>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4000" y="457199"/>
            <a:ext cx="7048500" cy="5638801"/>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pPr algn="r"/>
            <a:fld id="{E062C603-371F-4D8B-AFB8-8337237C6271}" type="datetime1">
              <a:rPr lang="es-ES" smtClean="0"/>
              <a:pPr algn="r"/>
              <a:t>13/06/2018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D1AE6EBB-BEC9-4000-8D95-40B44C4E2CA6}" type="datetime1">
              <a:rPr lang="es-ES" smtClean="0"/>
              <a:pPr/>
              <a:t>13/06/2018</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rtl="0"/>
            <a:r>
              <a:rPr lang="es-ES" noProof="0"/>
              <a:t>Editar los estilos de texto del patrón</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lgn="r">
              <a:defRPr/>
            </a:lvl1pPr>
          </a:lstStyle>
          <a:p>
            <a:fld id="{7CAF1BE7-5365-4137-AE14-A7C362FC891C}" type="datetime1">
              <a:rPr lang="es-ES" smtClean="0"/>
              <a:pPr/>
              <a:t>13/06/2018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CCE83AA6-4601-4BF7-BD54-99DD2B193FD1}" type="datetime1">
              <a:rPr lang="es-ES" smtClean="0"/>
              <a:pPr/>
              <a:t>13/06/2018</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algn="r"/>
            <a:fld id="{E31375A4-56A4-47D6-9801-1991572033F7}" type="slidenum">
              <a:rPr lang="es-ES" noProof="0" smtClean="0"/>
              <a:pPr algn="r"/>
              <a:t>‹Nº›</a:t>
            </a:fld>
            <a:endParaRPr lang="es-ES"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808DBE58-23DC-4EE9-8158-B69AC44D4A43}" type="datetime1">
              <a:rPr lang="es-ES" smtClean="0"/>
              <a:pPr/>
              <a:t>13/06/2018</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97C2EBBF-D49B-4842-B69E-CE552000DC09}" type="datetime1">
              <a:rPr lang="es-ES" smtClean="0"/>
              <a:pPr/>
              <a:t>13/06/2018</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defRPr/>
            </a:lvl1pPr>
          </a:lstStyle>
          <a:p>
            <a:pPr algn="r"/>
            <a:fld id="{AF364E66-D00E-49A9-9E62-AB0485562249}" type="datetime1">
              <a:rPr lang="es-ES" smtClean="0"/>
              <a:pPr algn="r"/>
              <a:t>13/06/2018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ángu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
        <p:nvSpPr>
          <p:cNvPr id="2" name="Título 1"/>
          <p:cNvSpPr>
            <a:spLocks noGrp="1"/>
          </p:cNvSpPr>
          <p:nvPr>
            <p:ph type="title"/>
          </p:nvPr>
        </p:nvSpPr>
        <p:spPr>
          <a:xfrm>
            <a:off x="7997952" y="1600200"/>
            <a:ext cx="3127248"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imagen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8EB92E29-7FB2-4284-9496-FE061DBF8A30}" type="datetime1">
              <a:rPr lang="es-ES" smtClean="0"/>
              <a:pPr/>
              <a:t>13/06/2018</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F03D15E0-E6C7-48CB-A009-DF16BCB95302}" type="datetime1">
              <a:rPr lang="es-ES" smtClean="0"/>
              <a:pPr/>
              <a:t>13/06/2018</a:t>
            </a:fld>
            <a:endParaRPr lang="es-ES" dirty="0"/>
          </a:p>
        </p:txBody>
      </p:sp>
      <p:sp>
        <p:nvSpPr>
          <p:cNvPr id="5" name="Marcador de posición de pie de pá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Normalización y dependencias funcionales</a:t>
            </a:r>
          </a:p>
        </p:txBody>
      </p:sp>
      <p:sp>
        <p:nvSpPr>
          <p:cNvPr id="3" name="Subtítulo 2"/>
          <p:cNvSpPr>
            <a:spLocks noGrp="1"/>
          </p:cNvSpPr>
          <p:nvPr>
            <p:ph type="subTitle" idx="1"/>
          </p:nvPr>
        </p:nvSpPr>
        <p:spPr/>
        <p:txBody>
          <a:bodyPr rtlCol="0">
            <a:normAutofit fontScale="85000" lnSpcReduction="20000"/>
          </a:bodyPr>
          <a:lstStyle/>
          <a:p>
            <a:pPr rtl="0"/>
            <a:r>
              <a:rPr lang="es-ES" dirty="0"/>
              <a:t>Vargas Romero Erick Efraín</a:t>
            </a:r>
          </a:p>
          <a:p>
            <a:pPr rtl="0"/>
            <a:r>
              <a:rPr lang="es-ES" dirty="0"/>
              <a:t>Profesora: Nancy Ocotitla Rojas</a:t>
            </a:r>
          </a:p>
          <a:p>
            <a:pPr rtl="0"/>
            <a:r>
              <a:rPr lang="es-ES" dirty="0"/>
              <a:t>2CM1</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a:t>
            </a:r>
          </a:p>
        </p:txBody>
      </p:sp>
      <p:sp>
        <p:nvSpPr>
          <p:cNvPr id="14" name="Marcador de posición de contenido 13"/>
          <p:cNvSpPr>
            <a:spLocks noGrp="1"/>
          </p:cNvSpPr>
          <p:nvPr>
            <p:ph idx="1"/>
          </p:nvPr>
        </p:nvSpPr>
        <p:spPr/>
        <p:txBody>
          <a:bodyPr rtlCol="0"/>
          <a:lstStyle/>
          <a:p>
            <a:pPr marL="0" indent="0" rtl="0">
              <a:buNone/>
            </a:pPr>
            <a:r>
              <a:rPr lang="es-ES" dirty="0"/>
              <a:t>Finalmente para la tercera forma normal, como podemos apreciar se ha añadido un atributo más a nuestra tabla que salió resultante de llevar a la segunda forma normal. Para llegar a la tercera forma normal, debemos de “eliminar” todos los atributos que no sean llave y trasladarlos a una tabla aparte</a:t>
            </a:r>
          </a:p>
        </p:txBody>
      </p:sp>
      <p:graphicFrame>
        <p:nvGraphicFramePr>
          <p:cNvPr id="2" name="Tabla 1">
            <a:extLst>
              <a:ext uri="{FF2B5EF4-FFF2-40B4-BE49-F238E27FC236}">
                <a16:creationId xmlns:a16="http://schemas.microsoft.com/office/drawing/2014/main" id="{A2B652B4-E448-4047-BDA1-105F399409A0}"/>
              </a:ext>
            </a:extLst>
          </p:cNvPr>
          <p:cNvGraphicFramePr>
            <a:graphicFrameLocks noGrp="1"/>
          </p:cNvGraphicFramePr>
          <p:nvPr/>
        </p:nvGraphicFramePr>
        <p:xfrm>
          <a:off x="1631504" y="3667764"/>
          <a:ext cx="2032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38991551"/>
                    </a:ext>
                  </a:extLst>
                </a:gridCol>
              </a:tblGrid>
              <a:tr h="370840">
                <a:tc>
                  <a:txBody>
                    <a:bodyPr/>
                    <a:lstStyle/>
                    <a:p>
                      <a:r>
                        <a:rPr lang="es-MX" dirty="0"/>
                        <a:t>Nombre</a:t>
                      </a:r>
                    </a:p>
                  </a:txBody>
                  <a:tcPr>
                    <a:solidFill>
                      <a:srgbClr val="FF0000"/>
                    </a:solidFill>
                  </a:tcPr>
                </a:tc>
                <a:extLst>
                  <a:ext uri="{0D108BD9-81ED-4DB2-BD59-A6C34878D82A}">
                    <a16:rowId xmlns:a16="http://schemas.microsoft.com/office/drawing/2014/main" val="3038895837"/>
                  </a:ext>
                </a:extLst>
              </a:tr>
              <a:tr h="370840">
                <a:tc>
                  <a:txBody>
                    <a:bodyPr/>
                    <a:lstStyle/>
                    <a:p>
                      <a:r>
                        <a:rPr lang="es-MX" dirty="0"/>
                        <a:t>Persona 1</a:t>
                      </a:r>
                    </a:p>
                  </a:txBody>
                  <a:tcPr/>
                </a:tc>
                <a:extLst>
                  <a:ext uri="{0D108BD9-81ED-4DB2-BD59-A6C34878D82A}">
                    <a16:rowId xmlns:a16="http://schemas.microsoft.com/office/drawing/2014/main" val="3751620835"/>
                  </a:ext>
                </a:extLst>
              </a:tr>
              <a:tr h="370840">
                <a:tc>
                  <a:txBody>
                    <a:bodyPr/>
                    <a:lstStyle/>
                    <a:p>
                      <a:r>
                        <a:rPr lang="es-MX" dirty="0"/>
                        <a:t>Persona 2</a:t>
                      </a:r>
                    </a:p>
                  </a:txBody>
                  <a:tcPr/>
                </a:tc>
                <a:extLst>
                  <a:ext uri="{0D108BD9-81ED-4DB2-BD59-A6C34878D82A}">
                    <a16:rowId xmlns:a16="http://schemas.microsoft.com/office/drawing/2014/main" val="2545880954"/>
                  </a:ext>
                </a:extLst>
              </a:tr>
            </a:tbl>
          </a:graphicData>
        </a:graphic>
      </p:graphicFrame>
      <p:graphicFrame>
        <p:nvGraphicFramePr>
          <p:cNvPr id="3" name="Tabla 2">
            <a:extLst>
              <a:ext uri="{FF2B5EF4-FFF2-40B4-BE49-F238E27FC236}">
                <a16:creationId xmlns:a16="http://schemas.microsoft.com/office/drawing/2014/main" id="{A4BE8A89-91C2-4E6E-8E31-3BD122B5CEA5}"/>
              </a:ext>
            </a:extLst>
          </p:cNvPr>
          <p:cNvGraphicFramePr>
            <a:graphicFrameLocks noGrp="1"/>
          </p:cNvGraphicFramePr>
          <p:nvPr>
            <p:extLst>
              <p:ext uri="{D42A27DB-BD31-4B8C-83A1-F6EECF244321}">
                <p14:modId xmlns:p14="http://schemas.microsoft.com/office/powerpoint/2010/main" val="1960031430"/>
              </p:ext>
            </p:extLst>
          </p:nvPr>
        </p:nvGraphicFramePr>
        <p:xfrm>
          <a:off x="5523880" y="3667764"/>
          <a:ext cx="5144121" cy="2656836"/>
        </p:xfrm>
        <a:graphic>
          <a:graphicData uri="http://schemas.openxmlformats.org/drawingml/2006/table">
            <a:tbl>
              <a:tblPr firstRow="1" bandRow="1">
                <a:tableStyleId>{5C22544A-7EE6-4342-B048-85BDC9FD1C3A}</a:tableStyleId>
              </a:tblPr>
              <a:tblGrid>
                <a:gridCol w="1714707">
                  <a:extLst>
                    <a:ext uri="{9D8B030D-6E8A-4147-A177-3AD203B41FA5}">
                      <a16:colId xmlns:a16="http://schemas.microsoft.com/office/drawing/2014/main" val="3423506647"/>
                    </a:ext>
                  </a:extLst>
                </a:gridCol>
                <a:gridCol w="1714707">
                  <a:extLst>
                    <a:ext uri="{9D8B030D-6E8A-4147-A177-3AD203B41FA5}">
                      <a16:colId xmlns:a16="http://schemas.microsoft.com/office/drawing/2014/main" val="2745116993"/>
                    </a:ext>
                  </a:extLst>
                </a:gridCol>
                <a:gridCol w="1714707">
                  <a:extLst>
                    <a:ext uri="{9D8B030D-6E8A-4147-A177-3AD203B41FA5}">
                      <a16:colId xmlns:a16="http://schemas.microsoft.com/office/drawing/2014/main" val="2378783135"/>
                    </a:ext>
                  </a:extLst>
                </a:gridCol>
              </a:tblGrid>
              <a:tr h="379548">
                <a:tc>
                  <a:txBody>
                    <a:bodyPr/>
                    <a:lstStyle/>
                    <a:p>
                      <a:r>
                        <a:rPr lang="es-MX" dirty="0"/>
                        <a:t>Nombre</a:t>
                      </a:r>
                    </a:p>
                  </a:txBody>
                  <a:tcPr>
                    <a:solidFill>
                      <a:srgbClr val="FF0000"/>
                    </a:solidFill>
                  </a:tcPr>
                </a:tc>
                <a:tc>
                  <a:txBody>
                    <a:bodyPr/>
                    <a:lstStyle/>
                    <a:p>
                      <a:r>
                        <a:rPr lang="es-MX" dirty="0"/>
                        <a:t>Teléfono</a:t>
                      </a:r>
                    </a:p>
                  </a:txBody>
                  <a:tcPr>
                    <a:solidFill>
                      <a:srgbClr val="FF0000"/>
                    </a:solidFill>
                  </a:tcPr>
                </a:tc>
                <a:tc>
                  <a:txBody>
                    <a:bodyPr/>
                    <a:lstStyle/>
                    <a:p>
                      <a:r>
                        <a:rPr lang="es-MX" dirty="0"/>
                        <a:t>Dirección</a:t>
                      </a:r>
                    </a:p>
                  </a:txBody>
                  <a:tcPr>
                    <a:solidFill>
                      <a:schemeClr val="accent1"/>
                    </a:solidFill>
                  </a:tcPr>
                </a:tc>
                <a:extLst>
                  <a:ext uri="{0D108BD9-81ED-4DB2-BD59-A6C34878D82A}">
                    <a16:rowId xmlns:a16="http://schemas.microsoft.com/office/drawing/2014/main" val="3536920084"/>
                  </a:ext>
                </a:extLst>
              </a:tr>
              <a:tr h="379548">
                <a:tc>
                  <a:txBody>
                    <a:bodyPr/>
                    <a:lstStyle/>
                    <a:p>
                      <a:r>
                        <a:rPr lang="es-MX" dirty="0"/>
                        <a:t>Persona 1</a:t>
                      </a:r>
                    </a:p>
                  </a:txBody>
                  <a:tcPr/>
                </a:tc>
                <a:tc>
                  <a:txBody>
                    <a:bodyPr/>
                    <a:lstStyle/>
                    <a:p>
                      <a:r>
                        <a:rPr lang="es-MX" dirty="0"/>
                        <a:t>Teléfono 1</a:t>
                      </a:r>
                    </a:p>
                  </a:txBody>
                  <a:tcPr/>
                </a:tc>
                <a:tc>
                  <a:txBody>
                    <a:bodyPr/>
                    <a:lstStyle/>
                    <a:p>
                      <a:r>
                        <a:rPr lang="es-MX" dirty="0"/>
                        <a:t>Calle x</a:t>
                      </a:r>
                    </a:p>
                  </a:txBody>
                  <a:tcPr/>
                </a:tc>
                <a:extLst>
                  <a:ext uri="{0D108BD9-81ED-4DB2-BD59-A6C34878D82A}">
                    <a16:rowId xmlns:a16="http://schemas.microsoft.com/office/drawing/2014/main" val="838217764"/>
                  </a:ext>
                </a:extLst>
              </a:tr>
              <a:tr h="379548">
                <a:tc>
                  <a:txBody>
                    <a:bodyPr/>
                    <a:lstStyle/>
                    <a:p>
                      <a:r>
                        <a:rPr lang="es-MX" dirty="0"/>
                        <a:t>Persona 1</a:t>
                      </a:r>
                    </a:p>
                  </a:txBody>
                  <a:tcPr/>
                </a:tc>
                <a:tc>
                  <a:txBody>
                    <a:bodyPr/>
                    <a:lstStyle/>
                    <a:p>
                      <a:r>
                        <a:rPr lang="es-MX" dirty="0"/>
                        <a:t>Teléfono 2</a:t>
                      </a:r>
                    </a:p>
                  </a:txBody>
                  <a:tcPr/>
                </a:tc>
                <a:tc>
                  <a:txBody>
                    <a:bodyPr/>
                    <a:lstStyle/>
                    <a:p>
                      <a:r>
                        <a:rPr lang="es-MX" dirty="0"/>
                        <a:t>Calle y</a:t>
                      </a:r>
                    </a:p>
                  </a:txBody>
                  <a:tcPr/>
                </a:tc>
                <a:extLst>
                  <a:ext uri="{0D108BD9-81ED-4DB2-BD59-A6C34878D82A}">
                    <a16:rowId xmlns:a16="http://schemas.microsoft.com/office/drawing/2014/main" val="3792293385"/>
                  </a:ext>
                </a:extLst>
              </a:tr>
              <a:tr h="379548">
                <a:tc>
                  <a:txBody>
                    <a:bodyPr/>
                    <a:lstStyle/>
                    <a:p>
                      <a:r>
                        <a:rPr lang="es-MX" dirty="0"/>
                        <a:t>Persona 1</a:t>
                      </a:r>
                    </a:p>
                  </a:txBody>
                  <a:tcPr/>
                </a:tc>
                <a:tc>
                  <a:txBody>
                    <a:bodyPr/>
                    <a:lstStyle/>
                    <a:p>
                      <a:r>
                        <a:rPr lang="es-MX" dirty="0"/>
                        <a:t>Teléfono 3</a:t>
                      </a:r>
                    </a:p>
                  </a:txBody>
                  <a:tcPr/>
                </a:tc>
                <a:tc>
                  <a:txBody>
                    <a:bodyPr/>
                    <a:lstStyle/>
                    <a:p>
                      <a:r>
                        <a:rPr lang="es-MX" dirty="0"/>
                        <a:t>Calle z</a:t>
                      </a:r>
                    </a:p>
                  </a:txBody>
                  <a:tcPr/>
                </a:tc>
                <a:extLst>
                  <a:ext uri="{0D108BD9-81ED-4DB2-BD59-A6C34878D82A}">
                    <a16:rowId xmlns:a16="http://schemas.microsoft.com/office/drawing/2014/main" val="473210607"/>
                  </a:ext>
                </a:extLst>
              </a:tr>
              <a:tr h="379548">
                <a:tc>
                  <a:txBody>
                    <a:bodyPr/>
                    <a:lstStyle/>
                    <a:p>
                      <a:r>
                        <a:rPr lang="es-MX" dirty="0"/>
                        <a:t>Persona 2</a:t>
                      </a:r>
                    </a:p>
                  </a:txBody>
                  <a:tcPr/>
                </a:tc>
                <a:tc>
                  <a:txBody>
                    <a:bodyPr/>
                    <a:lstStyle/>
                    <a:p>
                      <a:r>
                        <a:rPr lang="es-MX" dirty="0"/>
                        <a:t>Teléfono 1</a:t>
                      </a:r>
                    </a:p>
                  </a:txBody>
                  <a:tcPr/>
                </a:tc>
                <a:tc>
                  <a:txBody>
                    <a:bodyPr/>
                    <a:lstStyle/>
                    <a:p>
                      <a:r>
                        <a:rPr lang="es-MX" dirty="0"/>
                        <a:t>Calle w</a:t>
                      </a:r>
                    </a:p>
                  </a:txBody>
                  <a:tcPr/>
                </a:tc>
                <a:extLst>
                  <a:ext uri="{0D108BD9-81ED-4DB2-BD59-A6C34878D82A}">
                    <a16:rowId xmlns:a16="http://schemas.microsoft.com/office/drawing/2014/main" val="3621380883"/>
                  </a:ext>
                </a:extLst>
              </a:tr>
              <a:tr h="379548">
                <a:tc>
                  <a:txBody>
                    <a:bodyPr/>
                    <a:lstStyle/>
                    <a:p>
                      <a:r>
                        <a:rPr lang="es-MX" dirty="0"/>
                        <a:t>Persona 2</a:t>
                      </a:r>
                    </a:p>
                  </a:txBody>
                  <a:tcPr/>
                </a:tc>
                <a:tc>
                  <a:txBody>
                    <a:bodyPr/>
                    <a:lstStyle/>
                    <a:p>
                      <a:r>
                        <a:rPr lang="es-MX" dirty="0"/>
                        <a:t>Teléfono 2</a:t>
                      </a:r>
                    </a:p>
                  </a:txBody>
                  <a:tcPr/>
                </a:tc>
                <a:tc>
                  <a:txBody>
                    <a:bodyPr/>
                    <a:lstStyle/>
                    <a:p>
                      <a:r>
                        <a:rPr lang="es-MX" dirty="0"/>
                        <a:t>Calle v</a:t>
                      </a:r>
                    </a:p>
                  </a:txBody>
                  <a:tcPr/>
                </a:tc>
                <a:extLst>
                  <a:ext uri="{0D108BD9-81ED-4DB2-BD59-A6C34878D82A}">
                    <a16:rowId xmlns:a16="http://schemas.microsoft.com/office/drawing/2014/main" val="3566844423"/>
                  </a:ext>
                </a:extLst>
              </a:tr>
              <a:tr h="379548">
                <a:tc>
                  <a:txBody>
                    <a:bodyPr/>
                    <a:lstStyle/>
                    <a:p>
                      <a:r>
                        <a:rPr lang="es-MX" dirty="0"/>
                        <a:t>Persona 2</a:t>
                      </a:r>
                    </a:p>
                  </a:txBody>
                  <a:tcPr/>
                </a:tc>
                <a:tc>
                  <a:txBody>
                    <a:bodyPr/>
                    <a:lstStyle/>
                    <a:p>
                      <a:r>
                        <a:rPr lang="es-MX" dirty="0"/>
                        <a:t>Teléfono 3</a:t>
                      </a:r>
                    </a:p>
                  </a:txBody>
                  <a:tcPr/>
                </a:tc>
                <a:tc>
                  <a:txBody>
                    <a:bodyPr/>
                    <a:lstStyle/>
                    <a:p>
                      <a:r>
                        <a:rPr lang="es-MX" dirty="0"/>
                        <a:t>Calle u</a:t>
                      </a:r>
                    </a:p>
                  </a:txBody>
                  <a:tcPr/>
                </a:tc>
                <a:extLst>
                  <a:ext uri="{0D108BD9-81ED-4DB2-BD59-A6C34878D82A}">
                    <a16:rowId xmlns:a16="http://schemas.microsoft.com/office/drawing/2014/main" val="753456617"/>
                  </a:ext>
                </a:extLst>
              </a:tr>
            </a:tbl>
          </a:graphicData>
        </a:graphic>
      </p:graphicFrame>
    </p:spTree>
    <p:extLst>
      <p:ext uri="{BB962C8B-B14F-4D97-AF65-F5344CB8AC3E}">
        <p14:creationId xmlns:p14="http://schemas.microsoft.com/office/powerpoint/2010/main" val="306800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a:t>
            </a:r>
          </a:p>
        </p:txBody>
      </p:sp>
      <p:sp>
        <p:nvSpPr>
          <p:cNvPr id="14" name="Marcador de posición de contenido 13"/>
          <p:cNvSpPr>
            <a:spLocks noGrp="1"/>
          </p:cNvSpPr>
          <p:nvPr>
            <p:ph idx="1"/>
          </p:nvPr>
        </p:nvSpPr>
        <p:spPr/>
        <p:txBody>
          <a:bodyPr rtlCol="0"/>
          <a:lstStyle/>
          <a:p>
            <a:pPr marL="0" indent="0" rtl="0">
              <a:buNone/>
            </a:pPr>
            <a:r>
              <a:rPr lang="es-ES" dirty="0"/>
              <a:t>Entonces obtenemos las siguientes tablas</a:t>
            </a:r>
          </a:p>
        </p:txBody>
      </p:sp>
      <p:graphicFrame>
        <p:nvGraphicFramePr>
          <p:cNvPr id="2" name="Tabla 1">
            <a:extLst>
              <a:ext uri="{FF2B5EF4-FFF2-40B4-BE49-F238E27FC236}">
                <a16:creationId xmlns:a16="http://schemas.microsoft.com/office/drawing/2014/main" id="{A2B652B4-E448-4047-BDA1-105F399409A0}"/>
              </a:ext>
            </a:extLst>
          </p:cNvPr>
          <p:cNvGraphicFramePr>
            <a:graphicFrameLocks noGrp="1"/>
          </p:cNvGraphicFramePr>
          <p:nvPr>
            <p:extLst>
              <p:ext uri="{D42A27DB-BD31-4B8C-83A1-F6EECF244321}">
                <p14:modId xmlns:p14="http://schemas.microsoft.com/office/powerpoint/2010/main" val="3537149795"/>
              </p:ext>
            </p:extLst>
          </p:nvPr>
        </p:nvGraphicFramePr>
        <p:xfrm>
          <a:off x="983432" y="2555244"/>
          <a:ext cx="2032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38991551"/>
                    </a:ext>
                  </a:extLst>
                </a:gridCol>
              </a:tblGrid>
              <a:tr h="370840">
                <a:tc>
                  <a:txBody>
                    <a:bodyPr/>
                    <a:lstStyle/>
                    <a:p>
                      <a:r>
                        <a:rPr lang="es-MX" dirty="0"/>
                        <a:t>Nombre</a:t>
                      </a:r>
                    </a:p>
                  </a:txBody>
                  <a:tcPr>
                    <a:solidFill>
                      <a:srgbClr val="FF0000"/>
                    </a:solidFill>
                  </a:tcPr>
                </a:tc>
                <a:extLst>
                  <a:ext uri="{0D108BD9-81ED-4DB2-BD59-A6C34878D82A}">
                    <a16:rowId xmlns:a16="http://schemas.microsoft.com/office/drawing/2014/main" val="3038895837"/>
                  </a:ext>
                </a:extLst>
              </a:tr>
              <a:tr h="370840">
                <a:tc>
                  <a:txBody>
                    <a:bodyPr/>
                    <a:lstStyle/>
                    <a:p>
                      <a:r>
                        <a:rPr lang="es-MX" dirty="0"/>
                        <a:t>Persona 1</a:t>
                      </a:r>
                    </a:p>
                  </a:txBody>
                  <a:tcPr/>
                </a:tc>
                <a:extLst>
                  <a:ext uri="{0D108BD9-81ED-4DB2-BD59-A6C34878D82A}">
                    <a16:rowId xmlns:a16="http://schemas.microsoft.com/office/drawing/2014/main" val="3751620835"/>
                  </a:ext>
                </a:extLst>
              </a:tr>
              <a:tr h="370840">
                <a:tc>
                  <a:txBody>
                    <a:bodyPr/>
                    <a:lstStyle/>
                    <a:p>
                      <a:r>
                        <a:rPr lang="es-MX" dirty="0"/>
                        <a:t>Persona 2</a:t>
                      </a:r>
                    </a:p>
                  </a:txBody>
                  <a:tcPr/>
                </a:tc>
                <a:extLst>
                  <a:ext uri="{0D108BD9-81ED-4DB2-BD59-A6C34878D82A}">
                    <a16:rowId xmlns:a16="http://schemas.microsoft.com/office/drawing/2014/main" val="2545880954"/>
                  </a:ext>
                </a:extLst>
              </a:tr>
            </a:tbl>
          </a:graphicData>
        </a:graphic>
      </p:graphicFrame>
      <p:graphicFrame>
        <p:nvGraphicFramePr>
          <p:cNvPr id="3" name="Tabla 2">
            <a:extLst>
              <a:ext uri="{FF2B5EF4-FFF2-40B4-BE49-F238E27FC236}">
                <a16:creationId xmlns:a16="http://schemas.microsoft.com/office/drawing/2014/main" id="{A4BE8A89-91C2-4E6E-8E31-3BD122B5CEA5}"/>
              </a:ext>
            </a:extLst>
          </p:cNvPr>
          <p:cNvGraphicFramePr>
            <a:graphicFrameLocks noGrp="1"/>
          </p:cNvGraphicFramePr>
          <p:nvPr>
            <p:extLst>
              <p:ext uri="{D42A27DB-BD31-4B8C-83A1-F6EECF244321}">
                <p14:modId xmlns:p14="http://schemas.microsoft.com/office/powerpoint/2010/main" val="250198716"/>
              </p:ext>
            </p:extLst>
          </p:nvPr>
        </p:nvGraphicFramePr>
        <p:xfrm>
          <a:off x="4079776" y="2555244"/>
          <a:ext cx="3429414" cy="2656836"/>
        </p:xfrm>
        <a:graphic>
          <a:graphicData uri="http://schemas.openxmlformats.org/drawingml/2006/table">
            <a:tbl>
              <a:tblPr firstRow="1" bandRow="1">
                <a:tableStyleId>{5C22544A-7EE6-4342-B048-85BDC9FD1C3A}</a:tableStyleId>
              </a:tblPr>
              <a:tblGrid>
                <a:gridCol w="1714707">
                  <a:extLst>
                    <a:ext uri="{9D8B030D-6E8A-4147-A177-3AD203B41FA5}">
                      <a16:colId xmlns:a16="http://schemas.microsoft.com/office/drawing/2014/main" val="3423506647"/>
                    </a:ext>
                  </a:extLst>
                </a:gridCol>
                <a:gridCol w="1714707">
                  <a:extLst>
                    <a:ext uri="{9D8B030D-6E8A-4147-A177-3AD203B41FA5}">
                      <a16:colId xmlns:a16="http://schemas.microsoft.com/office/drawing/2014/main" val="2745116993"/>
                    </a:ext>
                  </a:extLst>
                </a:gridCol>
              </a:tblGrid>
              <a:tr h="379548">
                <a:tc>
                  <a:txBody>
                    <a:bodyPr/>
                    <a:lstStyle/>
                    <a:p>
                      <a:r>
                        <a:rPr lang="es-MX" dirty="0"/>
                        <a:t>Nombre</a:t>
                      </a:r>
                    </a:p>
                  </a:txBody>
                  <a:tcPr>
                    <a:solidFill>
                      <a:srgbClr val="FF0000"/>
                    </a:solidFill>
                  </a:tcPr>
                </a:tc>
                <a:tc>
                  <a:txBody>
                    <a:bodyPr/>
                    <a:lstStyle/>
                    <a:p>
                      <a:r>
                        <a:rPr lang="es-MX" dirty="0"/>
                        <a:t>Teléfono</a:t>
                      </a:r>
                    </a:p>
                  </a:txBody>
                  <a:tcPr>
                    <a:solidFill>
                      <a:srgbClr val="FF0000"/>
                    </a:solidFill>
                  </a:tcPr>
                </a:tc>
                <a:extLst>
                  <a:ext uri="{0D108BD9-81ED-4DB2-BD59-A6C34878D82A}">
                    <a16:rowId xmlns:a16="http://schemas.microsoft.com/office/drawing/2014/main" val="3536920084"/>
                  </a:ext>
                </a:extLst>
              </a:tr>
              <a:tr h="379548">
                <a:tc>
                  <a:txBody>
                    <a:bodyPr/>
                    <a:lstStyle/>
                    <a:p>
                      <a:r>
                        <a:rPr lang="es-MX" dirty="0"/>
                        <a:t>Persona 1</a:t>
                      </a:r>
                    </a:p>
                  </a:txBody>
                  <a:tcPr/>
                </a:tc>
                <a:tc>
                  <a:txBody>
                    <a:bodyPr/>
                    <a:lstStyle/>
                    <a:p>
                      <a:r>
                        <a:rPr lang="es-MX" dirty="0"/>
                        <a:t>Teléfono 1</a:t>
                      </a:r>
                    </a:p>
                  </a:txBody>
                  <a:tcPr/>
                </a:tc>
                <a:extLst>
                  <a:ext uri="{0D108BD9-81ED-4DB2-BD59-A6C34878D82A}">
                    <a16:rowId xmlns:a16="http://schemas.microsoft.com/office/drawing/2014/main" val="838217764"/>
                  </a:ext>
                </a:extLst>
              </a:tr>
              <a:tr h="379548">
                <a:tc>
                  <a:txBody>
                    <a:bodyPr/>
                    <a:lstStyle/>
                    <a:p>
                      <a:r>
                        <a:rPr lang="es-MX" dirty="0"/>
                        <a:t>Persona 1</a:t>
                      </a:r>
                    </a:p>
                  </a:txBody>
                  <a:tcPr/>
                </a:tc>
                <a:tc>
                  <a:txBody>
                    <a:bodyPr/>
                    <a:lstStyle/>
                    <a:p>
                      <a:r>
                        <a:rPr lang="es-MX" dirty="0"/>
                        <a:t>Teléfono 2</a:t>
                      </a:r>
                    </a:p>
                  </a:txBody>
                  <a:tcPr/>
                </a:tc>
                <a:extLst>
                  <a:ext uri="{0D108BD9-81ED-4DB2-BD59-A6C34878D82A}">
                    <a16:rowId xmlns:a16="http://schemas.microsoft.com/office/drawing/2014/main" val="3792293385"/>
                  </a:ext>
                </a:extLst>
              </a:tr>
              <a:tr h="379548">
                <a:tc>
                  <a:txBody>
                    <a:bodyPr/>
                    <a:lstStyle/>
                    <a:p>
                      <a:r>
                        <a:rPr lang="es-MX" dirty="0"/>
                        <a:t>Persona 1</a:t>
                      </a:r>
                    </a:p>
                  </a:txBody>
                  <a:tcPr/>
                </a:tc>
                <a:tc>
                  <a:txBody>
                    <a:bodyPr/>
                    <a:lstStyle/>
                    <a:p>
                      <a:r>
                        <a:rPr lang="es-MX" dirty="0"/>
                        <a:t>Teléfono 3</a:t>
                      </a:r>
                    </a:p>
                  </a:txBody>
                  <a:tcPr/>
                </a:tc>
                <a:extLst>
                  <a:ext uri="{0D108BD9-81ED-4DB2-BD59-A6C34878D82A}">
                    <a16:rowId xmlns:a16="http://schemas.microsoft.com/office/drawing/2014/main" val="473210607"/>
                  </a:ext>
                </a:extLst>
              </a:tr>
              <a:tr h="379548">
                <a:tc>
                  <a:txBody>
                    <a:bodyPr/>
                    <a:lstStyle/>
                    <a:p>
                      <a:r>
                        <a:rPr lang="es-MX" dirty="0"/>
                        <a:t>Persona 2</a:t>
                      </a:r>
                    </a:p>
                  </a:txBody>
                  <a:tcPr/>
                </a:tc>
                <a:tc>
                  <a:txBody>
                    <a:bodyPr/>
                    <a:lstStyle/>
                    <a:p>
                      <a:r>
                        <a:rPr lang="es-MX" dirty="0"/>
                        <a:t>Teléfono 1</a:t>
                      </a:r>
                    </a:p>
                  </a:txBody>
                  <a:tcPr/>
                </a:tc>
                <a:extLst>
                  <a:ext uri="{0D108BD9-81ED-4DB2-BD59-A6C34878D82A}">
                    <a16:rowId xmlns:a16="http://schemas.microsoft.com/office/drawing/2014/main" val="3621380883"/>
                  </a:ext>
                </a:extLst>
              </a:tr>
              <a:tr h="379548">
                <a:tc>
                  <a:txBody>
                    <a:bodyPr/>
                    <a:lstStyle/>
                    <a:p>
                      <a:r>
                        <a:rPr lang="es-MX" dirty="0"/>
                        <a:t>Persona 2</a:t>
                      </a:r>
                    </a:p>
                  </a:txBody>
                  <a:tcPr/>
                </a:tc>
                <a:tc>
                  <a:txBody>
                    <a:bodyPr/>
                    <a:lstStyle/>
                    <a:p>
                      <a:r>
                        <a:rPr lang="es-MX" dirty="0"/>
                        <a:t>Teléfono 2</a:t>
                      </a:r>
                    </a:p>
                  </a:txBody>
                  <a:tcPr/>
                </a:tc>
                <a:extLst>
                  <a:ext uri="{0D108BD9-81ED-4DB2-BD59-A6C34878D82A}">
                    <a16:rowId xmlns:a16="http://schemas.microsoft.com/office/drawing/2014/main" val="3566844423"/>
                  </a:ext>
                </a:extLst>
              </a:tr>
              <a:tr h="379548">
                <a:tc>
                  <a:txBody>
                    <a:bodyPr/>
                    <a:lstStyle/>
                    <a:p>
                      <a:r>
                        <a:rPr lang="es-MX" dirty="0"/>
                        <a:t>Persona 2</a:t>
                      </a:r>
                    </a:p>
                  </a:txBody>
                  <a:tcPr/>
                </a:tc>
                <a:tc>
                  <a:txBody>
                    <a:bodyPr/>
                    <a:lstStyle/>
                    <a:p>
                      <a:r>
                        <a:rPr lang="es-MX" dirty="0"/>
                        <a:t>Teléfono 3</a:t>
                      </a:r>
                    </a:p>
                  </a:txBody>
                  <a:tcPr/>
                </a:tc>
                <a:extLst>
                  <a:ext uri="{0D108BD9-81ED-4DB2-BD59-A6C34878D82A}">
                    <a16:rowId xmlns:a16="http://schemas.microsoft.com/office/drawing/2014/main" val="753456617"/>
                  </a:ext>
                </a:extLst>
              </a:tr>
            </a:tbl>
          </a:graphicData>
        </a:graphic>
      </p:graphicFrame>
      <p:graphicFrame>
        <p:nvGraphicFramePr>
          <p:cNvPr id="4" name="Tabla 3">
            <a:extLst>
              <a:ext uri="{FF2B5EF4-FFF2-40B4-BE49-F238E27FC236}">
                <a16:creationId xmlns:a16="http://schemas.microsoft.com/office/drawing/2014/main" id="{7CE6122C-15FE-45A9-BA11-DCB573FFCFAD}"/>
              </a:ext>
            </a:extLst>
          </p:cNvPr>
          <p:cNvGraphicFramePr>
            <a:graphicFrameLocks noGrp="1"/>
          </p:cNvGraphicFramePr>
          <p:nvPr>
            <p:extLst>
              <p:ext uri="{D42A27DB-BD31-4B8C-83A1-F6EECF244321}">
                <p14:modId xmlns:p14="http://schemas.microsoft.com/office/powerpoint/2010/main" val="956919913"/>
              </p:ext>
            </p:extLst>
          </p:nvPr>
        </p:nvGraphicFramePr>
        <p:xfrm>
          <a:off x="8832304" y="2537311"/>
          <a:ext cx="1714707" cy="2643048"/>
        </p:xfrm>
        <a:graphic>
          <a:graphicData uri="http://schemas.openxmlformats.org/drawingml/2006/table">
            <a:tbl>
              <a:tblPr firstRow="1" bandRow="1">
                <a:tableStyleId>{5C22544A-7EE6-4342-B048-85BDC9FD1C3A}</a:tableStyleId>
              </a:tblPr>
              <a:tblGrid>
                <a:gridCol w="1714707">
                  <a:extLst>
                    <a:ext uri="{9D8B030D-6E8A-4147-A177-3AD203B41FA5}">
                      <a16:colId xmlns:a16="http://schemas.microsoft.com/office/drawing/2014/main" val="3877594178"/>
                    </a:ext>
                  </a:extLst>
                </a:gridCol>
              </a:tblGrid>
              <a:tr h="147500">
                <a:tc>
                  <a:txBody>
                    <a:bodyPr/>
                    <a:lstStyle/>
                    <a:p>
                      <a:r>
                        <a:rPr lang="es-MX" dirty="0"/>
                        <a:t>Dirección</a:t>
                      </a:r>
                    </a:p>
                  </a:txBody>
                  <a:tcPr>
                    <a:solidFill>
                      <a:schemeClr val="accent1"/>
                    </a:solidFill>
                  </a:tcPr>
                </a:tc>
                <a:extLst>
                  <a:ext uri="{0D108BD9-81ED-4DB2-BD59-A6C34878D82A}">
                    <a16:rowId xmlns:a16="http://schemas.microsoft.com/office/drawing/2014/main" val="3850034039"/>
                  </a:ext>
                </a:extLst>
              </a:tr>
              <a:tr h="379548">
                <a:tc>
                  <a:txBody>
                    <a:bodyPr/>
                    <a:lstStyle/>
                    <a:p>
                      <a:r>
                        <a:rPr lang="es-MX" dirty="0"/>
                        <a:t>Calle x</a:t>
                      </a:r>
                    </a:p>
                  </a:txBody>
                  <a:tcPr/>
                </a:tc>
                <a:extLst>
                  <a:ext uri="{0D108BD9-81ED-4DB2-BD59-A6C34878D82A}">
                    <a16:rowId xmlns:a16="http://schemas.microsoft.com/office/drawing/2014/main" val="2137673364"/>
                  </a:ext>
                </a:extLst>
              </a:tr>
              <a:tr h="379548">
                <a:tc>
                  <a:txBody>
                    <a:bodyPr/>
                    <a:lstStyle/>
                    <a:p>
                      <a:r>
                        <a:rPr lang="es-MX" dirty="0"/>
                        <a:t>Calle y</a:t>
                      </a:r>
                    </a:p>
                  </a:txBody>
                  <a:tcPr/>
                </a:tc>
                <a:extLst>
                  <a:ext uri="{0D108BD9-81ED-4DB2-BD59-A6C34878D82A}">
                    <a16:rowId xmlns:a16="http://schemas.microsoft.com/office/drawing/2014/main" val="50761341"/>
                  </a:ext>
                </a:extLst>
              </a:tr>
              <a:tr h="379548">
                <a:tc>
                  <a:txBody>
                    <a:bodyPr/>
                    <a:lstStyle/>
                    <a:p>
                      <a:r>
                        <a:rPr lang="es-MX" dirty="0"/>
                        <a:t>Calle z</a:t>
                      </a:r>
                    </a:p>
                  </a:txBody>
                  <a:tcPr/>
                </a:tc>
                <a:extLst>
                  <a:ext uri="{0D108BD9-81ED-4DB2-BD59-A6C34878D82A}">
                    <a16:rowId xmlns:a16="http://schemas.microsoft.com/office/drawing/2014/main" val="3584311990"/>
                  </a:ext>
                </a:extLst>
              </a:tr>
              <a:tr h="379548">
                <a:tc>
                  <a:txBody>
                    <a:bodyPr/>
                    <a:lstStyle/>
                    <a:p>
                      <a:r>
                        <a:rPr lang="es-MX" dirty="0"/>
                        <a:t>Calle w</a:t>
                      </a:r>
                    </a:p>
                  </a:txBody>
                  <a:tcPr/>
                </a:tc>
                <a:extLst>
                  <a:ext uri="{0D108BD9-81ED-4DB2-BD59-A6C34878D82A}">
                    <a16:rowId xmlns:a16="http://schemas.microsoft.com/office/drawing/2014/main" val="3302164988"/>
                  </a:ext>
                </a:extLst>
              </a:tr>
              <a:tr h="379548">
                <a:tc>
                  <a:txBody>
                    <a:bodyPr/>
                    <a:lstStyle/>
                    <a:p>
                      <a:r>
                        <a:rPr lang="es-MX" dirty="0"/>
                        <a:t>Calle v</a:t>
                      </a:r>
                    </a:p>
                  </a:txBody>
                  <a:tcPr/>
                </a:tc>
                <a:extLst>
                  <a:ext uri="{0D108BD9-81ED-4DB2-BD59-A6C34878D82A}">
                    <a16:rowId xmlns:a16="http://schemas.microsoft.com/office/drawing/2014/main" val="439781770"/>
                  </a:ext>
                </a:extLst>
              </a:tr>
              <a:tr h="379548">
                <a:tc>
                  <a:txBody>
                    <a:bodyPr/>
                    <a:lstStyle/>
                    <a:p>
                      <a:r>
                        <a:rPr lang="es-MX" dirty="0"/>
                        <a:t>Calle u</a:t>
                      </a:r>
                    </a:p>
                  </a:txBody>
                  <a:tcPr/>
                </a:tc>
                <a:extLst>
                  <a:ext uri="{0D108BD9-81ED-4DB2-BD59-A6C34878D82A}">
                    <a16:rowId xmlns:a16="http://schemas.microsoft.com/office/drawing/2014/main" val="452127941"/>
                  </a:ext>
                </a:extLst>
              </a:tr>
            </a:tbl>
          </a:graphicData>
        </a:graphic>
      </p:graphicFrame>
    </p:spTree>
    <p:extLst>
      <p:ext uri="{BB962C8B-B14F-4D97-AF65-F5344CB8AC3E}">
        <p14:creationId xmlns:p14="http://schemas.microsoft.com/office/powerpoint/2010/main" val="325832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Dependencias funcionales</a:t>
            </a:r>
          </a:p>
        </p:txBody>
      </p:sp>
      <mc:AlternateContent xmlns:mc="http://schemas.openxmlformats.org/markup-compatibility/2006" xmlns:a14="http://schemas.microsoft.com/office/drawing/2010/main">
        <mc:Choice Requires="a14">
          <p:sp>
            <p:nvSpPr>
              <p:cNvPr id="14" name="Marcador de posición de contenido 13"/>
              <p:cNvSpPr>
                <a:spLocks noGrp="1"/>
              </p:cNvSpPr>
              <p:nvPr>
                <p:ph idx="1"/>
              </p:nvPr>
            </p:nvSpPr>
            <p:spPr/>
            <p:txBody>
              <a:bodyPr rtlCol="0"/>
              <a:lstStyle/>
              <a:p>
                <a:pPr marL="0" indent="0" rtl="0">
                  <a:buNone/>
                </a:pPr>
                <a:r>
                  <a:rPr lang="es-ES" dirty="0"/>
                  <a:t>De manera formal:</a:t>
                </a:r>
              </a:p>
              <a:p>
                <a:pPr marL="0" indent="0" rtl="0">
                  <a:buNone/>
                </a:pPr>
                <a:r>
                  <a:rPr lang="es-ES" dirty="0"/>
                  <a:t>Consideremos un esquema de una relación R y sean </a:t>
                </a:r>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𝑅</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𝛽</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𝑅</m:t>
                    </m:r>
                  </m:oMath>
                </a14:m>
                <a:endParaRPr lang="es-ES" dirty="0"/>
              </a:p>
              <a:p>
                <a:pPr marL="0" indent="0">
                  <a:buNone/>
                </a:pPr>
                <a:r>
                  <a:rPr lang="es-ES" dirty="0"/>
                  <a:t>La dependencia funcional </a:t>
                </a:r>
                <a14:m>
                  <m:oMath xmlns:m="http://schemas.openxmlformats.org/officeDocument/2006/math">
                    <m:r>
                      <a:rPr lang="es-ES" i="1">
                        <a:latin typeface="Cambria Math" panose="02040503050406030204" pitchFamily="18" charset="0"/>
                        <a:ea typeface="Cambria Math" panose="02040503050406030204" pitchFamily="18" charset="0"/>
                      </a:rPr>
                      <m:t>𝛼</m:t>
                    </m:r>
                    <m:r>
                      <a:rPr lang="es-ES" i="1" smtClean="0">
                        <a:latin typeface="Cambria Math" panose="02040503050406030204" pitchFamily="18" charset="0"/>
                        <a:ea typeface="Cambria Math" panose="02040503050406030204" pitchFamily="18" charset="0"/>
                      </a:rPr>
                      <m:t>→</m:t>
                    </m:r>
                    <m:r>
                      <a:rPr lang="es-ES" i="1" smtClean="0">
                        <a:latin typeface="Cambria Math" panose="02040503050406030204" pitchFamily="18" charset="0"/>
                        <a:ea typeface="Cambria Math" panose="02040503050406030204" pitchFamily="18" charset="0"/>
                      </a:rPr>
                      <m:t>𝛽</m:t>
                    </m:r>
                    <m:r>
                      <a:rPr lang="es-MX" i="1">
                        <a:latin typeface="Cambria Math" panose="02040503050406030204" pitchFamily="18" charset="0"/>
                        <a:ea typeface="Cambria Math" panose="02040503050406030204" pitchFamily="18" charset="0"/>
                      </a:rPr>
                      <m:t> </m:t>
                    </m:r>
                  </m:oMath>
                </a14:m>
                <a:r>
                  <a:rPr lang="es-ES" dirty="0"/>
                  <a:t>se cumple para R si en cualquier relación r(R) para todos los pares de tuplas </a:t>
                </a:r>
                <a14:m>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2</m:t>
                        </m:r>
                      </m:sub>
                    </m:sSub>
                  </m:oMath>
                </a14:m>
                <a:r>
                  <a:rPr lang="es-ES" dirty="0"/>
                  <a:t> de r tales que </a:t>
                </a:r>
                <a14:m>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1</m:t>
                        </m:r>
                      </m:sub>
                    </m:sSub>
                    <m:d>
                      <m:dPr>
                        <m:begChr m:val="["/>
                        <m:endChr m:val="]"/>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𝛼</m:t>
                        </m:r>
                      </m:e>
                    </m:d>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𝑡</m:t>
                        </m:r>
                      </m:e>
                      <m:sub>
                        <m:r>
                          <a:rPr lang="es-MX" b="0" i="1" smtClean="0">
                            <a:latin typeface="Cambria Math" panose="02040503050406030204" pitchFamily="18" charset="0"/>
                          </a:rPr>
                          <m:t>2</m:t>
                        </m:r>
                      </m:sub>
                    </m:sSub>
                    <m:d>
                      <m:dPr>
                        <m:begChr m:val="["/>
                        <m:endChr m:val="]"/>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𝛼</m:t>
                        </m:r>
                      </m:e>
                    </m:d>
                  </m:oMath>
                </a14:m>
                <a:r>
                  <a:rPr lang="es-ES" dirty="0"/>
                  <a:t>, también ocurre que </a:t>
                </a:r>
                <a14:m>
                  <m:oMath xmlns:m="http://schemas.openxmlformats.org/officeDocument/2006/math">
                    <m:sSub>
                      <m:sSubPr>
                        <m:ctrlPr>
                          <a:rPr lang="es-ES"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1</m:t>
                        </m:r>
                      </m:sub>
                    </m:sSub>
                    <m:d>
                      <m:dPr>
                        <m:begChr m:val="["/>
                        <m:endChr m:val="]"/>
                        <m:ctrlPr>
                          <a:rPr lang="es-MX" i="1">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𝛽</m:t>
                        </m:r>
                      </m:e>
                    </m:d>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𝑡</m:t>
                        </m:r>
                      </m:e>
                      <m:sub>
                        <m:r>
                          <a:rPr lang="es-MX" i="1">
                            <a:latin typeface="Cambria Math" panose="02040503050406030204" pitchFamily="18" charset="0"/>
                          </a:rPr>
                          <m:t>2</m:t>
                        </m:r>
                      </m:sub>
                    </m:sSub>
                    <m:d>
                      <m:dPr>
                        <m:begChr m:val="["/>
                        <m:endChr m:val="]"/>
                        <m:ctrlPr>
                          <a:rPr lang="es-MX" i="1">
                            <a:latin typeface="Cambria Math" panose="02040503050406030204" pitchFamily="18" charset="0"/>
                            <a:ea typeface="Cambria Math" panose="02040503050406030204" pitchFamily="18" charset="0"/>
                          </a:rPr>
                        </m:ctrlPr>
                      </m:dPr>
                      <m:e>
                        <m:r>
                          <a:rPr lang="es-MX" i="1" smtClean="0">
                            <a:latin typeface="Cambria Math" panose="02040503050406030204" pitchFamily="18" charset="0"/>
                            <a:ea typeface="Cambria Math" panose="02040503050406030204" pitchFamily="18" charset="0"/>
                          </a:rPr>
                          <m:t>𝛽</m:t>
                        </m:r>
                      </m:e>
                    </m:d>
                  </m:oMath>
                </a14:m>
                <a:endParaRPr lang="es-ES" dirty="0"/>
              </a:p>
              <a:p>
                <a:pPr marL="0" indent="0">
                  <a:buNone/>
                </a:pPr>
                <a:r>
                  <a:rPr lang="es-ES" dirty="0"/>
                  <a:t>En términos más simples una dependencia funcional es una conexión entre uno o más atributos. Ejemplo si conocemos nuestro CURP sabemos que tiene una conexión con nuestro nombre y apellido.</a:t>
                </a:r>
              </a:p>
            </p:txBody>
          </p:sp>
        </mc:Choice>
        <mc:Fallback xmlns="">
          <p:sp>
            <p:nvSpPr>
              <p:cNvPr id="14" name="Marcador de posición de contenido 13"/>
              <p:cNvSpPr>
                <a:spLocks noGrp="1" noRot="1" noChangeAspect="1" noMove="1" noResize="1" noEditPoints="1" noAdjustHandles="1" noChangeArrowheads="1" noChangeShapeType="1" noTextEdit="1"/>
              </p:cNvSpPr>
              <p:nvPr>
                <p:ph idx="1"/>
              </p:nvPr>
            </p:nvSpPr>
            <p:spPr>
              <a:blipFill>
                <a:blip r:embed="rId3"/>
                <a:stretch>
                  <a:fillRect l="-667" t="-1429" r="-200"/>
                </a:stretch>
              </a:blipFill>
            </p:spPr>
            <p:txBody>
              <a:bodyPr/>
              <a:lstStyle/>
              <a:p>
                <a:r>
                  <a:rPr lang="es-MX">
                    <a:noFill/>
                  </a:rPr>
                  <a:t> </a:t>
                </a:r>
              </a:p>
            </p:txBody>
          </p:sp>
        </mc:Fallback>
      </mc:AlternateContent>
    </p:spTree>
    <p:extLst>
      <p:ext uri="{BB962C8B-B14F-4D97-AF65-F5344CB8AC3E}">
        <p14:creationId xmlns:p14="http://schemas.microsoft.com/office/powerpoint/2010/main" val="283851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Axiomas de Armstrong</a:t>
            </a:r>
          </a:p>
        </p:txBody>
      </p:sp>
      <p:sp>
        <p:nvSpPr>
          <p:cNvPr id="14" name="Marcador de posición de contenido 13"/>
          <p:cNvSpPr>
            <a:spLocks noGrp="1"/>
          </p:cNvSpPr>
          <p:nvPr>
            <p:ph idx="1"/>
          </p:nvPr>
        </p:nvSpPr>
        <p:spPr/>
        <p:txBody>
          <a:bodyPr rtlCol="0"/>
          <a:lstStyle/>
          <a:p>
            <a:pPr marL="0" indent="0" rtl="0">
              <a:buNone/>
            </a:pPr>
            <a:r>
              <a:rPr lang="es-MX" dirty="0"/>
              <a:t>Las dependencias funcionales tienen algunos axiomas, en concreto son 5:</a:t>
            </a:r>
          </a:p>
          <a:p>
            <a:pPr marL="457200" indent="-457200">
              <a:buFont typeface="+mj-lt"/>
              <a:buAutoNum type="arabicPeriod"/>
            </a:pPr>
            <a:r>
              <a:rPr lang="es-MX" dirty="0"/>
              <a:t>Reflexividad : ∀ X , X → X </a:t>
            </a:r>
          </a:p>
          <a:p>
            <a:pPr marL="457200" indent="-457200">
              <a:buFont typeface="+mj-lt"/>
              <a:buAutoNum type="arabicPeriod"/>
            </a:pPr>
            <a:r>
              <a:rPr lang="es-419" dirty="0"/>
              <a:t>Proyectividad : X →Y + Z ⇒ X → Y</a:t>
            </a:r>
          </a:p>
          <a:p>
            <a:pPr marL="457200" indent="-457200">
              <a:buFont typeface="+mj-lt"/>
              <a:buAutoNum type="arabicPeriod"/>
            </a:pPr>
            <a:r>
              <a:rPr lang="es-419" dirty="0" err="1"/>
              <a:t>Aumentatividad</a:t>
            </a:r>
            <a:r>
              <a:rPr lang="es-419" dirty="0"/>
              <a:t> : X→Y ⇒ X + Z → Y </a:t>
            </a:r>
          </a:p>
          <a:p>
            <a:pPr marL="457200" indent="-457200">
              <a:buFont typeface="+mj-lt"/>
              <a:buAutoNum type="arabicPeriod"/>
            </a:pPr>
            <a:r>
              <a:rPr lang="es-MX" dirty="0" err="1"/>
              <a:t>Aditividad</a:t>
            </a:r>
            <a:r>
              <a:rPr lang="es-MX" dirty="0"/>
              <a:t> : X→ Y </a:t>
            </a:r>
            <a:r>
              <a:rPr lang="es-MX" dirty="0" err="1"/>
              <a:t>y</a:t>
            </a:r>
            <a:r>
              <a:rPr lang="es-MX" dirty="0"/>
              <a:t> Z →W  ⇒ X + Z→ Y + W</a:t>
            </a:r>
          </a:p>
          <a:p>
            <a:pPr marL="457200" indent="-457200">
              <a:buFont typeface="+mj-lt"/>
              <a:buAutoNum type="arabicPeriod"/>
            </a:pPr>
            <a:r>
              <a:rPr lang="es-419" dirty="0"/>
              <a:t>Transitividad : X→ Y </a:t>
            </a:r>
            <a:r>
              <a:rPr lang="es-419" dirty="0" err="1"/>
              <a:t>y</a:t>
            </a:r>
            <a:r>
              <a:rPr lang="es-419" dirty="0"/>
              <a:t> </a:t>
            </a:r>
            <a:r>
              <a:rPr lang="es-419" dirty="0" err="1"/>
              <a:t>Y</a:t>
            </a:r>
            <a:r>
              <a:rPr lang="es-419" dirty="0"/>
              <a:t> →Z ⇒ X→ Z </a:t>
            </a:r>
            <a:endParaRPr lang="es-ES" dirty="0"/>
          </a:p>
        </p:txBody>
      </p:sp>
    </p:spTree>
    <p:extLst>
      <p:ext uri="{BB962C8B-B14F-4D97-AF65-F5344CB8AC3E}">
        <p14:creationId xmlns:p14="http://schemas.microsoft.com/office/powerpoint/2010/main" val="34748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Ejemplos</a:t>
            </a:r>
          </a:p>
        </p:txBody>
      </p:sp>
      <p:sp>
        <p:nvSpPr>
          <p:cNvPr id="14" name="Marcador de posición de contenido 13"/>
          <p:cNvSpPr>
            <a:spLocks noGrp="1"/>
          </p:cNvSpPr>
          <p:nvPr>
            <p:ph idx="1"/>
          </p:nvPr>
        </p:nvSpPr>
        <p:spPr/>
        <p:txBody>
          <a:bodyPr rtlCol="0"/>
          <a:lstStyle/>
          <a:p>
            <a:pPr marL="0" indent="0">
              <a:buNone/>
            </a:pPr>
            <a:r>
              <a:rPr lang="es-MX" dirty="0">
                <a:solidFill>
                  <a:srgbClr val="92D050"/>
                </a:solidFill>
              </a:rPr>
              <a:t>1. </a:t>
            </a:r>
            <a:r>
              <a:rPr lang="es-MX" dirty="0"/>
              <a:t>Reflexividad : ∀ X , X → X </a:t>
            </a:r>
          </a:p>
          <a:p>
            <a:pPr marL="0" indent="0">
              <a:buNone/>
            </a:pPr>
            <a:r>
              <a:rPr lang="es-MX" dirty="0"/>
              <a:t>Esta también es conocida como dependencia trivial, y dice que a partir de algún atributo o bien conjunto de atributos es posible describirse o deducirse el mismo</a:t>
            </a:r>
          </a:p>
          <a:p>
            <a:pPr marL="0" indent="0">
              <a:buNone/>
            </a:pPr>
            <a:r>
              <a:rPr lang="es-419" dirty="0">
                <a:solidFill>
                  <a:srgbClr val="92D050"/>
                </a:solidFill>
              </a:rPr>
              <a:t>2. </a:t>
            </a:r>
            <a:r>
              <a:rPr lang="es-419" dirty="0"/>
              <a:t>Proyectividad : X →Y + Z ⇒ X → Y</a:t>
            </a:r>
          </a:p>
          <a:p>
            <a:pPr marL="0" indent="0">
              <a:buNone/>
            </a:pPr>
            <a:r>
              <a:rPr lang="es-419" dirty="0"/>
              <a:t>Si con nuestro CURP podemos determinar nuestra fecha de nacimiento y nuestro nombre entonces con el CURP podemos deducir nuestro nombre</a:t>
            </a:r>
            <a:endParaRPr lang="es-MX" dirty="0"/>
          </a:p>
          <a:p>
            <a:pPr marL="0" indent="0">
              <a:buNone/>
            </a:pPr>
            <a:r>
              <a:rPr lang="es-419" dirty="0">
                <a:solidFill>
                  <a:srgbClr val="92D050"/>
                </a:solidFill>
              </a:rPr>
              <a:t>3. </a:t>
            </a:r>
            <a:r>
              <a:rPr lang="es-419" dirty="0" err="1"/>
              <a:t>Aumentatividad</a:t>
            </a:r>
            <a:r>
              <a:rPr lang="es-419" dirty="0"/>
              <a:t> : X→Y ⇒ X + Z → Y </a:t>
            </a:r>
          </a:p>
          <a:p>
            <a:pPr marL="0" indent="0">
              <a:buNone/>
            </a:pPr>
            <a:r>
              <a:rPr lang="es-MX" dirty="0"/>
              <a:t>En este caso podemos aumentar algo a nuestra dependencia y podemos obtener la información “original” por así decirlo por ejemplo si añadimos nuestro número telefónico al CURP podemos obtener nuestra fecha de nacimiento</a:t>
            </a:r>
          </a:p>
        </p:txBody>
      </p:sp>
    </p:spTree>
    <p:extLst>
      <p:ext uri="{BB962C8B-B14F-4D97-AF65-F5344CB8AC3E}">
        <p14:creationId xmlns:p14="http://schemas.microsoft.com/office/powerpoint/2010/main" val="328803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Ejemplos</a:t>
            </a:r>
          </a:p>
        </p:txBody>
      </p:sp>
      <p:sp>
        <p:nvSpPr>
          <p:cNvPr id="14" name="Marcador de posición de contenido 13"/>
          <p:cNvSpPr>
            <a:spLocks noGrp="1"/>
          </p:cNvSpPr>
          <p:nvPr>
            <p:ph idx="1"/>
          </p:nvPr>
        </p:nvSpPr>
        <p:spPr/>
        <p:txBody>
          <a:bodyPr rtlCol="0"/>
          <a:lstStyle/>
          <a:p>
            <a:pPr marL="0" indent="0">
              <a:buNone/>
            </a:pPr>
            <a:r>
              <a:rPr lang="es-MX" dirty="0">
                <a:solidFill>
                  <a:srgbClr val="92D050"/>
                </a:solidFill>
              </a:rPr>
              <a:t>4. </a:t>
            </a:r>
            <a:r>
              <a:rPr lang="es-MX" dirty="0" err="1"/>
              <a:t>Aditividad</a:t>
            </a:r>
            <a:r>
              <a:rPr lang="es-MX" dirty="0"/>
              <a:t> : X→ Y </a:t>
            </a:r>
            <a:r>
              <a:rPr lang="es-MX" dirty="0" err="1"/>
              <a:t>y</a:t>
            </a:r>
            <a:r>
              <a:rPr lang="es-MX" dirty="0"/>
              <a:t> Z →W  ⇒ X + Z→ Y + W</a:t>
            </a:r>
          </a:p>
          <a:p>
            <a:pPr marL="0" indent="0">
              <a:buNone/>
            </a:pPr>
            <a:r>
              <a:rPr lang="es-MX" dirty="0"/>
              <a:t>Si con el CURP podemos determinar por ejemplo nuestro nombre y con la dirección el teléfono entonces con el CURP y la dirección podemos determinar nuestro nombre y teléfono</a:t>
            </a:r>
          </a:p>
          <a:p>
            <a:pPr marL="0" indent="0">
              <a:buNone/>
            </a:pPr>
            <a:r>
              <a:rPr lang="es-419" dirty="0">
                <a:solidFill>
                  <a:srgbClr val="92D050"/>
                </a:solidFill>
              </a:rPr>
              <a:t>5. </a:t>
            </a:r>
            <a:r>
              <a:rPr lang="es-419" dirty="0"/>
              <a:t>Transitividad : X→ Y </a:t>
            </a:r>
            <a:r>
              <a:rPr lang="es-419" dirty="0" err="1"/>
              <a:t>y</a:t>
            </a:r>
            <a:r>
              <a:rPr lang="es-419" dirty="0"/>
              <a:t> </a:t>
            </a:r>
            <a:r>
              <a:rPr lang="es-419" dirty="0" err="1"/>
              <a:t>Y</a:t>
            </a:r>
            <a:r>
              <a:rPr lang="es-419" dirty="0"/>
              <a:t> →Z ⇒ X→ Z </a:t>
            </a:r>
            <a:endParaRPr lang="es-ES" dirty="0"/>
          </a:p>
          <a:p>
            <a:pPr marL="0" indent="0">
              <a:buNone/>
            </a:pPr>
            <a:r>
              <a:rPr lang="es-419" dirty="0"/>
              <a:t>Si con nuestro CURP podemos determinar el código de la entidad de nacimiento entonces con este código podemos determinar el nombre del lugar </a:t>
            </a:r>
            <a:r>
              <a:rPr lang="es-419"/>
              <a:t>de nacimiento</a:t>
            </a:r>
            <a:endParaRPr lang="es-MX" dirty="0"/>
          </a:p>
        </p:txBody>
      </p:sp>
    </p:spTree>
    <p:extLst>
      <p:ext uri="{BB962C8B-B14F-4D97-AF65-F5344CB8AC3E}">
        <p14:creationId xmlns:p14="http://schemas.microsoft.com/office/powerpoint/2010/main" val="559647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9A0D0-73CF-4EEA-A46E-CA84064F39B9}"/>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AE7A2532-0403-4C04-94C1-4648AE758C74}"/>
              </a:ext>
            </a:extLst>
          </p:cNvPr>
          <p:cNvSpPr>
            <a:spLocks noGrp="1"/>
          </p:cNvSpPr>
          <p:nvPr>
            <p:ph idx="1"/>
          </p:nvPr>
        </p:nvSpPr>
        <p:spPr/>
        <p:txBody>
          <a:bodyPr/>
          <a:lstStyle/>
          <a:p>
            <a:pPr marL="0" indent="0">
              <a:buNone/>
            </a:pPr>
            <a:r>
              <a:rPr lang="es-MX" dirty="0"/>
              <a:t>[1]</a:t>
            </a:r>
            <a:r>
              <a:rPr lang="es-419" dirty="0"/>
              <a:t> Microsoft, «support.microsoft.com,» 29 Junio 2017. [En línea]. Disponible en: https://support.microsoft.com/es-mx/help/283878/description-of-the-database-normalization-basics. [Último acceso: 10 Junio 2018].</a:t>
            </a:r>
            <a:endParaRPr lang="es-MX" dirty="0"/>
          </a:p>
          <a:p>
            <a:pPr marL="0" indent="0">
              <a:buNone/>
            </a:pPr>
            <a:r>
              <a:rPr lang="es-MX" dirty="0"/>
              <a:t>[2] Pegaso, </a:t>
            </a:r>
            <a:r>
              <a:rPr lang="es-419" dirty="0"/>
              <a:t>«pegaso.ls.upm.es» [En línea]. Disponible en: </a:t>
            </a:r>
            <a:r>
              <a:rPr lang="es-419" dirty="0">
                <a:solidFill>
                  <a:schemeClr val="tx1"/>
                </a:solidFill>
              </a:rPr>
              <a:t>http://pegaso.ls.fi.upm.es/BD/Documentacion/MR-Dependencias%20funcionales.pdf</a:t>
            </a:r>
            <a:r>
              <a:rPr lang="es-419" dirty="0"/>
              <a:t> [Último acceso: 10 Junio 2018].</a:t>
            </a:r>
            <a:br>
              <a:rPr lang="es-419"/>
            </a:br>
            <a:endParaRPr lang="es-MX" dirty="0"/>
          </a:p>
        </p:txBody>
      </p:sp>
    </p:spTree>
    <p:extLst>
      <p:ext uri="{BB962C8B-B14F-4D97-AF65-F5344CB8AC3E}">
        <p14:creationId xmlns:p14="http://schemas.microsoft.com/office/powerpoint/2010/main" val="211308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Normalización</a:t>
            </a:r>
          </a:p>
        </p:txBody>
      </p:sp>
      <p:sp>
        <p:nvSpPr>
          <p:cNvPr id="14" name="Marcador de posición de contenido 13"/>
          <p:cNvSpPr>
            <a:spLocks noGrp="1"/>
          </p:cNvSpPr>
          <p:nvPr>
            <p:ph idx="1"/>
          </p:nvPr>
        </p:nvSpPr>
        <p:spPr/>
        <p:txBody>
          <a:bodyPr rtlCol="0"/>
          <a:lstStyle/>
          <a:p>
            <a:pPr marL="0" indent="0" rtl="0">
              <a:buNone/>
            </a:pPr>
            <a:r>
              <a:rPr lang="es-ES" dirty="0"/>
              <a:t>La normalización es un proceso el cual se utiliza para organizar los datos de una base de datos. Se incluye la creación de tablas y relaciones entre ellas esto según ciertas reglas las cuales tienen como fin el proteger datos y hacer que nuestras bases de datos sean un tanto flexibles al eliminar la redundancia y la inconsistencia.</a:t>
            </a:r>
          </a:p>
          <a:p>
            <a:pPr marL="0" indent="0" rtl="0">
              <a:buNone/>
            </a:pPr>
            <a:r>
              <a:rPr lang="es-ES" dirty="0"/>
              <a:t>Esto es necesario ya que los datos redundantes ocuparán cierto espacio en la memoria y estos pueden crear ciertos problemas de mantenimiento.</a:t>
            </a:r>
          </a:p>
        </p:txBody>
      </p:sp>
      <p:pic>
        <p:nvPicPr>
          <p:cNvPr id="1026" name="Picture 2" descr="Resultado de imagen para Bases de datos png">
            <a:extLst>
              <a:ext uri="{FF2B5EF4-FFF2-40B4-BE49-F238E27FC236}">
                <a16:creationId xmlns:a16="http://schemas.microsoft.com/office/drawing/2014/main" id="{B3027095-F7D1-4964-8CF4-018719AEB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3916288"/>
            <a:ext cx="3000737" cy="2179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Bases de datos png">
            <a:extLst>
              <a:ext uri="{FF2B5EF4-FFF2-40B4-BE49-F238E27FC236}">
                <a16:creationId xmlns:a16="http://schemas.microsoft.com/office/drawing/2014/main" id="{6F6C071C-EAA9-4E68-B3B0-E034EA0BB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2308" y="40536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Formas normales</a:t>
            </a:r>
          </a:p>
        </p:txBody>
      </p:sp>
      <p:sp>
        <p:nvSpPr>
          <p:cNvPr id="14" name="Marcador de posición de contenido 13"/>
          <p:cNvSpPr>
            <a:spLocks noGrp="1"/>
          </p:cNvSpPr>
          <p:nvPr>
            <p:ph idx="1"/>
          </p:nvPr>
        </p:nvSpPr>
        <p:spPr/>
        <p:txBody>
          <a:bodyPr rtlCol="0"/>
          <a:lstStyle/>
          <a:p>
            <a:pPr marL="0" indent="0" rtl="0">
              <a:buNone/>
            </a:pPr>
            <a:r>
              <a:rPr lang="es-ES" dirty="0"/>
              <a:t>Podemos decir que la normalización es un conjunto de reglas las cuales ayudan a los diseñadores de bases de datos a generar esquemas que tengan buena lógica.</a:t>
            </a:r>
          </a:p>
          <a:p>
            <a:pPr marL="0" indent="0" rtl="0">
              <a:buNone/>
            </a:pPr>
            <a:r>
              <a:rPr lang="es-ES" dirty="0"/>
              <a:t>También debemos saber que estas reglas con denominadas formas normales. Algunos autores dicen que la tercera forma normal es más que suficiente para satisfacer todas las necesidades que se tienen, pero hay aún más reglas.</a:t>
            </a:r>
          </a:p>
        </p:txBody>
      </p:sp>
      <p:pic>
        <p:nvPicPr>
          <p:cNvPr id="2050" name="Picture 2" descr="Resultado de imagen para formas normales base de datos">
            <a:extLst>
              <a:ext uri="{FF2B5EF4-FFF2-40B4-BE49-F238E27FC236}">
                <a16:creationId xmlns:a16="http://schemas.microsoft.com/office/drawing/2014/main" id="{8281E15B-2187-445E-A3F0-E5C655185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424" r="11401"/>
          <a:stretch/>
        </p:blipFill>
        <p:spPr bwMode="auto">
          <a:xfrm>
            <a:off x="4295800" y="3501008"/>
            <a:ext cx="3060848" cy="305372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60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Primera forma normal</a:t>
            </a:r>
          </a:p>
        </p:txBody>
      </p:sp>
      <p:sp>
        <p:nvSpPr>
          <p:cNvPr id="14" name="Marcador de posición de contenido 13"/>
          <p:cNvSpPr>
            <a:spLocks noGrp="1"/>
          </p:cNvSpPr>
          <p:nvPr>
            <p:ph idx="1"/>
          </p:nvPr>
        </p:nvSpPr>
        <p:spPr/>
        <p:txBody>
          <a:bodyPr rtlCol="0"/>
          <a:lstStyle/>
          <a:p>
            <a:pPr marL="0" indent="0" rtl="0">
              <a:buNone/>
            </a:pPr>
            <a:r>
              <a:rPr lang="es-ES" dirty="0"/>
              <a:t>Para poder llegar a la primera forma normal se debe de:</a:t>
            </a:r>
          </a:p>
          <a:p>
            <a:r>
              <a:rPr lang="es-ES" dirty="0"/>
              <a:t>Eliminar grupos repetidos de las tablas individuales</a:t>
            </a:r>
          </a:p>
          <a:p>
            <a:r>
              <a:rPr lang="es-ES" dirty="0"/>
              <a:t>Crear tablas independientes para cada conjunto de                                                  datos relacionados</a:t>
            </a:r>
          </a:p>
          <a:p>
            <a:r>
              <a:rPr lang="es-ES" dirty="0"/>
              <a:t>Identificar cada conjunto de datos relacionados con                                                       una llave primaria</a:t>
            </a:r>
          </a:p>
          <a:p>
            <a:pPr marL="0" indent="0">
              <a:buNone/>
            </a:pPr>
            <a:r>
              <a:rPr lang="es-ES" dirty="0"/>
              <a:t>Es decir deben eliminarse las columnas redundantes                                                            y agruparse en tablas separadas, el realizar esto                                                                    resuelve el problema de tener columnas con los                                                         mismos encabezados</a:t>
            </a:r>
          </a:p>
          <a:p>
            <a:pPr marL="0" indent="0">
              <a:buNone/>
            </a:pPr>
            <a:endParaRPr lang="es-ES" dirty="0"/>
          </a:p>
        </p:txBody>
      </p:sp>
      <p:pic>
        <p:nvPicPr>
          <p:cNvPr id="3074" name="Picture 2" descr="Resultado de imagen para primera forma normal base de datos">
            <a:extLst>
              <a:ext uri="{FF2B5EF4-FFF2-40B4-BE49-F238E27FC236}">
                <a16:creationId xmlns:a16="http://schemas.microsoft.com/office/drawing/2014/main" id="{B186D285-7B0C-4497-B1E4-FE0FA78B3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168" y="1828800"/>
            <a:ext cx="4228420" cy="38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753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Segunda forma normal</a:t>
            </a:r>
          </a:p>
        </p:txBody>
      </p:sp>
      <p:sp>
        <p:nvSpPr>
          <p:cNvPr id="14" name="Marcador de posición de contenido 13"/>
          <p:cNvSpPr>
            <a:spLocks noGrp="1"/>
          </p:cNvSpPr>
          <p:nvPr>
            <p:ph idx="1"/>
          </p:nvPr>
        </p:nvSpPr>
        <p:spPr/>
        <p:txBody>
          <a:bodyPr rtlCol="0"/>
          <a:lstStyle/>
          <a:p>
            <a:pPr marL="0" indent="0" rtl="0">
              <a:buNone/>
            </a:pPr>
            <a:r>
              <a:rPr lang="es-ES" dirty="0"/>
              <a:t>Para poder llegar a la segunda forma normal se debe de:</a:t>
            </a:r>
          </a:p>
          <a:p>
            <a:r>
              <a:rPr lang="es-ES" dirty="0"/>
              <a:t>Crear tablas independientes para conjuntos de valores que sean aplicados a muchos registros</a:t>
            </a:r>
          </a:p>
          <a:p>
            <a:r>
              <a:rPr lang="es-ES" dirty="0"/>
              <a:t>Relacionar las tablas creadas con alguna llave foránea</a:t>
            </a:r>
          </a:p>
          <a:p>
            <a:pPr marL="0" indent="0">
              <a:buNone/>
            </a:pPr>
            <a:r>
              <a:rPr lang="es-ES" dirty="0"/>
              <a:t>Estos registros no deben de depender de nada que no sea su llave, ya sea o no compuesta.</a:t>
            </a:r>
          </a:p>
          <a:p>
            <a:pPr marL="0" indent="0">
              <a:buNone/>
            </a:pPr>
            <a:r>
              <a:rPr lang="es-ES" dirty="0"/>
              <a:t>Esta forma normal establece que las dependencias parciales deben ser eliminadas y separadas dentro de sus propias tablas.</a:t>
            </a:r>
          </a:p>
          <a:p>
            <a:pPr marL="0" indent="0">
              <a:buNone/>
            </a:pPr>
            <a:r>
              <a:rPr lang="es-ES" dirty="0"/>
              <a:t>Con esta forma normal se pueden manejar la mayoría de problemas de lógica</a:t>
            </a:r>
          </a:p>
        </p:txBody>
      </p:sp>
      <p:pic>
        <p:nvPicPr>
          <p:cNvPr id="5" name="Picture 2" descr="Resultado de imagen para formas normales base de datos">
            <a:extLst>
              <a:ext uri="{FF2B5EF4-FFF2-40B4-BE49-F238E27FC236}">
                <a16:creationId xmlns:a16="http://schemas.microsoft.com/office/drawing/2014/main" id="{965E896D-869A-42E6-901F-8B2045305C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647" t="47160" r="31752" b="10395"/>
          <a:stretch/>
        </p:blipFill>
        <p:spPr bwMode="auto">
          <a:xfrm>
            <a:off x="8295229" y="188640"/>
            <a:ext cx="2376264" cy="225119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8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Tercera forma normal</a:t>
            </a:r>
          </a:p>
        </p:txBody>
      </p:sp>
      <p:sp>
        <p:nvSpPr>
          <p:cNvPr id="14" name="Marcador de posición de contenido 13"/>
          <p:cNvSpPr>
            <a:spLocks noGrp="1"/>
          </p:cNvSpPr>
          <p:nvPr>
            <p:ph idx="1"/>
          </p:nvPr>
        </p:nvSpPr>
        <p:spPr/>
        <p:txBody>
          <a:bodyPr rtlCol="0"/>
          <a:lstStyle/>
          <a:p>
            <a:pPr marL="0" indent="0" rtl="0">
              <a:buNone/>
            </a:pPr>
            <a:r>
              <a:rPr lang="es-ES" dirty="0"/>
              <a:t>Para poder llegar a la tercera forma normal se debe de:</a:t>
            </a:r>
          </a:p>
          <a:p>
            <a:r>
              <a:rPr lang="es-ES" dirty="0"/>
              <a:t>Eliminar campos que no dependan de la llave</a:t>
            </a:r>
          </a:p>
          <a:p>
            <a:pPr marL="0" indent="0">
              <a:buNone/>
            </a:pPr>
            <a:r>
              <a:rPr lang="es-ES" dirty="0"/>
              <a:t>Si se tiene un registro y sus valores no son parte de la llave entonces son valores que no pertenecen a la tabla. Si se necesitan esos valores, se deben de agrupar en otra tabla. El alcanzar esta forma normal					           hace que la mayoría de los errores de lógica				           al insertar o eliminar registros sean  					           prevenidos</a:t>
            </a:r>
          </a:p>
        </p:txBody>
      </p:sp>
      <p:pic>
        <p:nvPicPr>
          <p:cNvPr id="5" name="Picture 2" descr="Resultado de imagen para formas normales base de datos">
            <a:extLst>
              <a:ext uri="{FF2B5EF4-FFF2-40B4-BE49-F238E27FC236}">
                <a16:creationId xmlns:a16="http://schemas.microsoft.com/office/drawing/2014/main" id="{965E896D-869A-42E6-901F-8B2045305C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24" t="36299" r="28229" b="8036"/>
          <a:stretch/>
        </p:blipFill>
        <p:spPr bwMode="auto">
          <a:xfrm>
            <a:off x="7032104" y="3448472"/>
            <a:ext cx="2952328" cy="295232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5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a:t>
            </a:r>
          </a:p>
        </p:txBody>
      </p:sp>
      <p:sp>
        <p:nvSpPr>
          <p:cNvPr id="14" name="Marcador de posición de contenido 13"/>
          <p:cNvSpPr>
            <a:spLocks noGrp="1"/>
          </p:cNvSpPr>
          <p:nvPr>
            <p:ph idx="1"/>
          </p:nvPr>
        </p:nvSpPr>
        <p:spPr/>
        <p:txBody>
          <a:bodyPr rtlCol="0"/>
          <a:lstStyle/>
          <a:p>
            <a:pPr marL="0" indent="0" rtl="0">
              <a:buNone/>
            </a:pPr>
            <a:r>
              <a:rPr lang="es-ES" dirty="0"/>
              <a:t>Supongamos que tenemos la siguiente tabla</a:t>
            </a:r>
          </a:p>
        </p:txBody>
      </p:sp>
      <p:graphicFrame>
        <p:nvGraphicFramePr>
          <p:cNvPr id="2" name="Tabla 1">
            <a:extLst>
              <a:ext uri="{FF2B5EF4-FFF2-40B4-BE49-F238E27FC236}">
                <a16:creationId xmlns:a16="http://schemas.microsoft.com/office/drawing/2014/main" id="{A2B652B4-E448-4047-BDA1-105F399409A0}"/>
              </a:ext>
            </a:extLst>
          </p:cNvPr>
          <p:cNvGraphicFramePr>
            <a:graphicFrameLocks noGrp="1"/>
          </p:cNvGraphicFramePr>
          <p:nvPr>
            <p:extLst>
              <p:ext uri="{D42A27DB-BD31-4B8C-83A1-F6EECF244321}">
                <p14:modId xmlns:p14="http://schemas.microsoft.com/office/powerpoint/2010/main" val="1652672998"/>
              </p:ext>
            </p:extLst>
          </p:nvPr>
        </p:nvGraphicFramePr>
        <p:xfrm>
          <a:off x="1775520" y="2840307"/>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38991551"/>
                    </a:ext>
                  </a:extLst>
                </a:gridCol>
                <a:gridCol w="2032000">
                  <a:extLst>
                    <a:ext uri="{9D8B030D-6E8A-4147-A177-3AD203B41FA5}">
                      <a16:colId xmlns:a16="http://schemas.microsoft.com/office/drawing/2014/main" val="3219554431"/>
                    </a:ext>
                  </a:extLst>
                </a:gridCol>
                <a:gridCol w="2032000">
                  <a:extLst>
                    <a:ext uri="{9D8B030D-6E8A-4147-A177-3AD203B41FA5}">
                      <a16:colId xmlns:a16="http://schemas.microsoft.com/office/drawing/2014/main" val="3647581338"/>
                    </a:ext>
                  </a:extLst>
                </a:gridCol>
                <a:gridCol w="2032000">
                  <a:extLst>
                    <a:ext uri="{9D8B030D-6E8A-4147-A177-3AD203B41FA5}">
                      <a16:colId xmlns:a16="http://schemas.microsoft.com/office/drawing/2014/main" val="1309761840"/>
                    </a:ext>
                  </a:extLst>
                </a:gridCol>
              </a:tblGrid>
              <a:tr h="370840">
                <a:tc>
                  <a:txBody>
                    <a:bodyPr/>
                    <a:lstStyle/>
                    <a:p>
                      <a:r>
                        <a:rPr lang="es-MX" dirty="0"/>
                        <a:t>Nombre</a:t>
                      </a:r>
                    </a:p>
                  </a:txBody>
                  <a:tcPr/>
                </a:tc>
                <a:tc>
                  <a:txBody>
                    <a:bodyPr/>
                    <a:lstStyle/>
                    <a:p>
                      <a:r>
                        <a:rPr lang="es-MX" dirty="0"/>
                        <a:t>Teléfono</a:t>
                      </a:r>
                    </a:p>
                  </a:txBody>
                  <a:tcPr/>
                </a:tc>
                <a:tc>
                  <a:txBody>
                    <a:bodyPr/>
                    <a:lstStyle/>
                    <a:p>
                      <a:r>
                        <a:rPr lang="es-MX" dirty="0"/>
                        <a:t>Teléfono</a:t>
                      </a:r>
                    </a:p>
                  </a:txBody>
                  <a:tcPr/>
                </a:tc>
                <a:tc>
                  <a:txBody>
                    <a:bodyPr/>
                    <a:lstStyle/>
                    <a:p>
                      <a:r>
                        <a:rPr lang="es-MX" dirty="0"/>
                        <a:t>Teléfono</a:t>
                      </a:r>
                    </a:p>
                  </a:txBody>
                  <a:tcPr/>
                </a:tc>
                <a:extLst>
                  <a:ext uri="{0D108BD9-81ED-4DB2-BD59-A6C34878D82A}">
                    <a16:rowId xmlns:a16="http://schemas.microsoft.com/office/drawing/2014/main" val="3038895837"/>
                  </a:ext>
                </a:extLst>
              </a:tr>
              <a:tr h="370840">
                <a:tc>
                  <a:txBody>
                    <a:bodyPr/>
                    <a:lstStyle/>
                    <a:p>
                      <a:r>
                        <a:rPr lang="es-MX" dirty="0"/>
                        <a:t>Persona 1</a:t>
                      </a:r>
                    </a:p>
                  </a:txBody>
                  <a:tcPr/>
                </a:tc>
                <a:tc>
                  <a:txBody>
                    <a:bodyPr/>
                    <a:lstStyle/>
                    <a:p>
                      <a:r>
                        <a:rPr lang="es-MX" dirty="0"/>
                        <a:t>Teléfono 1</a:t>
                      </a:r>
                    </a:p>
                  </a:txBody>
                  <a:tcPr/>
                </a:tc>
                <a:tc>
                  <a:txBody>
                    <a:bodyPr/>
                    <a:lstStyle/>
                    <a:p>
                      <a:r>
                        <a:rPr lang="es-MX" dirty="0"/>
                        <a:t>Teléfono 2</a:t>
                      </a:r>
                    </a:p>
                  </a:txBody>
                  <a:tcPr/>
                </a:tc>
                <a:tc>
                  <a:txBody>
                    <a:bodyPr/>
                    <a:lstStyle/>
                    <a:p>
                      <a:r>
                        <a:rPr lang="es-MX" dirty="0"/>
                        <a:t>Teléfono 3</a:t>
                      </a:r>
                    </a:p>
                  </a:txBody>
                  <a:tcPr/>
                </a:tc>
                <a:extLst>
                  <a:ext uri="{0D108BD9-81ED-4DB2-BD59-A6C34878D82A}">
                    <a16:rowId xmlns:a16="http://schemas.microsoft.com/office/drawing/2014/main" val="3751620835"/>
                  </a:ext>
                </a:extLst>
              </a:tr>
              <a:tr h="370840">
                <a:tc>
                  <a:txBody>
                    <a:bodyPr/>
                    <a:lstStyle/>
                    <a:p>
                      <a:r>
                        <a:rPr lang="es-MX" dirty="0"/>
                        <a:t>Persona 2</a:t>
                      </a:r>
                    </a:p>
                  </a:txBody>
                  <a:tcPr/>
                </a:tc>
                <a:tc>
                  <a:txBody>
                    <a:bodyPr/>
                    <a:lstStyle/>
                    <a:p>
                      <a:r>
                        <a:rPr lang="es-MX" dirty="0"/>
                        <a:t>Teléfono 1</a:t>
                      </a:r>
                    </a:p>
                  </a:txBody>
                  <a:tcPr/>
                </a:tc>
                <a:tc>
                  <a:txBody>
                    <a:bodyPr/>
                    <a:lstStyle/>
                    <a:p>
                      <a:r>
                        <a:rPr lang="es-MX" dirty="0"/>
                        <a:t>Teléfono 2</a:t>
                      </a:r>
                    </a:p>
                  </a:txBody>
                  <a:tcPr/>
                </a:tc>
                <a:tc>
                  <a:txBody>
                    <a:bodyPr/>
                    <a:lstStyle/>
                    <a:p>
                      <a:r>
                        <a:rPr lang="es-MX" dirty="0"/>
                        <a:t>Teléfono 3</a:t>
                      </a:r>
                    </a:p>
                  </a:txBody>
                  <a:tcPr/>
                </a:tc>
                <a:extLst>
                  <a:ext uri="{0D108BD9-81ED-4DB2-BD59-A6C34878D82A}">
                    <a16:rowId xmlns:a16="http://schemas.microsoft.com/office/drawing/2014/main" val="2545880954"/>
                  </a:ext>
                </a:extLst>
              </a:tr>
            </a:tbl>
          </a:graphicData>
        </a:graphic>
      </p:graphicFrame>
    </p:spTree>
    <p:extLst>
      <p:ext uri="{BB962C8B-B14F-4D97-AF65-F5344CB8AC3E}">
        <p14:creationId xmlns:p14="http://schemas.microsoft.com/office/powerpoint/2010/main" val="158309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a:t>
            </a:r>
          </a:p>
        </p:txBody>
      </p:sp>
      <p:sp>
        <p:nvSpPr>
          <p:cNvPr id="14" name="Marcador de posición de contenido 13"/>
          <p:cNvSpPr>
            <a:spLocks noGrp="1"/>
          </p:cNvSpPr>
          <p:nvPr>
            <p:ph idx="1"/>
          </p:nvPr>
        </p:nvSpPr>
        <p:spPr/>
        <p:txBody>
          <a:bodyPr rtlCol="0"/>
          <a:lstStyle/>
          <a:p>
            <a:pPr marL="0" indent="0" rtl="0">
              <a:buNone/>
            </a:pPr>
            <a:r>
              <a:rPr lang="es-ES" dirty="0"/>
              <a:t>Para alcanzar la primera forma normal, debemos de separar los datos que están repetidos, en este caso el teléfono, deben ser agrupados en una tabla aparte, si hacemos eso obtenemos.</a:t>
            </a:r>
          </a:p>
        </p:txBody>
      </p:sp>
      <p:graphicFrame>
        <p:nvGraphicFramePr>
          <p:cNvPr id="2" name="Tabla 1">
            <a:extLst>
              <a:ext uri="{FF2B5EF4-FFF2-40B4-BE49-F238E27FC236}">
                <a16:creationId xmlns:a16="http://schemas.microsoft.com/office/drawing/2014/main" id="{A2B652B4-E448-4047-BDA1-105F399409A0}"/>
              </a:ext>
            </a:extLst>
          </p:cNvPr>
          <p:cNvGraphicFramePr>
            <a:graphicFrameLocks noGrp="1"/>
          </p:cNvGraphicFramePr>
          <p:nvPr>
            <p:extLst>
              <p:ext uri="{D42A27DB-BD31-4B8C-83A1-F6EECF244321}">
                <p14:modId xmlns:p14="http://schemas.microsoft.com/office/powerpoint/2010/main" val="3985598028"/>
              </p:ext>
            </p:extLst>
          </p:nvPr>
        </p:nvGraphicFramePr>
        <p:xfrm>
          <a:off x="1631504" y="3667764"/>
          <a:ext cx="2032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38991551"/>
                    </a:ext>
                  </a:extLst>
                </a:gridCol>
              </a:tblGrid>
              <a:tr h="370840">
                <a:tc>
                  <a:txBody>
                    <a:bodyPr/>
                    <a:lstStyle/>
                    <a:p>
                      <a:r>
                        <a:rPr lang="es-MX" dirty="0"/>
                        <a:t>Nombre</a:t>
                      </a:r>
                    </a:p>
                  </a:txBody>
                  <a:tcPr>
                    <a:solidFill>
                      <a:srgbClr val="FF0000"/>
                    </a:solidFill>
                  </a:tcPr>
                </a:tc>
                <a:extLst>
                  <a:ext uri="{0D108BD9-81ED-4DB2-BD59-A6C34878D82A}">
                    <a16:rowId xmlns:a16="http://schemas.microsoft.com/office/drawing/2014/main" val="3038895837"/>
                  </a:ext>
                </a:extLst>
              </a:tr>
              <a:tr h="370840">
                <a:tc>
                  <a:txBody>
                    <a:bodyPr/>
                    <a:lstStyle/>
                    <a:p>
                      <a:r>
                        <a:rPr lang="es-MX" dirty="0"/>
                        <a:t>Persona 1</a:t>
                      </a:r>
                    </a:p>
                  </a:txBody>
                  <a:tcPr/>
                </a:tc>
                <a:extLst>
                  <a:ext uri="{0D108BD9-81ED-4DB2-BD59-A6C34878D82A}">
                    <a16:rowId xmlns:a16="http://schemas.microsoft.com/office/drawing/2014/main" val="3751620835"/>
                  </a:ext>
                </a:extLst>
              </a:tr>
              <a:tr h="370840">
                <a:tc>
                  <a:txBody>
                    <a:bodyPr/>
                    <a:lstStyle/>
                    <a:p>
                      <a:r>
                        <a:rPr lang="es-MX" dirty="0"/>
                        <a:t>Persona 2</a:t>
                      </a:r>
                    </a:p>
                  </a:txBody>
                  <a:tcPr/>
                </a:tc>
                <a:extLst>
                  <a:ext uri="{0D108BD9-81ED-4DB2-BD59-A6C34878D82A}">
                    <a16:rowId xmlns:a16="http://schemas.microsoft.com/office/drawing/2014/main" val="2545880954"/>
                  </a:ext>
                </a:extLst>
              </a:tr>
            </a:tbl>
          </a:graphicData>
        </a:graphic>
      </p:graphicFrame>
      <p:graphicFrame>
        <p:nvGraphicFramePr>
          <p:cNvPr id="3" name="Tabla 2">
            <a:extLst>
              <a:ext uri="{FF2B5EF4-FFF2-40B4-BE49-F238E27FC236}">
                <a16:creationId xmlns:a16="http://schemas.microsoft.com/office/drawing/2014/main" id="{A4BE8A89-91C2-4E6E-8E31-3BD122B5CEA5}"/>
              </a:ext>
            </a:extLst>
          </p:cNvPr>
          <p:cNvGraphicFramePr>
            <a:graphicFrameLocks noGrp="1"/>
          </p:cNvGraphicFramePr>
          <p:nvPr>
            <p:extLst>
              <p:ext uri="{D42A27DB-BD31-4B8C-83A1-F6EECF244321}">
                <p14:modId xmlns:p14="http://schemas.microsoft.com/office/powerpoint/2010/main" val="2049991789"/>
              </p:ext>
            </p:extLst>
          </p:nvPr>
        </p:nvGraphicFramePr>
        <p:xfrm>
          <a:off x="5523880" y="3667764"/>
          <a:ext cx="5144120" cy="2656836"/>
        </p:xfrm>
        <a:graphic>
          <a:graphicData uri="http://schemas.openxmlformats.org/drawingml/2006/table">
            <a:tbl>
              <a:tblPr firstRow="1" bandRow="1">
                <a:tableStyleId>{5C22544A-7EE6-4342-B048-85BDC9FD1C3A}</a:tableStyleId>
              </a:tblPr>
              <a:tblGrid>
                <a:gridCol w="2572060">
                  <a:extLst>
                    <a:ext uri="{9D8B030D-6E8A-4147-A177-3AD203B41FA5}">
                      <a16:colId xmlns:a16="http://schemas.microsoft.com/office/drawing/2014/main" val="3423506647"/>
                    </a:ext>
                  </a:extLst>
                </a:gridCol>
                <a:gridCol w="2572060">
                  <a:extLst>
                    <a:ext uri="{9D8B030D-6E8A-4147-A177-3AD203B41FA5}">
                      <a16:colId xmlns:a16="http://schemas.microsoft.com/office/drawing/2014/main" val="2745116993"/>
                    </a:ext>
                  </a:extLst>
                </a:gridCol>
              </a:tblGrid>
              <a:tr h="379548">
                <a:tc>
                  <a:txBody>
                    <a:bodyPr/>
                    <a:lstStyle/>
                    <a:p>
                      <a:r>
                        <a:rPr lang="es-MX" dirty="0"/>
                        <a:t>Nombre</a:t>
                      </a:r>
                    </a:p>
                  </a:txBody>
                  <a:tcPr>
                    <a:solidFill>
                      <a:srgbClr val="FF0000"/>
                    </a:solidFill>
                  </a:tcPr>
                </a:tc>
                <a:tc>
                  <a:txBody>
                    <a:bodyPr/>
                    <a:lstStyle/>
                    <a:p>
                      <a:r>
                        <a:rPr lang="es-MX" dirty="0"/>
                        <a:t>Teléfono</a:t>
                      </a:r>
                    </a:p>
                  </a:txBody>
                  <a:tcPr/>
                </a:tc>
                <a:extLst>
                  <a:ext uri="{0D108BD9-81ED-4DB2-BD59-A6C34878D82A}">
                    <a16:rowId xmlns:a16="http://schemas.microsoft.com/office/drawing/2014/main" val="3536920084"/>
                  </a:ext>
                </a:extLst>
              </a:tr>
              <a:tr h="379548">
                <a:tc>
                  <a:txBody>
                    <a:bodyPr/>
                    <a:lstStyle/>
                    <a:p>
                      <a:r>
                        <a:rPr lang="es-MX" dirty="0"/>
                        <a:t>Persona 1</a:t>
                      </a:r>
                    </a:p>
                  </a:txBody>
                  <a:tcPr/>
                </a:tc>
                <a:tc>
                  <a:txBody>
                    <a:bodyPr/>
                    <a:lstStyle/>
                    <a:p>
                      <a:r>
                        <a:rPr lang="es-MX" dirty="0"/>
                        <a:t>Teléfono 1</a:t>
                      </a:r>
                    </a:p>
                  </a:txBody>
                  <a:tcPr/>
                </a:tc>
                <a:extLst>
                  <a:ext uri="{0D108BD9-81ED-4DB2-BD59-A6C34878D82A}">
                    <a16:rowId xmlns:a16="http://schemas.microsoft.com/office/drawing/2014/main" val="838217764"/>
                  </a:ext>
                </a:extLst>
              </a:tr>
              <a:tr h="379548">
                <a:tc>
                  <a:txBody>
                    <a:bodyPr/>
                    <a:lstStyle/>
                    <a:p>
                      <a:r>
                        <a:rPr lang="es-MX" dirty="0"/>
                        <a:t>Persona 1</a:t>
                      </a:r>
                    </a:p>
                  </a:txBody>
                  <a:tcPr/>
                </a:tc>
                <a:tc>
                  <a:txBody>
                    <a:bodyPr/>
                    <a:lstStyle/>
                    <a:p>
                      <a:r>
                        <a:rPr lang="es-MX" dirty="0"/>
                        <a:t>Teléfono 2</a:t>
                      </a:r>
                    </a:p>
                  </a:txBody>
                  <a:tcPr/>
                </a:tc>
                <a:extLst>
                  <a:ext uri="{0D108BD9-81ED-4DB2-BD59-A6C34878D82A}">
                    <a16:rowId xmlns:a16="http://schemas.microsoft.com/office/drawing/2014/main" val="3792293385"/>
                  </a:ext>
                </a:extLst>
              </a:tr>
              <a:tr h="379548">
                <a:tc>
                  <a:txBody>
                    <a:bodyPr/>
                    <a:lstStyle/>
                    <a:p>
                      <a:r>
                        <a:rPr lang="es-MX" dirty="0"/>
                        <a:t>Persona 1</a:t>
                      </a:r>
                    </a:p>
                  </a:txBody>
                  <a:tcPr/>
                </a:tc>
                <a:tc>
                  <a:txBody>
                    <a:bodyPr/>
                    <a:lstStyle/>
                    <a:p>
                      <a:r>
                        <a:rPr lang="es-MX" dirty="0"/>
                        <a:t>Teléfono 3</a:t>
                      </a:r>
                    </a:p>
                  </a:txBody>
                  <a:tcPr/>
                </a:tc>
                <a:extLst>
                  <a:ext uri="{0D108BD9-81ED-4DB2-BD59-A6C34878D82A}">
                    <a16:rowId xmlns:a16="http://schemas.microsoft.com/office/drawing/2014/main" val="473210607"/>
                  </a:ext>
                </a:extLst>
              </a:tr>
              <a:tr h="379548">
                <a:tc>
                  <a:txBody>
                    <a:bodyPr/>
                    <a:lstStyle/>
                    <a:p>
                      <a:r>
                        <a:rPr lang="es-MX" dirty="0"/>
                        <a:t>Persona 2</a:t>
                      </a:r>
                    </a:p>
                  </a:txBody>
                  <a:tcPr/>
                </a:tc>
                <a:tc>
                  <a:txBody>
                    <a:bodyPr/>
                    <a:lstStyle/>
                    <a:p>
                      <a:r>
                        <a:rPr lang="es-MX" dirty="0"/>
                        <a:t>Teléfono 1</a:t>
                      </a:r>
                    </a:p>
                  </a:txBody>
                  <a:tcPr/>
                </a:tc>
                <a:extLst>
                  <a:ext uri="{0D108BD9-81ED-4DB2-BD59-A6C34878D82A}">
                    <a16:rowId xmlns:a16="http://schemas.microsoft.com/office/drawing/2014/main" val="3621380883"/>
                  </a:ext>
                </a:extLst>
              </a:tr>
              <a:tr h="379548">
                <a:tc>
                  <a:txBody>
                    <a:bodyPr/>
                    <a:lstStyle/>
                    <a:p>
                      <a:r>
                        <a:rPr lang="es-MX" dirty="0"/>
                        <a:t>Persona 2</a:t>
                      </a:r>
                    </a:p>
                  </a:txBody>
                  <a:tcPr/>
                </a:tc>
                <a:tc>
                  <a:txBody>
                    <a:bodyPr/>
                    <a:lstStyle/>
                    <a:p>
                      <a:r>
                        <a:rPr lang="es-MX" dirty="0"/>
                        <a:t>Teléfono 2</a:t>
                      </a:r>
                    </a:p>
                  </a:txBody>
                  <a:tcPr/>
                </a:tc>
                <a:extLst>
                  <a:ext uri="{0D108BD9-81ED-4DB2-BD59-A6C34878D82A}">
                    <a16:rowId xmlns:a16="http://schemas.microsoft.com/office/drawing/2014/main" val="3566844423"/>
                  </a:ext>
                </a:extLst>
              </a:tr>
              <a:tr h="379548">
                <a:tc>
                  <a:txBody>
                    <a:bodyPr/>
                    <a:lstStyle/>
                    <a:p>
                      <a:r>
                        <a:rPr lang="es-MX" dirty="0"/>
                        <a:t>Persona 2</a:t>
                      </a:r>
                    </a:p>
                  </a:txBody>
                  <a:tcPr/>
                </a:tc>
                <a:tc>
                  <a:txBody>
                    <a:bodyPr/>
                    <a:lstStyle/>
                    <a:p>
                      <a:r>
                        <a:rPr lang="es-MX" dirty="0"/>
                        <a:t>Teléfono 3</a:t>
                      </a:r>
                    </a:p>
                  </a:txBody>
                  <a:tcPr/>
                </a:tc>
                <a:extLst>
                  <a:ext uri="{0D108BD9-81ED-4DB2-BD59-A6C34878D82A}">
                    <a16:rowId xmlns:a16="http://schemas.microsoft.com/office/drawing/2014/main" val="753456617"/>
                  </a:ext>
                </a:extLst>
              </a:tr>
            </a:tbl>
          </a:graphicData>
        </a:graphic>
      </p:graphicFrame>
    </p:spTree>
    <p:extLst>
      <p:ext uri="{BB962C8B-B14F-4D97-AF65-F5344CB8AC3E}">
        <p14:creationId xmlns:p14="http://schemas.microsoft.com/office/powerpoint/2010/main" val="427240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4000" y="457200"/>
            <a:ext cx="9601200" cy="1143000"/>
          </a:xfrm>
        </p:spPr>
        <p:txBody>
          <a:bodyPr rtlCol="0"/>
          <a:lstStyle/>
          <a:p>
            <a:pPr rtl="0"/>
            <a:r>
              <a:rPr lang="es-ES" dirty="0"/>
              <a:t>Ejemplo</a:t>
            </a:r>
          </a:p>
        </p:txBody>
      </p:sp>
      <p:sp>
        <p:nvSpPr>
          <p:cNvPr id="14" name="Marcador de posición de contenido 13"/>
          <p:cNvSpPr>
            <a:spLocks noGrp="1"/>
          </p:cNvSpPr>
          <p:nvPr>
            <p:ph idx="1"/>
          </p:nvPr>
        </p:nvSpPr>
        <p:spPr/>
        <p:txBody>
          <a:bodyPr rtlCol="0"/>
          <a:lstStyle/>
          <a:p>
            <a:pPr marL="0" indent="0" rtl="0">
              <a:buNone/>
            </a:pPr>
            <a:r>
              <a:rPr lang="es-ES" dirty="0"/>
              <a:t>Para alcanzar la primera forma normal, debemos de separar los datos que están repetidos, en este caso el teléfono, deben ser agrupados en una tabla aparte, si hacemos eso obtenemos.</a:t>
            </a:r>
          </a:p>
        </p:txBody>
      </p:sp>
      <p:graphicFrame>
        <p:nvGraphicFramePr>
          <p:cNvPr id="2" name="Tabla 1">
            <a:extLst>
              <a:ext uri="{FF2B5EF4-FFF2-40B4-BE49-F238E27FC236}">
                <a16:creationId xmlns:a16="http://schemas.microsoft.com/office/drawing/2014/main" id="{A2B652B4-E448-4047-BDA1-105F399409A0}"/>
              </a:ext>
            </a:extLst>
          </p:cNvPr>
          <p:cNvGraphicFramePr>
            <a:graphicFrameLocks noGrp="1"/>
          </p:cNvGraphicFramePr>
          <p:nvPr>
            <p:extLst>
              <p:ext uri="{D42A27DB-BD31-4B8C-83A1-F6EECF244321}">
                <p14:modId xmlns:p14="http://schemas.microsoft.com/office/powerpoint/2010/main" val="161634773"/>
              </p:ext>
            </p:extLst>
          </p:nvPr>
        </p:nvGraphicFramePr>
        <p:xfrm>
          <a:off x="1631504" y="3667764"/>
          <a:ext cx="2032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38991551"/>
                    </a:ext>
                  </a:extLst>
                </a:gridCol>
              </a:tblGrid>
              <a:tr h="370840">
                <a:tc>
                  <a:txBody>
                    <a:bodyPr/>
                    <a:lstStyle/>
                    <a:p>
                      <a:r>
                        <a:rPr lang="es-MX" dirty="0"/>
                        <a:t>Nombre</a:t>
                      </a:r>
                    </a:p>
                  </a:txBody>
                  <a:tcPr>
                    <a:solidFill>
                      <a:srgbClr val="FF0000"/>
                    </a:solidFill>
                  </a:tcPr>
                </a:tc>
                <a:extLst>
                  <a:ext uri="{0D108BD9-81ED-4DB2-BD59-A6C34878D82A}">
                    <a16:rowId xmlns:a16="http://schemas.microsoft.com/office/drawing/2014/main" val="3038895837"/>
                  </a:ext>
                </a:extLst>
              </a:tr>
              <a:tr h="370840">
                <a:tc>
                  <a:txBody>
                    <a:bodyPr/>
                    <a:lstStyle/>
                    <a:p>
                      <a:r>
                        <a:rPr lang="es-MX" dirty="0"/>
                        <a:t>Persona 1</a:t>
                      </a:r>
                    </a:p>
                  </a:txBody>
                  <a:tcPr/>
                </a:tc>
                <a:extLst>
                  <a:ext uri="{0D108BD9-81ED-4DB2-BD59-A6C34878D82A}">
                    <a16:rowId xmlns:a16="http://schemas.microsoft.com/office/drawing/2014/main" val="3751620835"/>
                  </a:ext>
                </a:extLst>
              </a:tr>
              <a:tr h="370840">
                <a:tc>
                  <a:txBody>
                    <a:bodyPr/>
                    <a:lstStyle/>
                    <a:p>
                      <a:r>
                        <a:rPr lang="es-MX" dirty="0"/>
                        <a:t>Persona 2</a:t>
                      </a:r>
                    </a:p>
                  </a:txBody>
                  <a:tcPr/>
                </a:tc>
                <a:extLst>
                  <a:ext uri="{0D108BD9-81ED-4DB2-BD59-A6C34878D82A}">
                    <a16:rowId xmlns:a16="http://schemas.microsoft.com/office/drawing/2014/main" val="2545880954"/>
                  </a:ext>
                </a:extLst>
              </a:tr>
            </a:tbl>
          </a:graphicData>
        </a:graphic>
      </p:graphicFrame>
      <p:graphicFrame>
        <p:nvGraphicFramePr>
          <p:cNvPr id="3" name="Tabla 2">
            <a:extLst>
              <a:ext uri="{FF2B5EF4-FFF2-40B4-BE49-F238E27FC236}">
                <a16:creationId xmlns:a16="http://schemas.microsoft.com/office/drawing/2014/main" id="{A4BE8A89-91C2-4E6E-8E31-3BD122B5CEA5}"/>
              </a:ext>
            </a:extLst>
          </p:cNvPr>
          <p:cNvGraphicFramePr>
            <a:graphicFrameLocks noGrp="1"/>
          </p:cNvGraphicFramePr>
          <p:nvPr>
            <p:extLst>
              <p:ext uri="{D42A27DB-BD31-4B8C-83A1-F6EECF244321}">
                <p14:modId xmlns:p14="http://schemas.microsoft.com/office/powerpoint/2010/main" val="145538717"/>
              </p:ext>
            </p:extLst>
          </p:nvPr>
        </p:nvGraphicFramePr>
        <p:xfrm>
          <a:off x="5523880" y="3667764"/>
          <a:ext cx="5144120" cy="2656836"/>
        </p:xfrm>
        <a:graphic>
          <a:graphicData uri="http://schemas.openxmlformats.org/drawingml/2006/table">
            <a:tbl>
              <a:tblPr firstRow="1" bandRow="1">
                <a:tableStyleId>{5C22544A-7EE6-4342-B048-85BDC9FD1C3A}</a:tableStyleId>
              </a:tblPr>
              <a:tblGrid>
                <a:gridCol w="2572060">
                  <a:extLst>
                    <a:ext uri="{9D8B030D-6E8A-4147-A177-3AD203B41FA5}">
                      <a16:colId xmlns:a16="http://schemas.microsoft.com/office/drawing/2014/main" val="3423506647"/>
                    </a:ext>
                  </a:extLst>
                </a:gridCol>
                <a:gridCol w="2572060">
                  <a:extLst>
                    <a:ext uri="{9D8B030D-6E8A-4147-A177-3AD203B41FA5}">
                      <a16:colId xmlns:a16="http://schemas.microsoft.com/office/drawing/2014/main" val="2745116993"/>
                    </a:ext>
                  </a:extLst>
                </a:gridCol>
              </a:tblGrid>
              <a:tr h="379548">
                <a:tc>
                  <a:txBody>
                    <a:bodyPr/>
                    <a:lstStyle/>
                    <a:p>
                      <a:r>
                        <a:rPr lang="es-MX" dirty="0"/>
                        <a:t>Nombre</a:t>
                      </a:r>
                    </a:p>
                  </a:txBody>
                  <a:tcPr>
                    <a:solidFill>
                      <a:srgbClr val="FF0000"/>
                    </a:solidFill>
                  </a:tcPr>
                </a:tc>
                <a:tc>
                  <a:txBody>
                    <a:bodyPr/>
                    <a:lstStyle/>
                    <a:p>
                      <a:r>
                        <a:rPr lang="es-MX" dirty="0"/>
                        <a:t>Teléfono</a:t>
                      </a:r>
                    </a:p>
                  </a:txBody>
                  <a:tcPr>
                    <a:solidFill>
                      <a:srgbClr val="FF0000"/>
                    </a:solidFill>
                  </a:tcPr>
                </a:tc>
                <a:extLst>
                  <a:ext uri="{0D108BD9-81ED-4DB2-BD59-A6C34878D82A}">
                    <a16:rowId xmlns:a16="http://schemas.microsoft.com/office/drawing/2014/main" val="3536920084"/>
                  </a:ext>
                </a:extLst>
              </a:tr>
              <a:tr h="379548">
                <a:tc>
                  <a:txBody>
                    <a:bodyPr/>
                    <a:lstStyle/>
                    <a:p>
                      <a:r>
                        <a:rPr lang="es-MX" dirty="0"/>
                        <a:t>Persona 1</a:t>
                      </a:r>
                    </a:p>
                  </a:txBody>
                  <a:tcPr/>
                </a:tc>
                <a:tc>
                  <a:txBody>
                    <a:bodyPr/>
                    <a:lstStyle/>
                    <a:p>
                      <a:r>
                        <a:rPr lang="es-MX" dirty="0"/>
                        <a:t>Teléfono 1</a:t>
                      </a:r>
                    </a:p>
                  </a:txBody>
                  <a:tcPr/>
                </a:tc>
                <a:extLst>
                  <a:ext uri="{0D108BD9-81ED-4DB2-BD59-A6C34878D82A}">
                    <a16:rowId xmlns:a16="http://schemas.microsoft.com/office/drawing/2014/main" val="838217764"/>
                  </a:ext>
                </a:extLst>
              </a:tr>
              <a:tr h="379548">
                <a:tc>
                  <a:txBody>
                    <a:bodyPr/>
                    <a:lstStyle/>
                    <a:p>
                      <a:r>
                        <a:rPr lang="es-MX" dirty="0"/>
                        <a:t>Persona 1</a:t>
                      </a:r>
                    </a:p>
                  </a:txBody>
                  <a:tcPr/>
                </a:tc>
                <a:tc>
                  <a:txBody>
                    <a:bodyPr/>
                    <a:lstStyle/>
                    <a:p>
                      <a:r>
                        <a:rPr lang="es-MX" dirty="0"/>
                        <a:t>Teléfono 2</a:t>
                      </a:r>
                    </a:p>
                  </a:txBody>
                  <a:tcPr/>
                </a:tc>
                <a:extLst>
                  <a:ext uri="{0D108BD9-81ED-4DB2-BD59-A6C34878D82A}">
                    <a16:rowId xmlns:a16="http://schemas.microsoft.com/office/drawing/2014/main" val="3792293385"/>
                  </a:ext>
                </a:extLst>
              </a:tr>
              <a:tr h="379548">
                <a:tc>
                  <a:txBody>
                    <a:bodyPr/>
                    <a:lstStyle/>
                    <a:p>
                      <a:r>
                        <a:rPr lang="es-MX" dirty="0"/>
                        <a:t>Persona 1</a:t>
                      </a:r>
                    </a:p>
                  </a:txBody>
                  <a:tcPr/>
                </a:tc>
                <a:tc>
                  <a:txBody>
                    <a:bodyPr/>
                    <a:lstStyle/>
                    <a:p>
                      <a:r>
                        <a:rPr lang="es-MX" dirty="0"/>
                        <a:t>Teléfono 3</a:t>
                      </a:r>
                    </a:p>
                  </a:txBody>
                  <a:tcPr/>
                </a:tc>
                <a:extLst>
                  <a:ext uri="{0D108BD9-81ED-4DB2-BD59-A6C34878D82A}">
                    <a16:rowId xmlns:a16="http://schemas.microsoft.com/office/drawing/2014/main" val="473210607"/>
                  </a:ext>
                </a:extLst>
              </a:tr>
              <a:tr h="379548">
                <a:tc>
                  <a:txBody>
                    <a:bodyPr/>
                    <a:lstStyle/>
                    <a:p>
                      <a:r>
                        <a:rPr lang="es-MX" dirty="0"/>
                        <a:t>Persona 2</a:t>
                      </a:r>
                    </a:p>
                  </a:txBody>
                  <a:tcPr/>
                </a:tc>
                <a:tc>
                  <a:txBody>
                    <a:bodyPr/>
                    <a:lstStyle/>
                    <a:p>
                      <a:r>
                        <a:rPr lang="es-MX" dirty="0"/>
                        <a:t>Teléfono 1</a:t>
                      </a:r>
                    </a:p>
                  </a:txBody>
                  <a:tcPr/>
                </a:tc>
                <a:extLst>
                  <a:ext uri="{0D108BD9-81ED-4DB2-BD59-A6C34878D82A}">
                    <a16:rowId xmlns:a16="http://schemas.microsoft.com/office/drawing/2014/main" val="3621380883"/>
                  </a:ext>
                </a:extLst>
              </a:tr>
              <a:tr h="379548">
                <a:tc>
                  <a:txBody>
                    <a:bodyPr/>
                    <a:lstStyle/>
                    <a:p>
                      <a:r>
                        <a:rPr lang="es-MX" dirty="0"/>
                        <a:t>Persona 2</a:t>
                      </a:r>
                    </a:p>
                  </a:txBody>
                  <a:tcPr/>
                </a:tc>
                <a:tc>
                  <a:txBody>
                    <a:bodyPr/>
                    <a:lstStyle/>
                    <a:p>
                      <a:r>
                        <a:rPr lang="es-MX" dirty="0"/>
                        <a:t>Teléfono 2</a:t>
                      </a:r>
                    </a:p>
                  </a:txBody>
                  <a:tcPr/>
                </a:tc>
                <a:extLst>
                  <a:ext uri="{0D108BD9-81ED-4DB2-BD59-A6C34878D82A}">
                    <a16:rowId xmlns:a16="http://schemas.microsoft.com/office/drawing/2014/main" val="3566844423"/>
                  </a:ext>
                </a:extLst>
              </a:tr>
              <a:tr h="379548">
                <a:tc>
                  <a:txBody>
                    <a:bodyPr/>
                    <a:lstStyle/>
                    <a:p>
                      <a:r>
                        <a:rPr lang="es-MX" dirty="0"/>
                        <a:t>Persona 2</a:t>
                      </a:r>
                    </a:p>
                  </a:txBody>
                  <a:tcPr/>
                </a:tc>
                <a:tc>
                  <a:txBody>
                    <a:bodyPr/>
                    <a:lstStyle/>
                    <a:p>
                      <a:r>
                        <a:rPr lang="es-MX" dirty="0"/>
                        <a:t>Teléfono 3</a:t>
                      </a:r>
                    </a:p>
                  </a:txBody>
                  <a:tcPr/>
                </a:tc>
                <a:extLst>
                  <a:ext uri="{0D108BD9-81ED-4DB2-BD59-A6C34878D82A}">
                    <a16:rowId xmlns:a16="http://schemas.microsoft.com/office/drawing/2014/main" val="753456617"/>
                  </a:ext>
                </a:extLst>
              </a:tr>
            </a:tbl>
          </a:graphicData>
        </a:graphic>
      </p:graphicFrame>
    </p:spTree>
    <p:extLst>
      <p:ext uri="{BB962C8B-B14F-4D97-AF65-F5344CB8AC3E}">
        <p14:creationId xmlns:p14="http://schemas.microsoft.com/office/powerpoint/2010/main" val="1511753903"/>
      </p:ext>
    </p:extLst>
  </p:cSld>
  <p:clrMapOvr>
    <a:masterClrMapping/>
  </p:clrMapOvr>
</p:sld>
</file>

<file path=ppt/theme/theme1.xml><?xml version="1.0" encoding="utf-8"?>
<a:theme xmlns:a="http://schemas.openxmlformats.org/drawingml/2006/main" name="Equipo informático 16 × 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91_TF02901026_TF02901026.potx" id="{542403D4-CC65-4431-A4E3-55163509A0B1}" vid="{AF8CDC02-FD01-4345-AAA1-0E99693BFDBD}"/>
    </a:ext>
  </a:extLst>
</a:theme>
</file>

<file path=ppt/theme/theme2.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4873beb7-5857-4685-be1f-d57550cc96cc"/>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diseño de circuito tecnológico de empresa (panorámica)</Template>
  <TotalTime>0</TotalTime>
  <Words>1189</Words>
  <Application>Microsoft Office PowerPoint</Application>
  <PresentationFormat>Panorámica</PresentationFormat>
  <Paragraphs>166</Paragraphs>
  <Slides>16</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Cambria Math</vt:lpstr>
      <vt:lpstr>Candara</vt:lpstr>
      <vt:lpstr>Consolas</vt:lpstr>
      <vt:lpstr>Equipo informático 16 × 9</vt:lpstr>
      <vt:lpstr>Normalización y dependencias funcionales</vt:lpstr>
      <vt:lpstr>Normalización</vt:lpstr>
      <vt:lpstr>Formas normales</vt:lpstr>
      <vt:lpstr>Primera forma normal</vt:lpstr>
      <vt:lpstr>Segunda forma normal</vt:lpstr>
      <vt:lpstr>Tercera forma normal</vt:lpstr>
      <vt:lpstr>Ejemplo</vt:lpstr>
      <vt:lpstr>Ejemplo</vt:lpstr>
      <vt:lpstr>Ejemplo</vt:lpstr>
      <vt:lpstr>Ejemplo</vt:lpstr>
      <vt:lpstr>Ejemplo</vt:lpstr>
      <vt:lpstr>Dependencias funcionales</vt:lpstr>
      <vt:lpstr>Axiomas de Armstrong</vt:lpstr>
      <vt:lpstr>Ejemplos</vt:lpstr>
      <vt:lpstr>Ejemplos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2018-06-11T00:12:45Z</dcterms:created>
  <dcterms:modified xsi:type="dcterms:W3CDTF">2018-06-14T04:41:37Z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