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57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MX"/>
              <a:t>Vargas Romero Erick Efraín;          Estructuras de datos;     Expresiones infijas y postfijas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271C8-351C-41B0-A276-BC8A9E749CFC}" type="datetimeFigureOut">
              <a:rPr lang="es-MX" smtClean="0"/>
              <a:t>09/09/2016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A9C77-F1B5-4D3D-B6D5-D3F4ECE990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78213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MX"/>
              <a:t>Vargas Romero Erick Efraín;          Estructuras de datos;     Expresiones infijas y postfijas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47226-7A49-42C3-BB49-A55612FEA088}" type="datetimeFigureOut">
              <a:rPr lang="es-MX" smtClean="0"/>
              <a:t>09/09/2016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9EFDF-7305-44FF-B348-8E804B778F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63987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689315" y="407963"/>
            <a:ext cx="10705515" cy="21643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 descr="http://estudiarmaestriasenlinea.com/wp-content/uploads/2014/06/maestrias-del-ipn-por-interne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63" y="522617"/>
            <a:ext cx="1329032" cy="2049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http://www.escom.ipn.mx/Conocenos/PublishingImages/fotoEscudoESCOM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4"/>
          <a:stretch/>
        </p:blipFill>
        <p:spPr bwMode="auto">
          <a:xfrm>
            <a:off x="8862646" y="626012"/>
            <a:ext cx="2532184" cy="18428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102177" y="606332"/>
            <a:ext cx="68809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Instituto Politécnico Nacional</a:t>
            </a: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488789" y="1389474"/>
            <a:ext cx="6107762" cy="5286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800" b="1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Escuela Superior de Cómputo</a:t>
            </a:r>
            <a:endParaRPr lang="es-MX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89315" y="2790324"/>
            <a:ext cx="8220221" cy="373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Alumno: Vargas Romero Erick Efraín</a:t>
            </a:r>
            <a:endParaRPr lang="es-MX" sz="1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Profesor: Franco Martínez Edgardo Adrián</a:t>
            </a:r>
            <a:endParaRPr lang="es-MX" sz="1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Unidad de aprendizaje: Estructuras de datos</a:t>
            </a:r>
            <a:endParaRPr lang="es-MX" sz="1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Tarea 06: Expresiones infijas y postfijas</a:t>
            </a:r>
            <a:endParaRPr lang="es-MX" sz="1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Secuencia: 1CM9</a:t>
            </a:r>
            <a:endParaRPr lang="es-MX" sz="1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83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errar corchete 3"/>
          <p:cNvSpPr/>
          <p:nvPr/>
        </p:nvSpPr>
        <p:spPr>
          <a:xfrm rot="5400000">
            <a:off x="7906044" y="3390316"/>
            <a:ext cx="4318781" cy="1842870"/>
          </a:xfrm>
          <a:prstGeom prst="rightBracket">
            <a:avLst>
              <a:gd name="adj" fmla="val 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362321" y="319973"/>
            <a:ext cx="614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latin typeface="Arial Black" panose="020B0A04020102020204" pitchFamily="34" charset="0"/>
              </a:rPr>
              <a:t>1) A + B * C – D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223959" y="1722678"/>
            <a:ext cx="8640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Al iniciar debemos de identificar el operador con mayor jerarquía, en nuestro caso la multiplicación, esta entra a la pila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187936" y="5606749"/>
            <a:ext cx="1754996" cy="797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atin typeface="Arial Black" panose="020B0A04020102020204" pitchFamily="34" charset="0"/>
              </a:rPr>
              <a:t>*</a:t>
            </a:r>
            <a:endParaRPr lang="es-MX" b="1" dirty="0">
              <a:latin typeface="Arial Black" panose="020B0A040201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23959" y="3394389"/>
            <a:ext cx="8640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Por consiguiente, detectamos cual es el operador de mayor jerarquía, como ambos tienen el mismo nivel, hacemos la detección de izquierda a derecha, añadimos A y B a nuestra respuesta, además el operador + entra a la pila</a:t>
            </a:r>
          </a:p>
        </p:txBody>
      </p:sp>
      <p:sp>
        <p:nvSpPr>
          <p:cNvPr id="10" name="Flecha: hacia arriba 9"/>
          <p:cNvSpPr/>
          <p:nvPr/>
        </p:nvSpPr>
        <p:spPr>
          <a:xfrm>
            <a:off x="2413089" y="891757"/>
            <a:ext cx="503582" cy="7288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lecha: hacia arriba 10"/>
          <p:cNvSpPr/>
          <p:nvPr/>
        </p:nvSpPr>
        <p:spPr>
          <a:xfrm>
            <a:off x="1009405" y="891757"/>
            <a:ext cx="503582" cy="7288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8118329" y="409294"/>
            <a:ext cx="62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latin typeface="Arial Black" panose="020B0A04020102020204" pitchFamily="34" charset="0"/>
              </a:rPr>
              <a:t>A</a:t>
            </a:r>
            <a:endParaRPr lang="es-MX" dirty="0"/>
          </a:p>
        </p:txBody>
      </p:sp>
      <p:sp>
        <p:nvSpPr>
          <p:cNvPr id="13" name="Flecha: hacia arriba 12"/>
          <p:cNvSpPr/>
          <p:nvPr/>
        </p:nvSpPr>
        <p:spPr>
          <a:xfrm>
            <a:off x="1459456" y="891757"/>
            <a:ext cx="503582" cy="7288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9187936" y="4801482"/>
            <a:ext cx="1754996" cy="797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atin typeface="Arial Black" panose="020B0A04020102020204" pitchFamily="34" charset="0"/>
              </a:rPr>
              <a:t>+</a:t>
            </a:r>
            <a:endParaRPr lang="es-MX" b="1" dirty="0">
              <a:latin typeface="Arial Black" panose="020B0A04020102020204" pitchFamily="34" charset="0"/>
            </a:endParaRPr>
          </a:p>
        </p:txBody>
      </p:sp>
      <p:sp>
        <p:nvSpPr>
          <p:cNvPr id="15" name="Flecha: hacia arriba 14"/>
          <p:cNvSpPr/>
          <p:nvPr/>
        </p:nvSpPr>
        <p:spPr>
          <a:xfrm>
            <a:off x="1936273" y="892131"/>
            <a:ext cx="503582" cy="7288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/>
          <p:cNvSpPr txBox="1"/>
          <p:nvPr/>
        </p:nvSpPr>
        <p:spPr>
          <a:xfrm>
            <a:off x="8551372" y="416167"/>
            <a:ext cx="62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latin typeface="Arial Black" panose="020B0A04020102020204" pitchFamily="34" charset="0"/>
              </a:rPr>
              <a:t>B</a:t>
            </a:r>
            <a:endParaRPr lang="es-MX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62321" y="1722678"/>
            <a:ext cx="8640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Si seguimos con la lectura, encontramos un operador de mayor jerarquía, por tanto, sale el anterior que es + y se añade a la expresión</a:t>
            </a:r>
          </a:p>
        </p:txBody>
      </p:sp>
      <p:sp>
        <p:nvSpPr>
          <p:cNvPr id="18" name="Flecha: hacia arriba 17"/>
          <p:cNvSpPr/>
          <p:nvPr/>
        </p:nvSpPr>
        <p:spPr>
          <a:xfrm>
            <a:off x="2426472" y="891383"/>
            <a:ext cx="503582" cy="7288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/>
          <p:cNvSpPr txBox="1"/>
          <p:nvPr/>
        </p:nvSpPr>
        <p:spPr>
          <a:xfrm>
            <a:off x="8984415" y="408618"/>
            <a:ext cx="62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latin typeface="Arial Black" panose="020B0A04020102020204" pitchFamily="34" charset="0"/>
              </a:rPr>
              <a:t>+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32691" y="3405841"/>
            <a:ext cx="86404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Si seguimos recorriendo la expresión, encontramos una resta, y dos números, los números los añadimos a la expresión, la resta a la pila además añadimos a D a la expresión, y como ya no hay operadores, vaciamos la pila </a:t>
            </a:r>
          </a:p>
        </p:txBody>
      </p:sp>
      <p:sp>
        <p:nvSpPr>
          <p:cNvPr id="21" name="Flecha: hacia arriba 20"/>
          <p:cNvSpPr/>
          <p:nvPr/>
        </p:nvSpPr>
        <p:spPr>
          <a:xfrm>
            <a:off x="2870838" y="891383"/>
            <a:ext cx="503582" cy="7288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Flecha: hacia arriba 21"/>
          <p:cNvSpPr/>
          <p:nvPr/>
        </p:nvSpPr>
        <p:spPr>
          <a:xfrm>
            <a:off x="3326574" y="891383"/>
            <a:ext cx="503582" cy="7288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9385091" y="416167"/>
            <a:ext cx="62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latin typeface="Arial Black" panose="020B0A04020102020204" pitchFamily="34" charset="0"/>
              </a:rPr>
              <a:t>C</a:t>
            </a:r>
            <a:endParaRPr lang="es-MX" dirty="0"/>
          </a:p>
        </p:txBody>
      </p:sp>
      <p:sp>
        <p:nvSpPr>
          <p:cNvPr id="24" name="Rectángulo 23"/>
          <p:cNvSpPr/>
          <p:nvPr/>
        </p:nvSpPr>
        <p:spPr>
          <a:xfrm>
            <a:off x="9196668" y="4809031"/>
            <a:ext cx="1754996" cy="797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atin typeface="Arial Black" panose="020B0A04020102020204" pitchFamily="34" charset="0"/>
              </a:rPr>
              <a:t>-</a:t>
            </a:r>
            <a:endParaRPr lang="es-MX" b="1" dirty="0">
              <a:latin typeface="Arial Black" panose="020B0A04020102020204" pitchFamily="34" charset="0"/>
            </a:endParaRPr>
          </a:p>
        </p:txBody>
      </p:sp>
      <p:sp>
        <p:nvSpPr>
          <p:cNvPr id="25" name="Flecha: hacia arriba 24"/>
          <p:cNvSpPr/>
          <p:nvPr/>
        </p:nvSpPr>
        <p:spPr>
          <a:xfrm>
            <a:off x="3794887" y="891383"/>
            <a:ext cx="503582" cy="7288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/>
          <p:cNvSpPr txBox="1"/>
          <p:nvPr/>
        </p:nvSpPr>
        <p:spPr>
          <a:xfrm>
            <a:off x="9767062" y="408617"/>
            <a:ext cx="62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latin typeface="Arial Black" panose="020B0A04020102020204" pitchFamily="34" charset="0"/>
              </a:rPr>
              <a:t>D</a:t>
            </a:r>
            <a:endParaRPr lang="es-MX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0081161" y="378050"/>
            <a:ext cx="62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latin typeface="Arial Black" panose="020B0A04020102020204" pitchFamily="34" charset="0"/>
              </a:rPr>
              <a:t>-</a:t>
            </a:r>
            <a:endParaRPr lang="es-MX" dirty="0"/>
          </a:p>
        </p:txBody>
      </p:sp>
      <p:sp>
        <p:nvSpPr>
          <p:cNvPr id="28" name="CuadroTexto 27"/>
          <p:cNvSpPr txBox="1"/>
          <p:nvPr/>
        </p:nvSpPr>
        <p:spPr>
          <a:xfrm>
            <a:off x="10359689" y="500859"/>
            <a:ext cx="62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latin typeface="Arial Black" panose="020B0A04020102020204" pitchFamily="34" charset="0"/>
              </a:rPr>
              <a:t>*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262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8.33333E-7 -3.33333E-6 L -0.00052 -0.95926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4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08333E-6 7.40741E-7 L -0.00052 -0.95926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4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8.33333E-7 -4.44444E-6 L -0.00052 -0.95925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4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 animBg="1"/>
      <p:bldP spid="8" grpId="1" animBg="1"/>
      <p:bldP spid="9" grpId="0"/>
      <p:bldP spid="9" grpId="1"/>
      <p:bldP spid="10" grpId="0" animBg="1"/>
      <p:bldP spid="10" grpId="1" animBg="1"/>
      <p:bldP spid="11" grpId="0" animBg="1"/>
      <p:bldP spid="11" grpId="1" animBg="1"/>
      <p:bldP spid="12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7" grpId="0"/>
      <p:bldP spid="17" grpId="1"/>
      <p:bldP spid="18" grpId="0" animBg="1"/>
      <p:bldP spid="18" grpId="1" animBg="1"/>
      <p:bldP spid="19" grpId="0"/>
      <p:bldP spid="20" grpId="0"/>
      <p:bldP spid="20" grpId="1"/>
      <p:bldP spid="21" grpId="0" animBg="1"/>
      <p:bldP spid="21" grpId="1" animBg="1"/>
      <p:bldP spid="22" grpId="0" animBg="1"/>
      <p:bldP spid="22" grpId="1" animBg="1"/>
      <p:bldP spid="23" grpId="0"/>
      <p:bldP spid="24" grpId="0" animBg="1"/>
      <p:bldP spid="24" grpId="1" animBg="1"/>
      <p:bldP spid="25" grpId="0" animBg="1"/>
      <p:bldP spid="25" grpId="1" animBg="1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/>
          <p:cNvSpPr txBox="1"/>
          <p:nvPr/>
        </p:nvSpPr>
        <p:spPr>
          <a:xfrm>
            <a:off x="145773" y="1723781"/>
            <a:ext cx="864041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Si continuamos leyendo, encontramos un paréntesis que cierra, hacemos un pop, hasta que encontrar uno que este abriendo, además el símbolo de división, lo añadimos a la fórmula final</a:t>
            </a:r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362321" y="349002"/>
            <a:ext cx="6144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latin typeface="Arial Black" panose="020B0A04020102020204" pitchFamily="34" charset="0"/>
              </a:rPr>
              <a:t>2) A * ( ( 	B - C ) / 2 ) )</a:t>
            </a:r>
          </a:p>
          <a:p>
            <a:endParaRPr lang="es-MX" dirty="0"/>
          </a:p>
        </p:txBody>
      </p:sp>
      <p:sp>
        <p:nvSpPr>
          <p:cNvPr id="5" name="Cerrar corchete 4"/>
          <p:cNvSpPr/>
          <p:nvPr/>
        </p:nvSpPr>
        <p:spPr>
          <a:xfrm rot="5400000">
            <a:off x="7906044" y="3390316"/>
            <a:ext cx="4318781" cy="1842870"/>
          </a:xfrm>
          <a:prstGeom prst="rightBracket">
            <a:avLst>
              <a:gd name="adj" fmla="val 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145773" y="1726428"/>
            <a:ext cx="86404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Al realizar la lectura de la cadena el elemento de mayor jerarquía es un paréntesis, hacemos un </a:t>
            </a:r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de el.</a:t>
            </a:r>
          </a:p>
          <a:p>
            <a:endParaRPr lang="es-MX" dirty="0"/>
          </a:p>
        </p:txBody>
      </p:sp>
      <p:sp>
        <p:nvSpPr>
          <p:cNvPr id="7" name="Flecha: hacia arriba 6"/>
          <p:cNvSpPr/>
          <p:nvPr/>
        </p:nvSpPr>
        <p:spPr>
          <a:xfrm>
            <a:off x="2252870" y="997558"/>
            <a:ext cx="503582" cy="7288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9183003" y="5637751"/>
            <a:ext cx="1754996" cy="797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atin typeface="Arial Black" panose="020B0A04020102020204" pitchFamily="34" charset="0"/>
              </a:rPr>
              <a:t>(</a:t>
            </a:r>
            <a:endParaRPr lang="es-MX" b="1" dirty="0">
              <a:latin typeface="Arial Black" panose="020B0A040201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45773" y="3211461"/>
            <a:ext cx="86404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Si continuamos con la lectura de la cadena, encontramos otro paréntesis, de igual manera hacemos un </a:t>
            </a:r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de el.</a:t>
            </a:r>
          </a:p>
          <a:p>
            <a:endParaRPr lang="es-MX" dirty="0"/>
          </a:p>
        </p:txBody>
      </p:sp>
      <p:sp>
        <p:nvSpPr>
          <p:cNvPr id="12" name="Flecha: hacia arriba 11"/>
          <p:cNvSpPr/>
          <p:nvPr/>
        </p:nvSpPr>
        <p:spPr>
          <a:xfrm>
            <a:off x="2589722" y="997558"/>
            <a:ext cx="503582" cy="7288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9183003" y="4840033"/>
            <a:ext cx="1754996" cy="797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atin typeface="Arial Black" panose="020B0A04020102020204" pitchFamily="34" charset="0"/>
              </a:rPr>
              <a:t>(</a:t>
            </a:r>
            <a:endParaRPr lang="es-MX" b="1" dirty="0">
              <a:latin typeface="Arial Black" panose="020B0A040201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84777" y="4782389"/>
            <a:ext cx="864041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Una ves hecho lo anterior, encontramos una numero B, luego un operador menos, del cual hacemos un </a:t>
            </a:r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, y finalmente otro número C, los dos números se van a nuestro resultado</a:t>
            </a:r>
          </a:p>
          <a:p>
            <a:endParaRPr lang="es-MX" dirty="0"/>
          </a:p>
        </p:txBody>
      </p:sp>
      <p:sp>
        <p:nvSpPr>
          <p:cNvPr id="15" name="Flecha: hacia arriba 14"/>
          <p:cNvSpPr/>
          <p:nvPr/>
        </p:nvSpPr>
        <p:spPr>
          <a:xfrm>
            <a:off x="3020417" y="997558"/>
            <a:ext cx="503582" cy="7288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/>
          <p:cNvSpPr txBox="1"/>
          <p:nvPr/>
        </p:nvSpPr>
        <p:spPr>
          <a:xfrm>
            <a:off x="7665049" y="437678"/>
            <a:ext cx="62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latin typeface="Arial Black" panose="020B0A04020102020204" pitchFamily="34" charset="0"/>
              </a:rPr>
              <a:t>B</a:t>
            </a:r>
            <a:endParaRPr lang="es-MX" dirty="0"/>
          </a:p>
        </p:txBody>
      </p:sp>
      <p:sp>
        <p:nvSpPr>
          <p:cNvPr id="17" name="Flecha: hacia arriba 16"/>
          <p:cNvSpPr/>
          <p:nvPr/>
        </p:nvSpPr>
        <p:spPr>
          <a:xfrm>
            <a:off x="3430156" y="982009"/>
            <a:ext cx="503582" cy="7288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/>
          <p:cNvSpPr/>
          <p:nvPr/>
        </p:nvSpPr>
        <p:spPr>
          <a:xfrm>
            <a:off x="9183003" y="4042315"/>
            <a:ext cx="1754996" cy="797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atin typeface="Arial Black" panose="020B0A04020102020204" pitchFamily="34" charset="0"/>
              </a:rPr>
              <a:t>-</a:t>
            </a:r>
            <a:endParaRPr lang="es-MX" b="1" dirty="0">
              <a:latin typeface="Arial Black" panose="020B0A04020102020204" pitchFamily="34" charset="0"/>
            </a:endParaRPr>
          </a:p>
        </p:txBody>
      </p:sp>
      <p:sp>
        <p:nvSpPr>
          <p:cNvPr id="19" name="Flecha: hacia arriba 18"/>
          <p:cNvSpPr/>
          <p:nvPr/>
        </p:nvSpPr>
        <p:spPr>
          <a:xfrm>
            <a:off x="3839895" y="982009"/>
            <a:ext cx="503582" cy="7288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/>
          <p:cNvSpPr txBox="1"/>
          <p:nvPr/>
        </p:nvSpPr>
        <p:spPr>
          <a:xfrm>
            <a:off x="8083776" y="437678"/>
            <a:ext cx="62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latin typeface="Arial Black" panose="020B0A04020102020204" pitchFamily="34" charset="0"/>
              </a:rPr>
              <a:t>C</a:t>
            </a:r>
            <a:endParaRPr lang="es-MX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35206" y="1715760"/>
            <a:ext cx="86404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Seguimos con la lectura de la cadena y nos encontramos un paréntesis que cierra, hacemos un pop hasta encontrar uno que abre, además el signo de menos se va a nuestra ecuación.</a:t>
            </a:r>
          </a:p>
        </p:txBody>
      </p:sp>
      <p:sp>
        <p:nvSpPr>
          <p:cNvPr id="23" name="Flecha: hacia arriba 22"/>
          <p:cNvSpPr/>
          <p:nvPr/>
        </p:nvSpPr>
        <p:spPr>
          <a:xfrm>
            <a:off x="4230578" y="982009"/>
            <a:ext cx="503582" cy="7288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/>
          <p:cNvSpPr txBox="1"/>
          <p:nvPr/>
        </p:nvSpPr>
        <p:spPr>
          <a:xfrm>
            <a:off x="8397366" y="390274"/>
            <a:ext cx="62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latin typeface="Arial Black" panose="020B0A04020102020204" pitchFamily="34" charset="0"/>
              </a:rPr>
              <a:t>-</a:t>
            </a:r>
            <a:endParaRPr lang="es-MX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70209" y="4189951"/>
            <a:ext cx="864041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Seguimos con la lectura y nos encontramos con un símbolo de división, lo añadimos a nuestra pila, continuamos y encontramos un dos, el cual añadimos a nuestro resultado final.</a:t>
            </a:r>
          </a:p>
          <a:p>
            <a:endParaRPr lang="es-MX" dirty="0"/>
          </a:p>
        </p:txBody>
      </p:sp>
      <p:sp>
        <p:nvSpPr>
          <p:cNvPr id="27" name="Flecha: hacia arriba 26"/>
          <p:cNvSpPr/>
          <p:nvPr/>
        </p:nvSpPr>
        <p:spPr>
          <a:xfrm>
            <a:off x="4544168" y="973988"/>
            <a:ext cx="503582" cy="7288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/>
          <p:cNvSpPr/>
          <p:nvPr/>
        </p:nvSpPr>
        <p:spPr>
          <a:xfrm>
            <a:off x="9183003" y="4840033"/>
            <a:ext cx="1754996" cy="797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atin typeface="Arial Black" panose="020B0A04020102020204" pitchFamily="34" charset="0"/>
              </a:rPr>
              <a:t>/</a:t>
            </a:r>
            <a:endParaRPr lang="es-MX" b="1" dirty="0">
              <a:latin typeface="Arial Black" panose="020B0A04020102020204" pitchFamily="34" charset="0"/>
            </a:endParaRPr>
          </a:p>
        </p:txBody>
      </p:sp>
      <p:sp>
        <p:nvSpPr>
          <p:cNvPr id="29" name="Flecha: hacia arriba 28"/>
          <p:cNvSpPr/>
          <p:nvPr/>
        </p:nvSpPr>
        <p:spPr>
          <a:xfrm>
            <a:off x="4924061" y="975091"/>
            <a:ext cx="503582" cy="7288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/>
          <p:cNvSpPr txBox="1"/>
          <p:nvPr/>
        </p:nvSpPr>
        <p:spPr>
          <a:xfrm>
            <a:off x="8710956" y="416269"/>
            <a:ext cx="62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latin typeface="Arial Black" panose="020B0A04020102020204" pitchFamily="34" charset="0"/>
              </a:rPr>
              <a:t>2</a:t>
            </a:r>
            <a:endParaRPr lang="es-MX" dirty="0"/>
          </a:p>
        </p:txBody>
      </p:sp>
      <p:sp>
        <p:nvSpPr>
          <p:cNvPr id="32" name="Flecha: hacia arriba 31"/>
          <p:cNvSpPr/>
          <p:nvPr/>
        </p:nvSpPr>
        <p:spPr>
          <a:xfrm>
            <a:off x="5303954" y="994911"/>
            <a:ext cx="503582" cy="7288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/>
          <p:cNvSpPr txBox="1"/>
          <p:nvPr/>
        </p:nvSpPr>
        <p:spPr>
          <a:xfrm>
            <a:off x="223959" y="1722678"/>
            <a:ext cx="864041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Continuamos con la lectura y encontramos un error, hay un paréntesis que cierra, pero no hay nada en la pila, por tanto es incorrecta la fórmula.</a:t>
            </a:r>
          </a:p>
          <a:p>
            <a:endParaRPr lang="es-MX" dirty="0"/>
          </a:p>
        </p:txBody>
      </p:sp>
      <p:sp>
        <p:nvSpPr>
          <p:cNvPr id="34" name="Flecha: hacia arriba 33"/>
          <p:cNvSpPr/>
          <p:nvPr/>
        </p:nvSpPr>
        <p:spPr>
          <a:xfrm>
            <a:off x="5653595" y="1002099"/>
            <a:ext cx="503582" cy="7288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http://www.lagranepoca.com/wp-content/uploads/2016/04/error-675x4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01" b="2403"/>
          <a:stretch/>
        </p:blipFill>
        <p:spPr bwMode="auto">
          <a:xfrm>
            <a:off x="4513" y="0"/>
            <a:ext cx="12187487" cy="690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14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38" presetClass="entr" presetSubtype="0" accel="5000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38" presetClass="entr" presetSubtype="0" accel="5000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08333E-7 -3.7037E-6 L -0.00117 -0.70578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08333E-7 1.11111E-6 L -0.00625 -0.87616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-4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08333E-7 1.11111E-6 L -0.00625 -0.87616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-4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08333E-7 -2.59259E-6 L -0.00625 -1.02731 " pathEditMode="relative" rAng="0" ptsTypes="AA">
                                      <p:cBhvr>
                                        <p:cTn id="2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-5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6" grpId="0"/>
      <p:bldP spid="6" grpId="1"/>
      <p:bldP spid="7" grpId="0" animBg="1"/>
      <p:bldP spid="7" grpId="1" animBg="1"/>
      <p:bldP spid="8" grpId="0" animBg="1"/>
      <p:bldP spid="8" grpId="1" animBg="1"/>
      <p:bldP spid="9" grpId="0"/>
      <p:bldP spid="9" grpId="1"/>
      <p:bldP spid="12" grpId="0" animBg="1"/>
      <p:bldP spid="12" grpId="1" animBg="1"/>
      <p:bldP spid="13" grpId="0" animBg="1"/>
      <p:bldP spid="13" grpId="1" animBg="1"/>
      <p:bldP spid="14" grpId="0"/>
      <p:bldP spid="14" grpId="1"/>
      <p:bldP spid="15" grpId="0" animBg="1"/>
      <p:bldP spid="15" grpId="1" animBg="1"/>
      <p:bldP spid="16" grpId="0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/>
      <p:bldP spid="22" grpId="0"/>
      <p:bldP spid="22" grpId="1"/>
      <p:bldP spid="23" grpId="0" animBg="1"/>
      <p:bldP spid="23" grpId="1" animBg="1"/>
      <p:bldP spid="25" grpId="0"/>
      <p:bldP spid="26" grpId="0"/>
      <p:bldP spid="26" grpId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/>
      <p:bldP spid="32" grpId="0" animBg="1"/>
      <p:bldP spid="32" grpId="1" animBg="1"/>
      <p:bldP spid="33" grpId="0"/>
      <p:bldP spid="33" grpId="1"/>
      <p:bldP spid="34" grpId="0" animBg="1"/>
      <p:bldP spid="3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" y="605686"/>
            <a:ext cx="965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latin typeface="Arial" panose="020B0604020202020204" pitchFamily="34" charset="0"/>
                <a:cs typeface="Arial" panose="020B0604020202020204" pitchFamily="34" charset="0"/>
              </a:rPr>
              <a:t>1) A+B*C–D = AB+CD-* = 570 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" y="1332809"/>
            <a:ext cx="965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latin typeface="Arial" panose="020B0604020202020204" pitchFamily="34" charset="0"/>
                <a:cs typeface="Arial" panose="020B0604020202020204" pitchFamily="34" charset="0"/>
              </a:rPr>
              <a:t>2) A*((B-C)/2)) = Error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" y="214072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latin typeface="Arial" panose="020B0604020202020204" pitchFamily="34" charset="0"/>
                <a:cs typeface="Arial" panose="020B0604020202020204" pitchFamily="34" charset="0"/>
              </a:rPr>
              <a:t>3) ((X–Z)*(Y+W))/X+Y = XZ-YW+*XY+/ = -2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" y="278705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latin typeface="Arial" panose="020B0604020202020204" pitchFamily="34" charset="0"/>
                <a:cs typeface="Arial" panose="020B0604020202020204" pitchFamily="34" charset="0"/>
              </a:rPr>
              <a:t>4) A*B/(A+C) = AC+AB*/ = 5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0" y="346553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latin typeface="Arial" panose="020B0604020202020204" pitchFamily="34" charset="0"/>
                <a:cs typeface="Arial" panose="020B0604020202020204" pitchFamily="34" charset="0"/>
              </a:rPr>
              <a:t>5) A*B/A+C = AB*AC+/ = 50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" y="414474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latin typeface="Arial" panose="020B0604020202020204" pitchFamily="34" charset="0"/>
                <a:cs typeface="Arial" panose="020B0604020202020204" pitchFamily="34" charset="0"/>
              </a:rPr>
              <a:t>6) (A-B)^C+D = AB-C^D+ = 1x10^30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3" y="47903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latin typeface="Arial" panose="020B0604020202020204" pitchFamily="34" charset="0"/>
                <a:cs typeface="Arial" panose="020B0604020202020204" pitchFamily="34" charset="0"/>
              </a:rPr>
              <a:t>7) A^B*C–D+E/F/(G+H) = GH+AB^C*D-E+F//= 3x10^21 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0" y="543668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latin typeface="Arial" panose="020B0604020202020204" pitchFamily="34" charset="0"/>
                <a:cs typeface="Arial" panose="020B0604020202020204" pitchFamily="34" charset="0"/>
              </a:rPr>
              <a:t>8) ((A+B)*C-(D-E)) ^(F+G) = AB+DE-*C-FG+^ =910^130 </a:t>
            </a:r>
          </a:p>
        </p:txBody>
      </p:sp>
    </p:spTree>
    <p:extLst>
      <p:ext uri="{BB962C8B-B14F-4D97-AF65-F5344CB8AC3E}">
        <p14:creationId xmlns:p14="http://schemas.microsoft.com/office/powerpoint/2010/main" val="2570968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133</TotalTime>
  <Words>512</Words>
  <Application>Microsoft Office PowerPoint</Application>
  <PresentationFormat>Panorámica</PresentationFormat>
  <Paragraphs>46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Arial</vt:lpstr>
      <vt:lpstr>Arial Black</vt:lpstr>
      <vt:lpstr>Calibri</vt:lpstr>
      <vt:lpstr>Times New Roman</vt:lpstr>
      <vt:lpstr>Trebuchet MS</vt:lpstr>
      <vt:lpstr>Tw Cen MT</vt:lpstr>
      <vt:lpstr>Verdana</vt:lpstr>
      <vt:lpstr>Circuito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 Efrain Vargas Romero</dc:creator>
  <cp:lastModifiedBy>Erick Efrain Vargas Romero</cp:lastModifiedBy>
  <cp:revision>16</cp:revision>
  <dcterms:created xsi:type="dcterms:W3CDTF">2016-09-09T22:29:57Z</dcterms:created>
  <dcterms:modified xsi:type="dcterms:W3CDTF">2016-09-10T02:51:46Z</dcterms:modified>
</cp:coreProperties>
</file>