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9" r:id="rId4"/>
    <p:sldId id="268" r:id="rId5"/>
    <p:sldId id="271" r:id="rId6"/>
    <p:sldId id="257" r:id="rId7"/>
    <p:sldId id="258" r:id="rId8"/>
    <p:sldId id="259" r:id="rId9"/>
    <p:sldId id="263" r:id="rId10"/>
    <p:sldId id="270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7D9"/>
    <a:srgbClr val="468DCE"/>
    <a:srgbClr val="DEEBF6"/>
    <a:srgbClr val="CE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5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1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8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6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0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5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8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7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E7392-00FF-4A5B-A4FB-CA939482D6B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7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6"/>
          <p:cNvSpPr/>
          <p:nvPr/>
        </p:nvSpPr>
        <p:spPr>
          <a:xfrm>
            <a:off x="2586409" y="2804029"/>
            <a:ext cx="1711195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</a:p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Elbow Connector 37"/>
          <p:cNvCxnSpPr/>
          <p:nvPr/>
        </p:nvCxnSpPr>
        <p:spPr>
          <a:xfrm flipH="1" flipV="1">
            <a:off x="4398910" y="3626235"/>
            <a:ext cx="769438" cy="597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37"/>
          <p:cNvCxnSpPr>
            <a:stCxn id="19" idx="2"/>
            <a:endCxn id="16" idx="1"/>
          </p:cNvCxnSpPr>
          <p:nvPr/>
        </p:nvCxnSpPr>
        <p:spPr>
          <a:xfrm rot="5400000" flipH="1">
            <a:off x="2884961" y="2869725"/>
            <a:ext cx="459162" cy="1056266"/>
          </a:xfrm>
          <a:prstGeom prst="bentConnector4">
            <a:avLst>
              <a:gd name="adj1" fmla="val -49786"/>
              <a:gd name="adj2" fmla="val 1216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V="1">
            <a:off x="6566691" y="3626235"/>
            <a:ext cx="719708" cy="58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 flipV="1">
            <a:off x="5842653" y="3655958"/>
            <a:ext cx="1" cy="785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4989919" y="4048727"/>
            <a:ext cx="1705471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ounded Rectangle 7"/>
          <p:cNvSpPr/>
          <p:nvPr/>
        </p:nvSpPr>
        <p:spPr>
          <a:xfrm>
            <a:off x="7286399" y="2804027"/>
            <a:ext cx="1705471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</p:txBody>
      </p:sp>
      <p:sp>
        <p:nvSpPr>
          <p:cNvPr id="18" name="Rounded Rectangle 8"/>
          <p:cNvSpPr/>
          <p:nvPr/>
        </p:nvSpPr>
        <p:spPr>
          <a:xfrm>
            <a:off x="4989920" y="2804028"/>
            <a:ext cx="1705471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Person, Patient, Related Person, Practitioner</a:t>
            </a:r>
          </a:p>
        </p:txBody>
      </p:sp>
      <p:cxnSp>
        <p:nvCxnSpPr>
          <p:cNvPr id="11" name="Elbow Connector 37"/>
          <p:cNvCxnSpPr/>
          <p:nvPr/>
        </p:nvCxnSpPr>
        <p:spPr>
          <a:xfrm flipV="1">
            <a:off x="3918881" y="3379305"/>
            <a:ext cx="871780" cy="8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ounded Rectangle 36"/>
          <p:cNvSpPr/>
          <p:nvPr/>
        </p:nvSpPr>
        <p:spPr>
          <a:xfrm>
            <a:off x="3187998" y="3222118"/>
            <a:ext cx="909353" cy="405321"/>
          </a:xfrm>
          <a:prstGeom prst="roundRect">
            <a:avLst/>
          </a:prstGeom>
          <a:solidFill>
            <a:srgbClr val="71A7D9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</a:t>
            </a:r>
          </a:p>
        </p:txBody>
      </p:sp>
      <p:cxnSp>
        <p:nvCxnSpPr>
          <p:cNvPr id="13" name="Elbow Connector 37"/>
          <p:cNvCxnSpPr>
            <a:stCxn id="18" idx="1"/>
          </p:cNvCxnSpPr>
          <p:nvPr/>
        </p:nvCxnSpPr>
        <p:spPr>
          <a:xfrm flipH="1">
            <a:off x="4481565" y="3168276"/>
            <a:ext cx="50835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908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Elbow Connector 37"/>
          <p:cNvCxnSpPr/>
          <p:nvPr/>
        </p:nvCxnSpPr>
        <p:spPr>
          <a:xfrm>
            <a:off x="4994718" y="4898547"/>
            <a:ext cx="1091140" cy="243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ounded Rectangle 6"/>
          <p:cNvSpPr/>
          <p:nvPr/>
        </p:nvSpPr>
        <p:spPr>
          <a:xfrm>
            <a:off x="1964883" y="23829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ounded Rectangle 7"/>
          <p:cNvSpPr/>
          <p:nvPr/>
        </p:nvSpPr>
        <p:spPr>
          <a:xfrm>
            <a:off x="4146983" y="2504813"/>
            <a:ext cx="1873261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 Point? (where?)</a:t>
            </a:r>
          </a:p>
        </p:txBody>
      </p:sp>
      <p:sp>
        <p:nvSpPr>
          <p:cNvPr id="18" name="Rounded Rectangle 8"/>
          <p:cNvSpPr/>
          <p:nvPr/>
        </p:nvSpPr>
        <p:spPr>
          <a:xfrm>
            <a:off x="5285920" y="150755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 point?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66733" cy="1325563"/>
          </a:xfrm>
        </p:spPr>
        <p:txBody>
          <a:bodyPr/>
          <a:lstStyle/>
          <a:p>
            <a:r>
              <a:rPr lang="en-AU" dirty="0"/>
              <a:t>Scheduling - Virtual</a:t>
            </a:r>
          </a:p>
        </p:txBody>
      </p:sp>
      <p:sp>
        <p:nvSpPr>
          <p:cNvPr id="35" name="Rounded Rectangle 8"/>
          <p:cNvSpPr/>
          <p:nvPr/>
        </p:nvSpPr>
        <p:spPr>
          <a:xfrm>
            <a:off x="3447547" y="4353187"/>
            <a:ext cx="168853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Appointment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1270081C-6AB7-4C63-980A-A119030545A5}"/>
              </a:ext>
            </a:extLst>
          </p:cNvPr>
          <p:cNvSpPr/>
          <p:nvPr/>
        </p:nvSpPr>
        <p:spPr>
          <a:xfrm>
            <a:off x="9968086" y="69040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Zoom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Rounded Rectangle 5">
            <a:extLst>
              <a:ext uri="{FF2B5EF4-FFF2-40B4-BE49-F238E27FC236}">
                <a16:creationId xmlns:a16="http://schemas.microsoft.com/office/drawing/2014/main" id="{5170A86B-15DB-4839-A053-4549397D3C36}"/>
              </a:ext>
            </a:extLst>
          </p:cNvPr>
          <p:cNvSpPr/>
          <p:nvPr/>
        </p:nvSpPr>
        <p:spPr>
          <a:xfrm>
            <a:off x="7666085" y="161005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WebEx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562B3606-B5E9-455C-A57A-2A571AB96AB6}"/>
              </a:ext>
            </a:extLst>
          </p:cNvPr>
          <p:cNvSpPr/>
          <p:nvPr/>
        </p:nvSpPr>
        <p:spPr>
          <a:xfrm>
            <a:off x="7678082" y="70445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VMR (video)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id="{E0F08390-FFA7-4596-8280-25E077A21E41}"/>
              </a:ext>
            </a:extLst>
          </p:cNvPr>
          <p:cNvSpPr/>
          <p:nvPr/>
        </p:nvSpPr>
        <p:spPr>
          <a:xfrm>
            <a:off x="9968086" y="161005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Teams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4DC2E4-7B11-4A63-8CA8-75E6C78FF75C}"/>
              </a:ext>
            </a:extLst>
          </p:cNvPr>
          <p:cNvSpPr txBox="1"/>
          <p:nvPr/>
        </p:nvSpPr>
        <p:spPr>
          <a:xfrm>
            <a:off x="7516761" y="337424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Single URL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0B7E84-5D0F-4DDE-B5FE-8AF61B501748}"/>
              </a:ext>
            </a:extLst>
          </p:cNvPr>
          <p:cNvSpPr txBox="1"/>
          <p:nvPr/>
        </p:nvSpPr>
        <p:spPr>
          <a:xfrm>
            <a:off x="9845483" y="272870"/>
            <a:ext cx="216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Different URL each appt</a:t>
            </a:r>
          </a:p>
        </p:txBody>
      </p:sp>
      <p:sp>
        <p:nvSpPr>
          <p:cNvPr id="44" name="Rounded Rectangle 5">
            <a:extLst>
              <a:ext uri="{FF2B5EF4-FFF2-40B4-BE49-F238E27FC236}">
                <a16:creationId xmlns:a16="http://schemas.microsoft.com/office/drawing/2014/main" id="{9CB49C0F-D8BD-4252-AE69-A4AF5236C7B9}"/>
              </a:ext>
            </a:extLst>
          </p:cNvPr>
          <p:cNvSpPr/>
          <p:nvPr/>
        </p:nvSpPr>
        <p:spPr>
          <a:xfrm>
            <a:off x="7708329" y="256030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WhatsApp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5" name="Rounded Rectangle 5">
            <a:extLst>
              <a:ext uri="{FF2B5EF4-FFF2-40B4-BE49-F238E27FC236}">
                <a16:creationId xmlns:a16="http://schemas.microsoft.com/office/drawing/2014/main" id="{075B10EB-EF17-460E-BF3A-B554D2015358}"/>
              </a:ext>
            </a:extLst>
          </p:cNvPr>
          <p:cNvSpPr/>
          <p:nvPr/>
        </p:nvSpPr>
        <p:spPr>
          <a:xfrm>
            <a:off x="7708329" y="3533416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Twillio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26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Elbow Connector 37"/>
          <p:cNvCxnSpPr/>
          <p:nvPr/>
        </p:nvCxnSpPr>
        <p:spPr>
          <a:xfrm>
            <a:off x="2558197" y="3566113"/>
            <a:ext cx="3233003" cy="59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>
            <a:off x="2676811" y="5673743"/>
            <a:ext cx="3634756" cy="58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Encounter / Condition (Diagnosis)</a:t>
            </a:r>
          </a:p>
        </p:txBody>
      </p:sp>
      <p:sp>
        <p:nvSpPr>
          <p:cNvPr id="27" name="Rounded Rectangle 5"/>
          <p:cNvSpPr/>
          <p:nvPr/>
        </p:nvSpPr>
        <p:spPr>
          <a:xfrm>
            <a:off x="9605818" y="4367605"/>
            <a:ext cx="2586182" cy="2043184"/>
          </a:xfrm>
          <a:prstGeom prst="roundRect">
            <a:avLst>
              <a:gd name="adj" fmla="val 6072"/>
            </a:avLst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5"/>
          <p:cNvSpPr/>
          <p:nvPr/>
        </p:nvSpPr>
        <p:spPr>
          <a:xfrm>
            <a:off x="9778576" y="541848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Rounded Rectangle 5"/>
          <p:cNvSpPr/>
          <p:nvPr/>
        </p:nvSpPr>
        <p:spPr>
          <a:xfrm>
            <a:off x="6311567" y="386952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Rounded Rectangle 5"/>
          <p:cNvSpPr/>
          <p:nvPr/>
        </p:nvSpPr>
        <p:spPr>
          <a:xfrm>
            <a:off x="9941065" y="4489253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Rounded Rectangle 7"/>
          <p:cNvSpPr/>
          <p:nvPr/>
        </p:nvSpPr>
        <p:spPr>
          <a:xfrm>
            <a:off x="9913497" y="3341349"/>
            <a:ext cx="172200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12216" y="3233524"/>
            <a:ext cx="1004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indication</a:t>
            </a:r>
          </a:p>
        </p:txBody>
      </p:sp>
      <p:cxnSp>
        <p:nvCxnSpPr>
          <p:cNvPr id="60" name="Elbow Connector 37"/>
          <p:cNvCxnSpPr/>
          <p:nvPr/>
        </p:nvCxnSpPr>
        <p:spPr>
          <a:xfrm>
            <a:off x="2558474" y="4087103"/>
            <a:ext cx="3232726" cy="146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ounded Rectangle 8"/>
          <p:cNvSpPr/>
          <p:nvPr/>
        </p:nvSpPr>
        <p:spPr>
          <a:xfrm>
            <a:off x="606263" y="3983889"/>
            <a:ext cx="169202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22153" y="5323941"/>
            <a:ext cx="1695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Encounter.context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2883820" y="3678053"/>
            <a:ext cx="2279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Hosp.Admitting</a:t>
            </a:r>
            <a:r>
              <a:rPr lang="en-US" sz="1600" dirty="0"/>
              <a:t> diagnosis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83820" y="4259463"/>
            <a:ext cx="2268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Hosp.Discharge</a:t>
            </a:r>
            <a:r>
              <a:rPr lang="en-US" sz="1600" dirty="0"/>
              <a:t> diagnosis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56441" y="4661951"/>
            <a:ext cx="2521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Extenson</a:t>
            </a:r>
            <a:r>
              <a:rPr lang="en-US" sz="1600" dirty="0"/>
              <a:t> (</a:t>
            </a:r>
            <a:r>
              <a:rPr lang="en-US" sz="1600" dirty="0" err="1"/>
              <a:t>relatedCondition</a:t>
            </a:r>
            <a:r>
              <a:rPr lang="en-US" sz="1600" dirty="0"/>
              <a:t>)</a:t>
            </a:r>
          </a:p>
          <a:p>
            <a:r>
              <a:rPr lang="en-US" sz="1600" dirty="0"/>
              <a:t>(includes role)</a:t>
            </a:r>
          </a:p>
        </p:txBody>
      </p:sp>
      <p:cxnSp>
        <p:nvCxnSpPr>
          <p:cNvPr id="40" name="Elbow Connector 37"/>
          <p:cNvCxnSpPr/>
          <p:nvPr/>
        </p:nvCxnSpPr>
        <p:spPr>
          <a:xfrm>
            <a:off x="2558474" y="4548097"/>
            <a:ext cx="3232726" cy="146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37"/>
          <p:cNvCxnSpPr/>
          <p:nvPr/>
        </p:nvCxnSpPr>
        <p:spPr>
          <a:xfrm>
            <a:off x="2558197" y="5177275"/>
            <a:ext cx="3233003" cy="34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4819" y="1556659"/>
            <a:ext cx="51961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Proposal: </a:t>
            </a:r>
            <a:br>
              <a:rPr lang="en-US" sz="1600" dirty="0"/>
            </a:br>
            <a:r>
              <a:rPr lang="en-US" sz="1600" dirty="0"/>
              <a:t>Collapse all into “diagnosis/role” and include clarification</a:t>
            </a:r>
            <a:br>
              <a:rPr lang="en-US" sz="1600" dirty="0"/>
            </a:br>
            <a:r>
              <a:rPr lang="en-US" sz="1600" dirty="0"/>
              <a:t>on the reason coding to indicate its purpose as more patient</a:t>
            </a:r>
            <a:br>
              <a:rPr lang="en-US" sz="1600" dirty="0"/>
            </a:br>
            <a:r>
              <a:rPr lang="en-US" sz="1600" dirty="0"/>
              <a:t>centric </a:t>
            </a:r>
            <a:r>
              <a:rPr lang="en-US" sz="1600" dirty="0" err="1"/>
              <a:t>valueset</a:t>
            </a:r>
            <a:r>
              <a:rPr lang="en-US" sz="1600" dirty="0"/>
              <a:t>/concept.</a:t>
            </a:r>
          </a:p>
        </p:txBody>
      </p:sp>
    </p:spTree>
    <p:extLst>
      <p:ext uri="{BB962C8B-B14F-4D97-AF65-F5344CB8AC3E}">
        <p14:creationId xmlns:p14="http://schemas.microsoft.com/office/powerpoint/2010/main" val="355516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37"/>
          <p:cNvCxnSpPr/>
          <p:nvPr/>
        </p:nvCxnSpPr>
        <p:spPr>
          <a:xfrm flipH="1">
            <a:off x="2487550" y="4872916"/>
            <a:ext cx="3634756" cy="58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Encounter / Condition (Diagnosis)</a:t>
            </a:r>
          </a:p>
        </p:txBody>
      </p:sp>
      <p:sp>
        <p:nvSpPr>
          <p:cNvPr id="29" name="Rounded Rectangle 5"/>
          <p:cNvSpPr/>
          <p:nvPr/>
        </p:nvSpPr>
        <p:spPr>
          <a:xfrm>
            <a:off x="6311567" y="386952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0" name="Elbow Connector 37"/>
          <p:cNvCxnSpPr/>
          <p:nvPr/>
        </p:nvCxnSpPr>
        <p:spPr>
          <a:xfrm>
            <a:off x="2558474" y="4087103"/>
            <a:ext cx="3232726" cy="146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ounded Rectangle 8"/>
          <p:cNvSpPr/>
          <p:nvPr/>
        </p:nvSpPr>
        <p:spPr>
          <a:xfrm>
            <a:off x="606263" y="3983889"/>
            <a:ext cx="169202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57356" y="4534362"/>
            <a:ext cx="1695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Encounter.context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199890" y="3748549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Diagnosis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14819" y="1556659"/>
            <a:ext cx="51961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Proposal: </a:t>
            </a:r>
            <a:br>
              <a:rPr lang="en-US" sz="1600" dirty="0"/>
            </a:br>
            <a:r>
              <a:rPr lang="en-US" sz="1600" dirty="0"/>
              <a:t>Collapse all into “diagnosis/role” and include clarification</a:t>
            </a:r>
            <a:br>
              <a:rPr lang="en-US" sz="1600" dirty="0"/>
            </a:br>
            <a:r>
              <a:rPr lang="en-US" sz="1600" dirty="0"/>
              <a:t>on the reason coding to indicate its purpose as more patient</a:t>
            </a:r>
            <a:br>
              <a:rPr lang="en-US" sz="1600" dirty="0"/>
            </a:br>
            <a:r>
              <a:rPr lang="en-US" sz="1600" dirty="0"/>
              <a:t>centric </a:t>
            </a:r>
            <a:r>
              <a:rPr lang="en-US" sz="1600" dirty="0" err="1"/>
              <a:t>valueset</a:t>
            </a:r>
            <a:r>
              <a:rPr lang="en-US" sz="1600" dirty="0"/>
              <a:t>/concept.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05595" y="2733600"/>
            <a:ext cx="2624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Binding on role (extensible): </a:t>
            </a:r>
            <a:br>
              <a:rPr lang="en-US" sz="1600" dirty="0"/>
            </a:br>
            <a:r>
              <a:rPr lang="en-US" sz="1600" dirty="0"/>
              <a:t>admission/discharge/.</a:t>
            </a:r>
          </a:p>
        </p:txBody>
      </p:sp>
    </p:spTree>
    <p:extLst>
      <p:ext uri="{BB962C8B-B14F-4D97-AF65-F5344CB8AC3E}">
        <p14:creationId xmlns:p14="http://schemas.microsoft.com/office/powerpoint/2010/main" val="4267931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Patient Link/Merge?</a:t>
            </a:r>
          </a:p>
        </p:txBody>
      </p:sp>
      <p:cxnSp>
        <p:nvCxnSpPr>
          <p:cNvPr id="21" name="Elbow Connector 37"/>
          <p:cNvCxnSpPr/>
          <p:nvPr/>
        </p:nvCxnSpPr>
        <p:spPr>
          <a:xfrm>
            <a:off x="3495722" y="2598014"/>
            <a:ext cx="858772" cy="4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ounded Rectangle 5"/>
          <p:cNvSpPr/>
          <p:nvPr/>
        </p:nvSpPr>
        <p:spPr>
          <a:xfrm>
            <a:off x="4438057" y="234665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(active)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2" name="Rounded Rectangle 9"/>
          <p:cNvSpPr/>
          <p:nvPr/>
        </p:nvSpPr>
        <p:spPr>
          <a:xfrm>
            <a:off x="1722314" y="2450926"/>
            <a:ext cx="1713508" cy="7284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  <a:p>
            <a:pPr algn="ctr"/>
            <a:r>
              <a:rPr lang="en-US" sz="1600" dirty="0"/>
              <a:t>(inactive)</a:t>
            </a:r>
            <a:endParaRPr lang="en-AU" sz="1600" dirty="0"/>
          </a:p>
        </p:txBody>
      </p:sp>
      <p:cxnSp>
        <p:nvCxnSpPr>
          <p:cNvPr id="65" name="Elbow Connector 37"/>
          <p:cNvCxnSpPr/>
          <p:nvPr/>
        </p:nvCxnSpPr>
        <p:spPr>
          <a:xfrm flipH="1">
            <a:off x="3495722" y="2793940"/>
            <a:ext cx="858772" cy="16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495722" y="2237403"/>
            <a:ext cx="7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replace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537481" y="2859977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 also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38200" y="1805797"/>
            <a:ext cx="255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For the </a:t>
            </a:r>
            <a:r>
              <a:rPr lang="en-US" sz="1600" b="1" i="1" dirty="0"/>
              <a:t>Merged</a:t>
            </a:r>
            <a:r>
              <a:rPr lang="en-US" sz="1600" i="1" dirty="0"/>
              <a:t> patient case</a:t>
            </a:r>
          </a:p>
        </p:txBody>
      </p:sp>
      <p:cxnSp>
        <p:nvCxnSpPr>
          <p:cNvPr id="70" name="Elbow Connector 37"/>
          <p:cNvCxnSpPr/>
          <p:nvPr/>
        </p:nvCxnSpPr>
        <p:spPr>
          <a:xfrm>
            <a:off x="7560245" y="4280264"/>
            <a:ext cx="858772" cy="4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37"/>
          <p:cNvCxnSpPr/>
          <p:nvPr/>
        </p:nvCxnSpPr>
        <p:spPr>
          <a:xfrm>
            <a:off x="9349798" y="4880781"/>
            <a:ext cx="18854" cy="395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ounded Rectangle 5"/>
          <p:cNvSpPr/>
          <p:nvPr/>
        </p:nvSpPr>
        <p:spPr>
          <a:xfrm>
            <a:off x="8502580" y="402890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(active)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3" name="Rounded Rectangle 5"/>
          <p:cNvSpPr/>
          <p:nvPr/>
        </p:nvSpPr>
        <p:spPr>
          <a:xfrm>
            <a:off x="8502579" y="536862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4" name="Rounded Rectangle 9"/>
          <p:cNvSpPr/>
          <p:nvPr/>
        </p:nvSpPr>
        <p:spPr>
          <a:xfrm>
            <a:off x="5763174" y="4028906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  <a:p>
            <a:pPr algn="ctr"/>
            <a:r>
              <a:rPr lang="en-US" sz="1600" dirty="0"/>
              <a:t>(inactive)</a:t>
            </a:r>
            <a:endParaRPr lang="en-AU" sz="1600" dirty="0"/>
          </a:p>
        </p:txBody>
      </p:sp>
      <p:sp>
        <p:nvSpPr>
          <p:cNvPr id="75" name="Rounded Rectangle 9"/>
          <p:cNvSpPr/>
          <p:nvPr/>
        </p:nvSpPr>
        <p:spPr>
          <a:xfrm>
            <a:off x="5763174" y="5495927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  <a:endParaRPr lang="en-AU" sz="1600" dirty="0"/>
          </a:p>
        </p:txBody>
      </p:sp>
      <p:cxnSp>
        <p:nvCxnSpPr>
          <p:cNvPr id="76" name="Elbow Connector 37"/>
          <p:cNvCxnSpPr/>
          <p:nvPr/>
        </p:nvCxnSpPr>
        <p:spPr>
          <a:xfrm flipH="1">
            <a:off x="7560245" y="4476190"/>
            <a:ext cx="858772" cy="16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60245" y="3919653"/>
            <a:ext cx="7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replace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02004" y="4542227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 also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581163" y="4897196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</a:t>
            </a:r>
          </a:p>
        </p:txBody>
      </p:sp>
      <p:sp>
        <p:nvSpPr>
          <p:cNvPr id="80" name="Rounded Rectangle 9"/>
          <p:cNvSpPr/>
          <p:nvPr/>
        </p:nvSpPr>
        <p:spPr>
          <a:xfrm>
            <a:off x="1638751" y="2338036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  <a:p>
            <a:pPr algn="ctr"/>
            <a:r>
              <a:rPr lang="en-US" sz="1600" dirty="0"/>
              <a:t>(inactive)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26783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Patient Link/Merge?</a:t>
            </a:r>
          </a:p>
        </p:txBody>
      </p:sp>
      <p:sp>
        <p:nvSpPr>
          <p:cNvPr id="35" name="Rounded Rectangle 5"/>
          <p:cNvSpPr/>
          <p:nvPr/>
        </p:nvSpPr>
        <p:spPr>
          <a:xfrm>
            <a:off x="4438057" y="234665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coloscopy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2" name="Rounded Rectangle 9"/>
          <p:cNvSpPr/>
          <p:nvPr/>
        </p:nvSpPr>
        <p:spPr>
          <a:xfrm>
            <a:off x="1722314" y="2450926"/>
            <a:ext cx="1713508" cy="7284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  <a:p>
            <a:pPr algn="ctr"/>
            <a:r>
              <a:rPr lang="en-US" sz="1600" dirty="0"/>
              <a:t>(inactive)</a:t>
            </a:r>
            <a:endParaRPr lang="en-AU" sz="1600" dirty="0"/>
          </a:p>
        </p:txBody>
      </p:sp>
      <p:cxnSp>
        <p:nvCxnSpPr>
          <p:cNvPr id="65" name="Elbow Connector 37"/>
          <p:cNvCxnSpPr/>
          <p:nvPr/>
        </p:nvCxnSpPr>
        <p:spPr>
          <a:xfrm flipH="1">
            <a:off x="3495722" y="2793940"/>
            <a:ext cx="858772" cy="16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537481" y="2859977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 also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38200" y="1805797"/>
            <a:ext cx="255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For the </a:t>
            </a:r>
            <a:r>
              <a:rPr lang="en-US" sz="1600" b="1" i="1" dirty="0"/>
              <a:t>Merged</a:t>
            </a:r>
            <a:r>
              <a:rPr lang="en-US" sz="1600" i="1" dirty="0"/>
              <a:t> patient case</a:t>
            </a:r>
          </a:p>
        </p:txBody>
      </p:sp>
      <p:cxnSp>
        <p:nvCxnSpPr>
          <p:cNvPr id="71" name="Elbow Connector 37"/>
          <p:cNvCxnSpPr/>
          <p:nvPr/>
        </p:nvCxnSpPr>
        <p:spPr>
          <a:xfrm>
            <a:off x="9349798" y="4880781"/>
            <a:ext cx="18854" cy="395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ounded Rectangle 5"/>
          <p:cNvSpPr/>
          <p:nvPr/>
        </p:nvSpPr>
        <p:spPr>
          <a:xfrm>
            <a:off x="7733724" y="234665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3" name="Rounded Rectangle 5"/>
          <p:cNvSpPr/>
          <p:nvPr/>
        </p:nvSpPr>
        <p:spPr>
          <a:xfrm>
            <a:off x="8502579" y="536862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4" name="Rounded Rectangle 9"/>
          <p:cNvSpPr/>
          <p:nvPr/>
        </p:nvSpPr>
        <p:spPr>
          <a:xfrm>
            <a:off x="5763174" y="4028906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  <a:p>
            <a:pPr algn="ctr"/>
            <a:r>
              <a:rPr lang="en-US" sz="1600" dirty="0"/>
              <a:t>(inactive)</a:t>
            </a:r>
            <a:endParaRPr lang="en-AU" sz="1600" dirty="0"/>
          </a:p>
        </p:txBody>
      </p:sp>
      <p:sp>
        <p:nvSpPr>
          <p:cNvPr id="75" name="Rounded Rectangle 9"/>
          <p:cNvSpPr/>
          <p:nvPr/>
        </p:nvSpPr>
        <p:spPr>
          <a:xfrm>
            <a:off x="5763174" y="5495927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  <a:endParaRPr lang="en-AU" sz="1600" dirty="0"/>
          </a:p>
        </p:txBody>
      </p:sp>
      <p:cxnSp>
        <p:nvCxnSpPr>
          <p:cNvPr id="76" name="Elbow Connector 37"/>
          <p:cNvCxnSpPr/>
          <p:nvPr/>
        </p:nvCxnSpPr>
        <p:spPr>
          <a:xfrm flipH="1">
            <a:off x="6534347" y="2831533"/>
            <a:ext cx="858772" cy="16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576106" y="289757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 also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581163" y="4897196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</a:t>
            </a:r>
          </a:p>
        </p:txBody>
      </p:sp>
      <p:sp>
        <p:nvSpPr>
          <p:cNvPr id="80" name="Rounded Rectangle 9"/>
          <p:cNvSpPr/>
          <p:nvPr/>
        </p:nvSpPr>
        <p:spPr>
          <a:xfrm>
            <a:off x="1638751" y="2338036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Encounter</a:t>
            </a:r>
          </a:p>
          <a:p>
            <a:pPr algn="ctr"/>
            <a:endParaRPr lang="en-AU" sz="1600" dirty="0"/>
          </a:p>
        </p:txBody>
      </p:sp>
      <p:sp>
        <p:nvSpPr>
          <p:cNvPr id="22" name="Rounded Rectangle 5"/>
          <p:cNvSpPr/>
          <p:nvPr/>
        </p:nvSpPr>
        <p:spPr>
          <a:xfrm>
            <a:off x="10182171" y="2641300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Ruptured Bowel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3" name="Elbow Connector 37"/>
          <p:cNvCxnSpPr/>
          <p:nvPr/>
        </p:nvCxnSpPr>
        <p:spPr>
          <a:xfrm flipH="1">
            <a:off x="9239836" y="3088585"/>
            <a:ext cx="858772" cy="16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9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5"/>
          <p:cNvSpPr/>
          <p:nvPr/>
        </p:nvSpPr>
        <p:spPr>
          <a:xfrm>
            <a:off x="2843964" y="1961977"/>
            <a:ext cx="5943198" cy="145869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Elbow Connector 37"/>
          <p:cNvCxnSpPr/>
          <p:nvPr/>
        </p:nvCxnSpPr>
        <p:spPr>
          <a:xfrm>
            <a:off x="3891648" y="4542788"/>
            <a:ext cx="858772" cy="4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37"/>
          <p:cNvCxnSpPr/>
          <p:nvPr/>
        </p:nvCxnSpPr>
        <p:spPr>
          <a:xfrm flipH="1" flipV="1">
            <a:off x="4346525" y="3122695"/>
            <a:ext cx="937592" cy="1164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8359297" y="3602089"/>
            <a:ext cx="236142" cy="721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37"/>
          <p:cNvCxnSpPr/>
          <p:nvPr/>
        </p:nvCxnSpPr>
        <p:spPr>
          <a:xfrm flipH="1" flipV="1">
            <a:off x="6404607" y="5092973"/>
            <a:ext cx="464288" cy="581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H="1" flipV="1">
            <a:off x="7895336" y="3638222"/>
            <a:ext cx="209687" cy="684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 flipV="1">
            <a:off x="3304784" y="5035293"/>
            <a:ext cx="15391" cy="606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V="1">
            <a:off x="4070870" y="5000997"/>
            <a:ext cx="710374" cy="60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V="1">
            <a:off x="7529483" y="5092973"/>
            <a:ext cx="325859" cy="548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6868895" y="2179527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6" name="Rounded Rectangle 5"/>
          <p:cNvSpPr/>
          <p:nvPr/>
        </p:nvSpPr>
        <p:spPr>
          <a:xfrm>
            <a:off x="3055981" y="218644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ounded Rectangle 5"/>
          <p:cNvSpPr/>
          <p:nvPr/>
        </p:nvSpPr>
        <p:spPr>
          <a:xfrm>
            <a:off x="4962438" y="217808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Rounded Rectangle 6"/>
          <p:cNvSpPr/>
          <p:nvPr/>
        </p:nvSpPr>
        <p:spPr>
          <a:xfrm>
            <a:off x="6305740" y="5408323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Claim</a:t>
            </a:r>
          </a:p>
        </p:txBody>
      </p:sp>
      <p:cxnSp>
        <p:nvCxnSpPr>
          <p:cNvPr id="36" name="Elbow Connector 37"/>
          <p:cNvCxnSpPr/>
          <p:nvPr/>
        </p:nvCxnSpPr>
        <p:spPr>
          <a:xfrm flipV="1">
            <a:off x="3306764" y="3054396"/>
            <a:ext cx="336031" cy="110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243619" y="3699729"/>
            <a:ext cx="65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Payor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492311" y="3699729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Subscriber</a:t>
            </a:r>
          </a:p>
        </p:txBody>
      </p:sp>
      <p:cxnSp>
        <p:nvCxnSpPr>
          <p:cNvPr id="75" name="Elbow Connector 37"/>
          <p:cNvCxnSpPr/>
          <p:nvPr/>
        </p:nvCxnSpPr>
        <p:spPr>
          <a:xfrm flipV="1">
            <a:off x="2211523" y="3073004"/>
            <a:ext cx="885554" cy="965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37"/>
          <p:cNvCxnSpPr/>
          <p:nvPr/>
        </p:nvCxnSpPr>
        <p:spPr>
          <a:xfrm flipV="1">
            <a:off x="6537417" y="4542788"/>
            <a:ext cx="70620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6"/>
          <p:cNvSpPr/>
          <p:nvPr/>
        </p:nvSpPr>
        <p:spPr>
          <a:xfrm>
            <a:off x="7454829" y="4160495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Coverage</a:t>
            </a:r>
          </a:p>
        </p:txBody>
      </p:sp>
      <p:sp>
        <p:nvSpPr>
          <p:cNvPr id="16" name="Rounded Rectangle 6"/>
          <p:cNvSpPr/>
          <p:nvPr/>
        </p:nvSpPr>
        <p:spPr>
          <a:xfrm>
            <a:off x="2467271" y="416733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EpisodeOfCare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9" name="Elbow Connector 37"/>
          <p:cNvCxnSpPr/>
          <p:nvPr/>
        </p:nvCxnSpPr>
        <p:spPr>
          <a:xfrm flipH="1" flipV="1">
            <a:off x="2211523" y="4038283"/>
            <a:ext cx="46064" cy="173428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37"/>
          <p:cNvCxnSpPr/>
          <p:nvPr/>
        </p:nvCxnSpPr>
        <p:spPr>
          <a:xfrm flipH="1">
            <a:off x="2264691" y="5772571"/>
            <a:ext cx="337878" cy="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6"/>
          <p:cNvSpPr/>
          <p:nvPr/>
        </p:nvSpPr>
        <p:spPr>
          <a:xfrm>
            <a:off x="2467272" y="540832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6"/>
          <p:cNvSpPr/>
          <p:nvPr/>
        </p:nvSpPr>
        <p:spPr>
          <a:xfrm>
            <a:off x="4985811" y="417854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Finance Interactions</a:t>
            </a:r>
          </a:p>
        </p:txBody>
      </p:sp>
    </p:spTree>
    <p:extLst>
      <p:ext uri="{BB962C8B-B14F-4D97-AF65-F5344CB8AC3E}">
        <p14:creationId xmlns:p14="http://schemas.microsoft.com/office/powerpoint/2010/main" val="134612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6"/>
          <p:cNvSpPr/>
          <p:nvPr/>
        </p:nvSpPr>
        <p:spPr>
          <a:xfrm>
            <a:off x="3724439" y="2113584"/>
            <a:ext cx="1711195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</a:p>
        </p:txBody>
      </p:sp>
      <p:cxnSp>
        <p:nvCxnSpPr>
          <p:cNvPr id="5" name="Elbow Connector 37"/>
          <p:cNvCxnSpPr>
            <a:cxnSpLocks/>
            <a:stCxn id="14" idx="0"/>
            <a:endCxn id="16" idx="2"/>
          </p:cNvCxnSpPr>
          <p:nvPr/>
        </p:nvCxnSpPr>
        <p:spPr>
          <a:xfrm flipH="1" flipV="1">
            <a:off x="4580037" y="2842079"/>
            <a:ext cx="2862" cy="701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>
            <a:cxnSpLocks/>
            <a:stCxn id="19" idx="2"/>
            <a:endCxn id="17" idx="0"/>
          </p:cNvCxnSpPr>
          <p:nvPr/>
        </p:nvCxnSpPr>
        <p:spPr>
          <a:xfrm>
            <a:off x="7708968" y="3082275"/>
            <a:ext cx="0" cy="460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6250097" y="2109593"/>
            <a:ext cx="1705471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ounded Rectangle 7"/>
          <p:cNvSpPr/>
          <p:nvPr/>
        </p:nvSpPr>
        <p:spPr>
          <a:xfrm>
            <a:off x="6856232" y="3543234"/>
            <a:ext cx="1705471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ResearchStudy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8"/>
          <p:cNvSpPr/>
          <p:nvPr/>
        </p:nvSpPr>
        <p:spPr>
          <a:xfrm>
            <a:off x="1513345" y="3170536"/>
            <a:ext cx="1705471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EpisodeOfCare</a:t>
            </a:r>
            <a:br>
              <a:rPr lang="en-US" dirty="0">
                <a:solidFill>
                  <a:schemeClr val="tx1"/>
                </a:solidFill>
              </a:rPr>
            </a:br>
            <a:endParaRPr lang="en-AU" i="1" dirty="0">
              <a:solidFill>
                <a:schemeClr val="tx1"/>
              </a:solidFill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Research Relationships</a:t>
            </a:r>
          </a:p>
        </p:txBody>
      </p:sp>
      <p:sp>
        <p:nvSpPr>
          <p:cNvPr id="19" name="Rounded Rectangle 36"/>
          <p:cNvSpPr/>
          <p:nvPr/>
        </p:nvSpPr>
        <p:spPr>
          <a:xfrm>
            <a:off x="7059289" y="2676954"/>
            <a:ext cx="1299358" cy="405321"/>
          </a:xfrm>
          <a:prstGeom prst="roundRect">
            <a:avLst/>
          </a:prstGeom>
          <a:solidFill>
            <a:srgbClr val="71A7D9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</a:t>
            </a:r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7877F741-983C-4D5C-BC08-DDC25674786F}"/>
              </a:ext>
            </a:extLst>
          </p:cNvPr>
          <p:cNvSpPr/>
          <p:nvPr/>
        </p:nvSpPr>
        <p:spPr>
          <a:xfrm>
            <a:off x="3730163" y="3543234"/>
            <a:ext cx="1705471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Research Subject</a:t>
            </a:r>
          </a:p>
        </p:txBody>
      </p:sp>
      <p:cxnSp>
        <p:nvCxnSpPr>
          <p:cNvPr id="26" name="Elbow Connector 37">
            <a:extLst>
              <a:ext uri="{FF2B5EF4-FFF2-40B4-BE49-F238E27FC236}">
                <a16:creationId xmlns:a16="http://schemas.microsoft.com/office/drawing/2014/main" id="{21EE40F3-A1E6-4749-9A9C-040821549EF1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>
            <a:off x="5435634" y="2473841"/>
            <a:ext cx="814463" cy="3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ounded Rectangle 5">
            <a:extLst>
              <a:ext uri="{FF2B5EF4-FFF2-40B4-BE49-F238E27FC236}">
                <a16:creationId xmlns:a16="http://schemas.microsoft.com/office/drawing/2014/main" id="{EC58F053-3100-4E67-954E-ACA66CB6D8A6}"/>
              </a:ext>
            </a:extLst>
          </p:cNvPr>
          <p:cNvSpPr/>
          <p:nvPr/>
        </p:nvSpPr>
        <p:spPr>
          <a:xfrm>
            <a:off x="9132428" y="2070803"/>
            <a:ext cx="1705471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Observation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01477023-C6F5-491D-9231-B25B9D9791C1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flipH="1">
            <a:off x="7955568" y="2435051"/>
            <a:ext cx="1176860" cy="38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7">
            <a:extLst>
              <a:ext uri="{FF2B5EF4-FFF2-40B4-BE49-F238E27FC236}">
                <a16:creationId xmlns:a16="http://schemas.microsoft.com/office/drawing/2014/main" id="{021E2012-C7E4-413D-9E9E-B32DDCF95B52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8558841" y="3107787"/>
            <a:ext cx="1026106" cy="4354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ounded Rectangle 36">
            <a:extLst>
              <a:ext uri="{FF2B5EF4-FFF2-40B4-BE49-F238E27FC236}">
                <a16:creationId xmlns:a16="http://schemas.microsoft.com/office/drawing/2014/main" id="{91B955E3-B714-45E7-A293-ABC47EE3BD58}"/>
              </a:ext>
            </a:extLst>
          </p:cNvPr>
          <p:cNvSpPr/>
          <p:nvPr/>
        </p:nvSpPr>
        <p:spPr>
          <a:xfrm>
            <a:off x="8935268" y="2702466"/>
            <a:ext cx="1299358" cy="405321"/>
          </a:xfrm>
          <a:prstGeom prst="roundRect">
            <a:avLst/>
          </a:prstGeom>
          <a:solidFill>
            <a:srgbClr val="71A7D9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</a:t>
            </a:r>
          </a:p>
        </p:txBody>
      </p:sp>
      <p:cxnSp>
        <p:nvCxnSpPr>
          <p:cNvPr id="43" name="Elbow Connector 37">
            <a:extLst>
              <a:ext uri="{FF2B5EF4-FFF2-40B4-BE49-F238E27FC236}">
                <a16:creationId xmlns:a16="http://schemas.microsoft.com/office/drawing/2014/main" id="{49D88CAE-7A3E-4B71-9A84-E2FA0A75322B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5435634" y="3907482"/>
            <a:ext cx="14205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37">
            <a:extLst>
              <a:ext uri="{FF2B5EF4-FFF2-40B4-BE49-F238E27FC236}">
                <a16:creationId xmlns:a16="http://schemas.microsoft.com/office/drawing/2014/main" id="{8A00DE94-74EF-478A-927B-9B4BFAE50377}"/>
              </a:ext>
            </a:extLst>
          </p:cNvPr>
          <p:cNvCxnSpPr>
            <a:cxnSpLocks/>
            <a:stCxn id="49" idx="1"/>
            <a:endCxn id="18" idx="2"/>
          </p:cNvCxnSpPr>
          <p:nvPr/>
        </p:nvCxnSpPr>
        <p:spPr>
          <a:xfrm flipH="1" flipV="1">
            <a:off x="2366081" y="3899031"/>
            <a:ext cx="914598" cy="504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ounded Rectangle 36">
            <a:extLst>
              <a:ext uri="{FF2B5EF4-FFF2-40B4-BE49-F238E27FC236}">
                <a16:creationId xmlns:a16="http://schemas.microsoft.com/office/drawing/2014/main" id="{4C596DC3-4996-4643-B8ED-17317DCB31D5}"/>
              </a:ext>
            </a:extLst>
          </p:cNvPr>
          <p:cNvSpPr/>
          <p:nvPr/>
        </p:nvSpPr>
        <p:spPr>
          <a:xfrm>
            <a:off x="3280679" y="4201299"/>
            <a:ext cx="1299358" cy="405321"/>
          </a:xfrm>
          <a:prstGeom prst="roundRect">
            <a:avLst/>
          </a:prstGeom>
          <a:solidFill>
            <a:srgbClr val="71A7D9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episode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1BA8FF-AC96-4950-8363-FB65730A5FB0}"/>
              </a:ext>
            </a:extLst>
          </p:cNvPr>
          <p:cNvSpPr txBox="1"/>
          <p:nvPr/>
        </p:nvSpPr>
        <p:spPr>
          <a:xfrm>
            <a:off x="4258181" y="4959309"/>
            <a:ext cx="71245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Notes: </a:t>
            </a:r>
            <a:br>
              <a:rPr lang="en-US" sz="1600" dirty="0"/>
            </a:br>
            <a:r>
              <a:rPr lang="en-US" sz="1600" dirty="0"/>
              <a:t>If an encounter has a mix of research and non research content, recommend</a:t>
            </a:r>
            <a:br>
              <a:rPr lang="en-US" sz="1600" dirty="0"/>
            </a:br>
            <a:r>
              <a:rPr lang="en-US" sz="1600" dirty="0"/>
              <a:t>creating 2 encounters in the system, however could derive that information</a:t>
            </a:r>
          </a:p>
          <a:p>
            <a:r>
              <a:rPr lang="en-US" sz="1600" dirty="0"/>
              <a:t>Based on the presence of the extension on the </a:t>
            </a:r>
            <a:r>
              <a:rPr lang="en-US" sz="1600" dirty="0" err="1"/>
              <a:t>obs</a:t>
            </a:r>
            <a:r>
              <a:rPr lang="en-US" sz="1600" dirty="0"/>
              <a:t>/</a:t>
            </a:r>
            <a:r>
              <a:rPr lang="en-US" sz="1600" dirty="0" err="1"/>
              <a:t>diagnosticreport</a:t>
            </a:r>
            <a:r>
              <a:rPr lang="en-US" sz="1600" dirty="0"/>
              <a:t>/immunization </a:t>
            </a:r>
            <a:br>
              <a:rPr lang="en-US" sz="1600" dirty="0"/>
            </a:br>
            <a:r>
              <a:rPr lang="en-US" sz="1600" dirty="0" err="1"/>
              <a:t>etc</a:t>
            </a:r>
            <a:r>
              <a:rPr lang="en-US" sz="1600" dirty="0"/>
              <a:t> which then feeds to </a:t>
            </a:r>
            <a:r>
              <a:rPr lang="en-US" sz="1600" dirty="0" err="1"/>
              <a:t>episodeofcare</a:t>
            </a:r>
            <a:r>
              <a:rPr lang="en-US" sz="1600" dirty="0"/>
              <a:t> and onto account</a:t>
            </a:r>
          </a:p>
        </p:txBody>
      </p:sp>
    </p:spTree>
    <p:extLst>
      <p:ext uri="{BB962C8B-B14F-4D97-AF65-F5344CB8AC3E}">
        <p14:creationId xmlns:p14="http://schemas.microsoft.com/office/powerpoint/2010/main" val="184254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9"/>
          <p:cNvSpPr/>
          <p:nvPr/>
        </p:nvSpPr>
        <p:spPr>
          <a:xfrm>
            <a:off x="2747773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</a:t>
            </a:r>
            <a:endParaRPr lang="en-AU" sz="1600" dirty="0"/>
          </a:p>
        </p:txBody>
      </p:sp>
      <p:sp>
        <p:nvSpPr>
          <p:cNvPr id="19" name="Rounded Rectangle 20"/>
          <p:cNvSpPr/>
          <p:nvPr/>
        </p:nvSpPr>
        <p:spPr>
          <a:xfrm>
            <a:off x="4436636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Referral Request</a:t>
            </a:r>
            <a:endParaRPr lang="en-AU" sz="1600" dirty="0"/>
          </a:p>
        </p:txBody>
      </p:sp>
      <p:sp>
        <p:nvSpPr>
          <p:cNvPr id="20" name="Rounded Rectangle 21"/>
          <p:cNvSpPr/>
          <p:nvPr/>
        </p:nvSpPr>
        <p:spPr>
          <a:xfrm>
            <a:off x="6125499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Care Plan</a:t>
            </a:r>
            <a:endParaRPr lang="en-AU" sz="1600" dirty="0"/>
          </a:p>
        </p:txBody>
      </p:sp>
      <p:sp>
        <p:nvSpPr>
          <p:cNvPr id="22" name="Rounded Rectangle 23"/>
          <p:cNvSpPr/>
          <p:nvPr/>
        </p:nvSpPr>
        <p:spPr>
          <a:xfrm>
            <a:off x="7814362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Questionnaire</a:t>
            </a:r>
            <a:endParaRPr lang="en-AU" sz="1600" dirty="0"/>
          </a:p>
        </p:txBody>
      </p:sp>
      <p:sp>
        <p:nvSpPr>
          <p:cNvPr id="23" name="Rounded Rectangle 24"/>
          <p:cNvSpPr/>
          <p:nvPr/>
        </p:nvSpPr>
        <p:spPr>
          <a:xfrm>
            <a:off x="9503227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…</a:t>
            </a:r>
            <a:endParaRPr lang="en-AU" sz="1600" dirty="0"/>
          </a:p>
        </p:txBody>
      </p:sp>
      <p:sp>
        <p:nvSpPr>
          <p:cNvPr id="24" name="Rounded Rectangle 26"/>
          <p:cNvSpPr/>
          <p:nvPr/>
        </p:nvSpPr>
        <p:spPr>
          <a:xfrm>
            <a:off x="1058910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Document Reference</a:t>
            </a:r>
            <a:endParaRPr lang="en-AU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Directories</a:t>
            </a:r>
          </a:p>
        </p:txBody>
      </p:sp>
      <p:cxnSp>
        <p:nvCxnSpPr>
          <p:cNvPr id="28" name="Elbow Connector 37">
            <a:extLst>
              <a:ext uri="{FF2B5EF4-FFF2-40B4-BE49-F238E27FC236}">
                <a16:creationId xmlns:a16="http://schemas.microsoft.com/office/drawing/2014/main" id="{4FF12D77-31B3-2765-34AB-FAAB84585AF5}"/>
              </a:ext>
            </a:extLst>
          </p:cNvPr>
          <p:cNvCxnSpPr/>
          <p:nvPr/>
        </p:nvCxnSpPr>
        <p:spPr>
          <a:xfrm>
            <a:off x="5093063" y="4974114"/>
            <a:ext cx="109450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Elbow Connector 37">
            <a:extLst>
              <a:ext uri="{FF2B5EF4-FFF2-40B4-BE49-F238E27FC236}">
                <a16:creationId xmlns:a16="http://schemas.microsoft.com/office/drawing/2014/main" id="{946FC6D4-03E7-26C5-AC79-D347A4C49875}"/>
              </a:ext>
            </a:extLst>
          </p:cNvPr>
          <p:cNvCxnSpPr>
            <a:cxnSpLocks/>
          </p:cNvCxnSpPr>
          <p:nvPr/>
        </p:nvCxnSpPr>
        <p:spPr>
          <a:xfrm>
            <a:off x="2747773" y="3691427"/>
            <a:ext cx="3439799" cy="102073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Elbow Connector 37">
            <a:extLst>
              <a:ext uri="{FF2B5EF4-FFF2-40B4-BE49-F238E27FC236}">
                <a16:creationId xmlns:a16="http://schemas.microsoft.com/office/drawing/2014/main" id="{8F367B5D-4C70-F234-D008-92B3C4FC5125}"/>
              </a:ext>
            </a:extLst>
          </p:cNvPr>
          <p:cNvCxnSpPr/>
          <p:nvPr/>
        </p:nvCxnSpPr>
        <p:spPr>
          <a:xfrm>
            <a:off x="5107257" y="2498171"/>
            <a:ext cx="1660734" cy="192828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Elbow Connector 37">
            <a:extLst>
              <a:ext uri="{FF2B5EF4-FFF2-40B4-BE49-F238E27FC236}">
                <a16:creationId xmlns:a16="http://schemas.microsoft.com/office/drawing/2014/main" id="{8AB67462-E28B-9EE3-C93F-2C4083FABDFF}"/>
              </a:ext>
            </a:extLst>
          </p:cNvPr>
          <p:cNvCxnSpPr/>
          <p:nvPr/>
        </p:nvCxnSpPr>
        <p:spPr>
          <a:xfrm flipH="1" flipV="1">
            <a:off x="5093063" y="2731625"/>
            <a:ext cx="134841" cy="648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7">
            <a:extLst>
              <a:ext uri="{FF2B5EF4-FFF2-40B4-BE49-F238E27FC236}">
                <a16:creationId xmlns:a16="http://schemas.microsoft.com/office/drawing/2014/main" id="{7B2E25D0-8371-3C11-0714-71AFDC522782}"/>
              </a:ext>
            </a:extLst>
          </p:cNvPr>
          <p:cNvCxnSpPr>
            <a:cxnSpLocks/>
          </p:cNvCxnSpPr>
          <p:nvPr/>
        </p:nvCxnSpPr>
        <p:spPr>
          <a:xfrm flipV="1">
            <a:off x="2730159" y="2731625"/>
            <a:ext cx="1031970" cy="602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7">
            <a:extLst>
              <a:ext uri="{FF2B5EF4-FFF2-40B4-BE49-F238E27FC236}">
                <a16:creationId xmlns:a16="http://schemas.microsoft.com/office/drawing/2014/main" id="{A4192A0E-0286-F7A8-1985-E98E33BA9BF9}"/>
              </a:ext>
            </a:extLst>
          </p:cNvPr>
          <p:cNvCxnSpPr/>
          <p:nvPr/>
        </p:nvCxnSpPr>
        <p:spPr>
          <a:xfrm flipH="1">
            <a:off x="5093063" y="3856280"/>
            <a:ext cx="134841" cy="651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7">
            <a:extLst>
              <a:ext uri="{FF2B5EF4-FFF2-40B4-BE49-F238E27FC236}">
                <a16:creationId xmlns:a16="http://schemas.microsoft.com/office/drawing/2014/main" id="{1E40B0EE-894B-673B-C418-E8699F79D442}"/>
              </a:ext>
            </a:extLst>
          </p:cNvPr>
          <p:cNvCxnSpPr>
            <a:cxnSpLocks/>
          </p:cNvCxnSpPr>
          <p:nvPr/>
        </p:nvCxnSpPr>
        <p:spPr>
          <a:xfrm flipH="1" flipV="1">
            <a:off x="2910163" y="3923844"/>
            <a:ext cx="1098508" cy="844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7">
            <a:extLst>
              <a:ext uri="{FF2B5EF4-FFF2-40B4-BE49-F238E27FC236}">
                <a16:creationId xmlns:a16="http://schemas.microsoft.com/office/drawing/2014/main" id="{881572D5-24EB-05B1-B9C3-0B726970ADC3}"/>
              </a:ext>
            </a:extLst>
          </p:cNvPr>
          <p:cNvCxnSpPr>
            <a:cxnSpLocks/>
          </p:cNvCxnSpPr>
          <p:nvPr/>
        </p:nvCxnSpPr>
        <p:spPr>
          <a:xfrm flipH="1" flipV="1">
            <a:off x="2972657" y="3598008"/>
            <a:ext cx="1645642" cy="14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7EB1FA2-893E-E646-F916-97D0F0EBC4F6}"/>
              </a:ext>
            </a:extLst>
          </p:cNvPr>
          <p:cNvCxnSpPr>
            <a:stCxn id="44" idx="3"/>
          </p:cNvCxnSpPr>
          <p:nvPr/>
        </p:nvCxnSpPr>
        <p:spPr>
          <a:xfrm>
            <a:off x="5918648" y="3598101"/>
            <a:ext cx="731559" cy="1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7">
            <a:extLst>
              <a:ext uri="{FF2B5EF4-FFF2-40B4-BE49-F238E27FC236}">
                <a16:creationId xmlns:a16="http://schemas.microsoft.com/office/drawing/2014/main" id="{B7CBB866-12B9-F1D9-4989-3632396704C1}"/>
              </a:ext>
            </a:extLst>
          </p:cNvPr>
          <p:cNvCxnSpPr/>
          <p:nvPr/>
        </p:nvCxnSpPr>
        <p:spPr>
          <a:xfrm flipH="1" flipV="1">
            <a:off x="4219672" y="2859120"/>
            <a:ext cx="26910" cy="1909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ounded Rectangle 22">
            <a:extLst>
              <a:ext uri="{FF2B5EF4-FFF2-40B4-BE49-F238E27FC236}">
                <a16:creationId xmlns:a16="http://schemas.microsoft.com/office/drawing/2014/main" id="{C22E7E9B-82B5-EEFC-816B-7519C2F272CF}"/>
              </a:ext>
            </a:extLst>
          </p:cNvPr>
          <p:cNvSpPr/>
          <p:nvPr/>
        </p:nvSpPr>
        <p:spPr>
          <a:xfrm>
            <a:off x="6309028" y="46098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Endpoint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Rounded Rectangle 5">
            <a:extLst>
              <a:ext uri="{FF2B5EF4-FFF2-40B4-BE49-F238E27FC236}">
                <a16:creationId xmlns:a16="http://schemas.microsoft.com/office/drawing/2014/main" id="{FF25229F-17DA-3A30-BAC4-03056965FEED}"/>
              </a:ext>
            </a:extLst>
          </p:cNvPr>
          <p:cNvSpPr/>
          <p:nvPr/>
        </p:nvSpPr>
        <p:spPr>
          <a:xfrm>
            <a:off x="3766162" y="18666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0" name="Rounded Rectangle 6">
            <a:extLst>
              <a:ext uri="{FF2B5EF4-FFF2-40B4-BE49-F238E27FC236}">
                <a16:creationId xmlns:a16="http://schemas.microsoft.com/office/drawing/2014/main" id="{88CEF192-CB2A-AAA2-0674-469CC769E802}"/>
              </a:ext>
            </a:extLst>
          </p:cNvPr>
          <p:cNvSpPr/>
          <p:nvPr/>
        </p:nvSpPr>
        <p:spPr>
          <a:xfrm>
            <a:off x="1370717" y="3204474"/>
            <a:ext cx="146581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Rounded Rectangle 7">
            <a:extLst>
              <a:ext uri="{FF2B5EF4-FFF2-40B4-BE49-F238E27FC236}">
                <a16:creationId xmlns:a16="http://schemas.microsoft.com/office/drawing/2014/main" id="{2FE4501A-B52D-EDA0-CA83-0586153153C7}"/>
              </a:ext>
            </a:extLst>
          </p:cNvPr>
          <p:cNvSpPr/>
          <p:nvPr/>
        </p:nvSpPr>
        <p:spPr>
          <a:xfrm>
            <a:off x="6785901" y="323385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</p:txBody>
      </p:sp>
      <p:sp>
        <p:nvSpPr>
          <p:cNvPr id="42" name="Rounded Rectangle 8">
            <a:extLst>
              <a:ext uri="{FF2B5EF4-FFF2-40B4-BE49-F238E27FC236}">
                <a16:creationId xmlns:a16="http://schemas.microsoft.com/office/drawing/2014/main" id="{CC479594-C5A8-65EA-0DD0-6AE8EAB8EF1B}"/>
              </a:ext>
            </a:extLst>
          </p:cNvPr>
          <p:cNvSpPr/>
          <p:nvPr/>
        </p:nvSpPr>
        <p:spPr>
          <a:xfrm>
            <a:off x="3875271" y="4595372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Healthcare Service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3" name="Elbow Connector 37">
            <a:extLst>
              <a:ext uri="{FF2B5EF4-FFF2-40B4-BE49-F238E27FC236}">
                <a16:creationId xmlns:a16="http://schemas.microsoft.com/office/drawing/2014/main" id="{64EADB20-A9D1-76C0-BEFB-E712C204CCF6}"/>
              </a:ext>
            </a:extLst>
          </p:cNvPr>
          <p:cNvCxnSpPr/>
          <p:nvPr/>
        </p:nvCxnSpPr>
        <p:spPr>
          <a:xfrm>
            <a:off x="5771920" y="3884798"/>
            <a:ext cx="537108" cy="58343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ounded Rectangle 9">
            <a:extLst>
              <a:ext uri="{FF2B5EF4-FFF2-40B4-BE49-F238E27FC236}">
                <a16:creationId xmlns:a16="http://schemas.microsoft.com/office/drawing/2014/main" id="{339BED41-2E19-7B83-CE6F-EC35B4CEA1CF}"/>
              </a:ext>
            </a:extLst>
          </p:cNvPr>
          <p:cNvSpPr/>
          <p:nvPr/>
        </p:nvSpPr>
        <p:spPr>
          <a:xfrm>
            <a:off x="4449999" y="323385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 Role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92DDEF49-E924-B7E0-BB86-22F5A10D02C9}"/>
              </a:ext>
            </a:extLst>
          </p:cNvPr>
          <p:cNvCxnSpPr>
            <a:cxnSpLocks/>
            <a:stCxn id="42" idx="2"/>
            <a:endCxn id="42" idx="1"/>
          </p:cNvCxnSpPr>
          <p:nvPr/>
        </p:nvCxnSpPr>
        <p:spPr>
          <a:xfrm rot="5400000" flipH="1">
            <a:off x="4060310" y="4774582"/>
            <a:ext cx="364247" cy="734325"/>
          </a:xfrm>
          <a:prstGeom prst="curvedConnector4">
            <a:avLst>
              <a:gd name="adj1" fmla="val -62760"/>
              <a:gd name="adj2" fmla="val 1311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A64531-4C12-150A-5877-7F110E73D2CB}"/>
              </a:ext>
            </a:extLst>
          </p:cNvPr>
          <p:cNvSpPr txBox="1"/>
          <p:nvPr/>
        </p:nvSpPr>
        <p:spPr>
          <a:xfrm>
            <a:off x="2907063" y="5370281"/>
            <a:ext cx="952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offeredIn</a:t>
            </a:r>
            <a:endParaRPr lang="en-US" sz="1600" dirty="0"/>
          </a:p>
        </p:txBody>
      </p:sp>
      <p:sp>
        <p:nvSpPr>
          <p:cNvPr id="47" name="Rounded Rectangle 9">
            <a:extLst>
              <a:ext uri="{FF2B5EF4-FFF2-40B4-BE49-F238E27FC236}">
                <a16:creationId xmlns:a16="http://schemas.microsoft.com/office/drawing/2014/main" id="{169FFDB8-7DB7-5867-B635-F8EDF7C09F00}"/>
              </a:ext>
            </a:extLst>
          </p:cNvPr>
          <p:cNvSpPr/>
          <p:nvPr/>
        </p:nvSpPr>
        <p:spPr>
          <a:xfrm>
            <a:off x="1838579" y="2050388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Insurance Plan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8" name="Elbow Connector 37">
            <a:extLst>
              <a:ext uri="{FF2B5EF4-FFF2-40B4-BE49-F238E27FC236}">
                <a16:creationId xmlns:a16="http://schemas.microsoft.com/office/drawing/2014/main" id="{A51B99A8-A231-9D7D-C6D7-B3ED75E03C45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3307228" y="2370192"/>
            <a:ext cx="344002" cy="44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37">
            <a:extLst>
              <a:ext uri="{FF2B5EF4-FFF2-40B4-BE49-F238E27FC236}">
                <a16:creationId xmlns:a16="http://schemas.microsoft.com/office/drawing/2014/main" id="{F3AB6800-DA52-5D1A-E68C-F2201D634548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2465891" y="2778883"/>
            <a:ext cx="107013" cy="359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37">
            <a:extLst>
              <a:ext uri="{FF2B5EF4-FFF2-40B4-BE49-F238E27FC236}">
                <a16:creationId xmlns:a16="http://schemas.microsoft.com/office/drawing/2014/main" id="{39792D4A-F3E5-E73D-387B-6FC470A35AB8}"/>
              </a:ext>
            </a:extLst>
          </p:cNvPr>
          <p:cNvCxnSpPr>
            <a:cxnSpLocks/>
          </p:cNvCxnSpPr>
          <p:nvPr/>
        </p:nvCxnSpPr>
        <p:spPr>
          <a:xfrm flipV="1">
            <a:off x="3090441" y="2884025"/>
            <a:ext cx="824088" cy="1599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ounded Rectangle 5">
            <a:extLst>
              <a:ext uri="{FF2B5EF4-FFF2-40B4-BE49-F238E27FC236}">
                <a16:creationId xmlns:a16="http://schemas.microsoft.com/office/drawing/2014/main" id="{F78B3BF0-B346-8CD2-9BBF-325AA8A934C7}"/>
              </a:ext>
            </a:extLst>
          </p:cNvPr>
          <p:cNvSpPr/>
          <p:nvPr/>
        </p:nvSpPr>
        <p:spPr>
          <a:xfrm>
            <a:off x="1710208" y="4412894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 Affiliation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2" name="Elbow Connector 37">
            <a:extLst>
              <a:ext uri="{FF2B5EF4-FFF2-40B4-BE49-F238E27FC236}">
                <a16:creationId xmlns:a16="http://schemas.microsoft.com/office/drawing/2014/main" id="{2B6D7D15-0687-5799-19A1-0A08BC418271}"/>
              </a:ext>
            </a:extLst>
          </p:cNvPr>
          <p:cNvCxnSpPr>
            <a:cxnSpLocks/>
            <a:stCxn id="51" idx="0"/>
          </p:cNvCxnSpPr>
          <p:nvPr/>
        </p:nvCxnSpPr>
        <p:spPr>
          <a:xfrm flipH="1" flipV="1">
            <a:off x="2413446" y="4073273"/>
            <a:ext cx="31087" cy="339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37">
            <a:extLst>
              <a:ext uri="{FF2B5EF4-FFF2-40B4-BE49-F238E27FC236}">
                <a16:creationId xmlns:a16="http://schemas.microsoft.com/office/drawing/2014/main" id="{28F05287-5990-696D-C4BA-34210A26869F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3178857" y="4777142"/>
            <a:ext cx="473718" cy="109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79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Location Service?</a:t>
            </a:r>
          </a:p>
        </p:txBody>
      </p:sp>
      <p:cxnSp>
        <p:nvCxnSpPr>
          <p:cNvPr id="32" name="Elbow Connector 37">
            <a:extLst>
              <a:ext uri="{FF2B5EF4-FFF2-40B4-BE49-F238E27FC236}">
                <a16:creationId xmlns:a16="http://schemas.microsoft.com/office/drawing/2014/main" id="{7B2E25D0-8371-3C11-0714-71AFDC522782}"/>
              </a:ext>
            </a:extLst>
          </p:cNvPr>
          <p:cNvCxnSpPr>
            <a:cxnSpLocks/>
          </p:cNvCxnSpPr>
          <p:nvPr/>
        </p:nvCxnSpPr>
        <p:spPr>
          <a:xfrm flipV="1">
            <a:off x="2197642" y="3448439"/>
            <a:ext cx="1031970" cy="602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7">
            <a:extLst>
              <a:ext uri="{FF2B5EF4-FFF2-40B4-BE49-F238E27FC236}">
                <a16:creationId xmlns:a16="http://schemas.microsoft.com/office/drawing/2014/main" id="{1E40B0EE-894B-673B-C418-E8699F79D442}"/>
              </a:ext>
            </a:extLst>
          </p:cNvPr>
          <p:cNvCxnSpPr>
            <a:cxnSpLocks/>
          </p:cNvCxnSpPr>
          <p:nvPr/>
        </p:nvCxnSpPr>
        <p:spPr>
          <a:xfrm flipH="1" flipV="1">
            <a:off x="2377646" y="4640658"/>
            <a:ext cx="1098508" cy="844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7">
            <a:extLst>
              <a:ext uri="{FF2B5EF4-FFF2-40B4-BE49-F238E27FC236}">
                <a16:creationId xmlns:a16="http://schemas.microsoft.com/office/drawing/2014/main" id="{B7CBB866-12B9-F1D9-4989-3632396704C1}"/>
              </a:ext>
            </a:extLst>
          </p:cNvPr>
          <p:cNvCxnSpPr/>
          <p:nvPr/>
        </p:nvCxnSpPr>
        <p:spPr>
          <a:xfrm flipH="1" flipV="1">
            <a:off x="3687155" y="3575934"/>
            <a:ext cx="26910" cy="1909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ounded Rectangle 5">
            <a:extLst>
              <a:ext uri="{FF2B5EF4-FFF2-40B4-BE49-F238E27FC236}">
                <a16:creationId xmlns:a16="http://schemas.microsoft.com/office/drawing/2014/main" id="{FF25229F-17DA-3A30-BAC4-03056965FEED}"/>
              </a:ext>
            </a:extLst>
          </p:cNvPr>
          <p:cNvSpPr/>
          <p:nvPr/>
        </p:nvSpPr>
        <p:spPr>
          <a:xfrm>
            <a:off x="3213331" y="2736544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0" name="Rounded Rectangle 6">
            <a:extLst>
              <a:ext uri="{FF2B5EF4-FFF2-40B4-BE49-F238E27FC236}">
                <a16:creationId xmlns:a16="http://schemas.microsoft.com/office/drawing/2014/main" id="{88CEF192-CB2A-AAA2-0674-469CC769E802}"/>
              </a:ext>
            </a:extLst>
          </p:cNvPr>
          <p:cNvSpPr/>
          <p:nvPr/>
        </p:nvSpPr>
        <p:spPr>
          <a:xfrm>
            <a:off x="838200" y="3921288"/>
            <a:ext cx="146581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2" name="Rounded Rectangle 8">
            <a:extLst>
              <a:ext uri="{FF2B5EF4-FFF2-40B4-BE49-F238E27FC236}">
                <a16:creationId xmlns:a16="http://schemas.microsoft.com/office/drawing/2014/main" id="{CC479594-C5A8-65EA-0DD0-6AE8EAB8EF1B}"/>
              </a:ext>
            </a:extLst>
          </p:cNvPr>
          <p:cNvSpPr/>
          <p:nvPr/>
        </p:nvSpPr>
        <p:spPr>
          <a:xfrm>
            <a:off x="3342754" y="5312186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Healthcare Service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92DDEF49-E924-B7E0-BB86-22F5A10D02C9}"/>
              </a:ext>
            </a:extLst>
          </p:cNvPr>
          <p:cNvCxnSpPr>
            <a:cxnSpLocks/>
            <a:stCxn id="42" idx="2"/>
            <a:endCxn id="42" idx="1"/>
          </p:cNvCxnSpPr>
          <p:nvPr/>
        </p:nvCxnSpPr>
        <p:spPr>
          <a:xfrm rot="5400000" flipH="1">
            <a:off x="3527793" y="5491396"/>
            <a:ext cx="364247" cy="734325"/>
          </a:xfrm>
          <a:prstGeom prst="curvedConnector4">
            <a:avLst>
              <a:gd name="adj1" fmla="val -62760"/>
              <a:gd name="adj2" fmla="val 1311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37">
            <a:extLst>
              <a:ext uri="{FF2B5EF4-FFF2-40B4-BE49-F238E27FC236}">
                <a16:creationId xmlns:a16="http://schemas.microsoft.com/office/drawing/2014/main" id="{39792D4A-F3E5-E73D-387B-6FC470A35AB8}"/>
              </a:ext>
            </a:extLst>
          </p:cNvPr>
          <p:cNvCxnSpPr>
            <a:cxnSpLocks/>
          </p:cNvCxnSpPr>
          <p:nvPr/>
        </p:nvCxnSpPr>
        <p:spPr>
          <a:xfrm flipV="1">
            <a:off x="2557924" y="3600839"/>
            <a:ext cx="824088" cy="1599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ounded Rectangle 5">
            <a:extLst>
              <a:ext uri="{FF2B5EF4-FFF2-40B4-BE49-F238E27FC236}">
                <a16:creationId xmlns:a16="http://schemas.microsoft.com/office/drawing/2014/main" id="{F78B3BF0-B346-8CD2-9BBF-325AA8A934C7}"/>
              </a:ext>
            </a:extLst>
          </p:cNvPr>
          <p:cNvSpPr/>
          <p:nvPr/>
        </p:nvSpPr>
        <p:spPr>
          <a:xfrm>
            <a:off x="1177691" y="5129708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 Affiliation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2" name="Elbow Connector 37">
            <a:extLst>
              <a:ext uri="{FF2B5EF4-FFF2-40B4-BE49-F238E27FC236}">
                <a16:creationId xmlns:a16="http://schemas.microsoft.com/office/drawing/2014/main" id="{2B6D7D15-0687-5799-19A1-0A08BC418271}"/>
              </a:ext>
            </a:extLst>
          </p:cNvPr>
          <p:cNvCxnSpPr>
            <a:cxnSpLocks/>
            <a:stCxn id="51" idx="0"/>
          </p:cNvCxnSpPr>
          <p:nvPr/>
        </p:nvCxnSpPr>
        <p:spPr>
          <a:xfrm flipH="1" flipV="1">
            <a:off x="1880929" y="4790087"/>
            <a:ext cx="31087" cy="339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37">
            <a:extLst>
              <a:ext uri="{FF2B5EF4-FFF2-40B4-BE49-F238E27FC236}">
                <a16:creationId xmlns:a16="http://schemas.microsoft.com/office/drawing/2014/main" id="{28F05287-5990-696D-C4BA-34210A26869F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2646340" y="5493956"/>
            <a:ext cx="473718" cy="109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B1F485C8-3750-4961-DFF4-D9358B377593}"/>
              </a:ext>
            </a:extLst>
          </p:cNvPr>
          <p:cNvSpPr/>
          <p:nvPr/>
        </p:nvSpPr>
        <p:spPr>
          <a:xfrm>
            <a:off x="558604" y="1710998"/>
            <a:ext cx="7510358" cy="563905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Location Service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78BAA133-ED65-543E-566A-41D9435D95BE}"/>
              </a:ext>
            </a:extLst>
          </p:cNvPr>
          <p:cNvSpPr/>
          <p:nvPr/>
        </p:nvSpPr>
        <p:spPr>
          <a:xfrm>
            <a:off x="5264905" y="2736544"/>
            <a:ext cx="1468649" cy="728495"/>
          </a:xfrm>
          <a:prstGeom prst="round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GIS Service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7D69D-FB07-2F09-1430-A7D2065DD269}"/>
              </a:ext>
            </a:extLst>
          </p:cNvPr>
          <p:cNvSpPr txBox="1"/>
          <p:nvPr/>
        </p:nvSpPr>
        <p:spPr>
          <a:xfrm>
            <a:off x="5507817" y="4861659"/>
            <a:ext cx="609497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ource Sans 3 VF"/>
              </a:rPr>
              <a:t>physical location &lt;-&gt; logical location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ource Sans 3 VF"/>
              </a:rPr>
              <a:t>converting between different kinds of logical location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ource Sans 3 VF"/>
              </a:rPr>
              <a:t>identifying other locations with proximity to a (physical/logical) location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ource Sans 3 VF"/>
              </a:rPr>
              <a:t>Going up and down a part of hierarchy for location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16FF360-044F-B938-C496-48143A8ECF62}"/>
              </a:ext>
            </a:extLst>
          </p:cNvPr>
          <p:cNvSpPr/>
          <p:nvPr/>
        </p:nvSpPr>
        <p:spPr>
          <a:xfrm>
            <a:off x="1089275" y="2736544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Parameters?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DE250316-6B61-2FF0-BB09-637D28D8C85F}"/>
              </a:ext>
            </a:extLst>
          </p:cNvPr>
          <p:cNvSpPr/>
          <p:nvPr/>
        </p:nvSpPr>
        <p:spPr>
          <a:xfrm>
            <a:off x="4589054" y="3883680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ValueSet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6C1B466D-5DC5-8A83-E830-3F8D468BDBDD}"/>
              </a:ext>
            </a:extLst>
          </p:cNvPr>
          <p:cNvSpPr/>
          <p:nvPr/>
        </p:nvSpPr>
        <p:spPr>
          <a:xfrm>
            <a:off x="6307246" y="3883680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CodeSystem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CF658CCB-338A-8805-2001-65388449CEC4}"/>
              </a:ext>
            </a:extLst>
          </p:cNvPr>
          <p:cNvSpPr/>
          <p:nvPr/>
        </p:nvSpPr>
        <p:spPr>
          <a:xfrm>
            <a:off x="9070786" y="2792149"/>
            <a:ext cx="1468649" cy="728495"/>
          </a:xfrm>
          <a:prstGeom prst="round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Terminology Service?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A0127213-08E9-A82B-1D47-4D44FBAF5540}"/>
              </a:ext>
            </a:extLst>
          </p:cNvPr>
          <p:cNvSpPr/>
          <p:nvPr/>
        </p:nvSpPr>
        <p:spPr>
          <a:xfrm>
            <a:off x="7975408" y="392128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ConceptMap?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07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Elbow Connector 37"/>
          <p:cNvCxnSpPr/>
          <p:nvPr/>
        </p:nvCxnSpPr>
        <p:spPr>
          <a:xfrm>
            <a:off x="5107257" y="2498171"/>
            <a:ext cx="1660734" cy="192828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>
            <a:off x="5093063" y="2453706"/>
            <a:ext cx="116931" cy="678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>
            <a:off x="3107245" y="2453706"/>
            <a:ext cx="794328" cy="607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H="1" flipV="1">
            <a:off x="5508700" y="2453706"/>
            <a:ext cx="1357745" cy="854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>
            <a:off x="5416479" y="4042275"/>
            <a:ext cx="1976439" cy="720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H="1">
            <a:off x="5093063" y="3856280"/>
            <a:ext cx="134841" cy="651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37"/>
          <p:cNvCxnSpPr/>
          <p:nvPr/>
        </p:nvCxnSpPr>
        <p:spPr>
          <a:xfrm>
            <a:off x="3416302" y="3856280"/>
            <a:ext cx="345827" cy="643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37"/>
          <p:cNvCxnSpPr>
            <a:stCxn id="5" idx="3"/>
          </p:cNvCxnSpPr>
          <p:nvPr/>
        </p:nvCxnSpPr>
        <p:spPr>
          <a:xfrm>
            <a:off x="3539902" y="3598101"/>
            <a:ext cx="731559" cy="1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37"/>
          <p:cNvCxnSpPr>
            <a:stCxn id="8" idx="3"/>
          </p:cNvCxnSpPr>
          <p:nvPr/>
        </p:nvCxnSpPr>
        <p:spPr>
          <a:xfrm>
            <a:off x="5918648" y="3598101"/>
            <a:ext cx="731559" cy="1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37"/>
          <p:cNvCxnSpPr/>
          <p:nvPr/>
        </p:nvCxnSpPr>
        <p:spPr>
          <a:xfrm>
            <a:off x="3948354" y="2624861"/>
            <a:ext cx="2349" cy="1843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9"/>
          <p:cNvSpPr/>
          <p:nvPr/>
        </p:nvSpPr>
        <p:spPr>
          <a:xfrm>
            <a:off x="2747773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</a:t>
            </a:r>
            <a:endParaRPr lang="en-AU" sz="1600" dirty="0"/>
          </a:p>
        </p:txBody>
      </p:sp>
      <p:sp>
        <p:nvSpPr>
          <p:cNvPr id="19" name="Rounded Rectangle 20"/>
          <p:cNvSpPr/>
          <p:nvPr/>
        </p:nvSpPr>
        <p:spPr>
          <a:xfrm>
            <a:off x="4436636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Referral Request</a:t>
            </a:r>
            <a:endParaRPr lang="en-AU" sz="1600" dirty="0"/>
          </a:p>
        </p:txBody>
      </p:sp>
      <p:sp>
        <p:nvSpPr>
          <p:cNvPr id="20" name="Rounded Rectangle 21"/>
          <p:cNvSpPr/>
          <p:nvPr/>
        </p:nvSpPr>
        <p:spPr>
          <a:xfrm>
            <a:off x="6125499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Care Plan</a:t>
            </a:r>
            <a:endParaRPr lang="en-AU" sz="1600" dirty="0"/>
          </a:p>
        </p:txBody>
      </p:sp>
      <p:sp>
        <p:nvSpPr>
          <p:cNvPr id="21" name="Rounded Rectangle 22"/>
          <p:cNvSpPr/>
          <p:nvPr/>
        </p:nvSpPr>
        <p:spPr>
          <a:xfrm>
            <a:off x="6309028" y="4609867"/>
            <a:ext cx="1468649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Endpoint</a:t>
            </a:r>
            <a:endParaRPr lang="en-AU" sz="1600" dirty="0"/>
          </a:p>
        </p:txBody>
      </p:sp>
      <p:sp>
        <p:nvSpPr>
          <p:cNvPr id="22" name="Rounded Rectangle 23"/>
          <p:cNvSpPr/>
          <p:nvPr/>
        </p:nvSpPr>
        <p:spPr>
          <a:xfrm>
            <a:off x="7814362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Questionnaire</a:t>
            </a:r>
            <a:endParaRPr lang="en-AU" sz="1600" dirty="0"/>
          </a:p>
        </p:txBody>
      </p:sp>
      <p:sp>
        <p:nvSpPr>
          <p:cNvPr id="23" name="Rounded Rectangle 24"/>
          <p:cNvSpPr/>
          <p:nvPr/>
        </p:nvSpPr>
        <p:spPr>
          <a:xfrm>
            <a:off x="9503227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…</a:t>
            </a:r>
            <a:endParaRPr lang="en-AU" sz="1600" dirty="0"/>
          </a:p>
        </p:txBody>
      </p:sp>
      <p:sp>
        <p:nvSpPr>
          <p:cNvPr id="24" name="Rounded Rectangle 26"/>
          <p:cNvSpPr/>
          <p:nvPr/>
        </p:nvSpPr>
        <p:spPr>
          <a:xfrm>
            <a:off x="1058910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Document Reference</a:t>
            </a:r>
            <a:endParaRPr lang="en-AU" sz="1600" dirty="0"/>
          </a:p>
        </p:txBody>
      </p:sp>
      <p:sp>
        <p:nvSpPr>
          <p:cNvPr id="4" name="Rounded Rectangle 5"/>
          <p:cNvSpPr/>
          <p:nvPr/>
        </p:nvSpPr>
        <p:spPr>
          <a:xfrm>
            <a:off x="3766162" y="18666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Rounded Rectangle 6"/>
          <p:cNvSpPr/>
          <p:nvPr/>
        </p:nvSpPr>
        <p:spPr>
          <a:xfrm>
            <a:off x="2071253" y="323385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6785901" y="323385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ounded Rectangle 8"/>
          <p:cNvSpPr/>
          <p:nvPr/>
        </p:nvSpPr>
        <p:spPr>
          <a:xfrm>
            <a:off x="3766162" y="46098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Healthcare Service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4" name="Rounded Rectangle 36"/>
          <p:cNvSpPr/>
          <p:nvPr/>
        </p:nvSpPr>
        <p:spPr>
          <a:xfrm>
            <a:off x="7253084" y="3682138"/>
            <a:ext cx="909353" cy="405321"/>
          </a:xfrm>
          <a:prstGeom prst="roundRect">
            <a:avLst/>
          </a:prstGeom>
          <a:solidFill>
            <a:srgbClr val="71A7D9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Role</a:t>
            </a:r>
          </a:p>
        </p:txBody>
      </p:sp>
      <p:cxnSp>
        <p:nvCxnSpPr>
          <p:cNvPr id="68" name="Elbow Connector 37"/>
          <p:cNvCxnSpPr/>
          <p:nvPr/>
        </p:nvCxnSpPr>
        <p:spPr>
          <a:xfrm flipH="1">
            <a:off x="7392918" y="3988403"/>
            <a:ext cx="181668" cy="43805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Elbow Connector 37"/>
          <p:cNvCxnSpPr/>
          <p:nvPr/>
        </p:nvCxnSpPr>
        <p:spPr>
          <a:xfrm>
            <a:off x="5771920" y="3884798"/>
            <a:ext cx="415652" cy="46385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Elbow Connector 37"/>
          <p:cNvCxnSpPr/>
          <p:nvPr/>
        </p:nvCxnSpPr>
        <p:spPr>
          <a:xfrm>
            <a:off x="5093063" y="4974114"/>
            <a:ext cx="109450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Elbow Connector 37"/>
          <p:cNvCxnSpPr/>
          <p:nvPr/>
        </p:nvCxnSpPr>
        <p:spPr>
          <a:xfrm>
            <a:off x="3504430" y="3767012"/>
            <a:ext cx="2475316" cy="91578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ounded Rectangle 9"/>
          <p:cNvSpPr/>
          <p:nvPr/>
        </p:nvSpPr>
        <p:spPr>
          <a:xfrm>
            <a:off x="4449999" y="3233853"/>
            <a:ext cx="1468649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Practitioner Role</a:t>
            </a:r>
            <a:endParaRPr lang="en-AU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Directories</a:t>
            </a:r>
          </a:p>
        </p:txBody>
      </p:sp>
    </p:spTree>
    <p:extLst>
      <p:ext uri="{BB962C8B-B14F-4D97-AF65-F5344CB8AC3E}">
        <p14:creationId xmlns:p14="http://schemas.microsoft.com/office/powerpoint/2010/main" val="299598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5"/>
          <p:cNvSpPr/>
          <p:nvPr/>
        </p:nvSpPr>
        <p:spPr>
          <a:xfrm>
            <a:off x="2843964" y="289931"/>
            <a:ext cx="5943198" cy="145869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Elbow Connector 37"/>
          <p:cNvCxnSpPr/>
          <p:nvPr/>
        </p:nvCxnSpPr>
        <p:spPr>
          <a:xfrm>
            <a:off x="3400442" y="2543188"/>
            <a:ext cx="1193979" cy="284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37"/>
          <p:cNvCxnSpPr/>
          <p:nvPr/>
        </p:nvCxnSpPr>
        <p:spPr>
          <a:xfrm flipH="1" flipV="1">
            <a:off x="4444392" y="1412373"/>
            <a:ext cx="539727" cy="1412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8050246" y="1916083"/>
            <a:ext cx="309802" cy="909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37"/>
          <p:cNvCxnSpPr/>
          <p:nvPr/>
        </p:nvCxnSpPr>
        <p:spPr>
          <a:xfrm flipH="1" flipV="1">
            <a:off x="6585385" y="3466824"/>
            <a:ext cx="881830" cy="62320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H="1" flipV="1">
            <a:off x="7600341" y="1916083"/>
            <a:ext cx="269289" cy="909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 flipV="1">
            <a:off x="3021024" y="3027622"/>
            <a:ext cx="183310" cy="694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V="1">
            <a:off x="4015958" y="3280166"/>
            <a:ext cx="578463" cy="441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V="1">
            <a:off x="8146411" y="3573286"/>
            <a:ext cx="0" cy="516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6868895" y="50748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3" name="Elbow Connector 37"/>
          <p:cNvCxnSpPr>
            <a:cxnSpLocks/>
          </p:cNvCxnSpPr>
          <p:nvPr/>
        </p:nvCxnSpPr>
        <p:spPr>
          <a:xfrm>
            <a:off x="6656877" y="4249379"/>
            <a:ext cx="454977" cy="1878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ounded Rectangle 9"/>
          <p:cNvSpPr/>
          <p:nvPr/>
        </p:nvSpPr>
        <p:spPr>
          <a:xfrm>
            <a:off x="4750421" y="3903914"/>
            <a:ext cx="1713508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Charge Item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6" name="Rounded Rectangle 5"/>
          <p:cNvSpPr/>
          <p:nvPr/>
        </p:nvSpPr>
        <p:spPr>
          <a:xfrm>
            <a:off x="3055981" y="51439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ounded Rectangle 5"/>
          <p:cNvSpPr/>
          <p:nvPr/>
        </p:nvSpPr>
        <p:spPr>
          <a:xfrm>
            <a:off x="4962438" y="50604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6"/>
          <p:cNvSpPr/>
          <p:nvPr/>
        </p:nvSpPr>
        <p:spPr>
          <a:xfrm>
            <a:off x="4750420" y="2681420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30" name="Rounded Rectangle 6"/>
          <p:cNvSpPr/>
          <p:nvPr/>
        </p:nvSpPr>
        <p:spPr>
          <a:xfrm>
            <a:off x="7299192" y="3891929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Claim</a:t>
            </a:r>
          </a:p>
        </p:txBody>
      </p:sp>
      <p:cxnSp>
        <p:nvCxnSpPr>
          <p:cNvPr id="36" name="Elbow Connector 37"/>
          <p:cNvCxnSpPr/>
          <p:nvPr/>
        </p:nvCxnSpPr>
        <p:spPr>
          <a:xfrm flipV="1">
            <a:off x="3054979" y="1412373"/>
            <a:ext cx="345463" cy="758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ounded Rectangle 6"/>
          <p:cNvSpPr/>
          <p:nvPr/>
        </p:nvSpPr>
        <p:spPr>
          <a:xfrm>
            <a:off x="1862961" y="209602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EpisodeOfCare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8228" y="2202608"/>
            <a:ext cx="65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Payor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256920" y="2202608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Subscriber</a:t>
            </a:r>
          </a:p>
        </p:txBody>
      </p:sp>
      <p:cxnSp>
        <p:nvCxnSpPr>
          <p:cNvPr id="75" name="Elbow Connector 37"/>
          <p:cNvCxnSpPr/>
          <p:nvPr/>
        </p:nvCxnSpPr>
        <p:spPr>
          <a:xfrm flipV="1">
            <a:off x="3847956" y="1465963"/>
            <a:ext cx="55244" cy="2255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37"/>
          <p:cNvCxnSpPr/>
          <p:nvPr/>
        </p:nvCxnSpPr>
        <p:spPr>
          <a:xfrm flipH="1" flipV="1">
            <a:off x="6600858" y="3033596"/>
            <a:ext cx="805585" cy="5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6"/>
          <p:cNvSpPr/>
          <p:nvPr/>
        </p:nvSpPr>
        <p:spPr>
          <a:xfrm>
            <a:off x="7219438" y="2663374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Coverage</a:t>
            </a:r>
          </a:p>
        </p:txBody>
      </p:sp>
      <p:sp>
        <p:nvSpPr>
          <p:cNvPr id="29" name="Rounded Rectangle 6"/>
          <p:cNvSpPr/>
          <p:nvPr/>
        </p:nvSpPr>
        <p:spPr>
          <a:xfrm>
            <a:off x="2412360" y="352088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4" name="Elbow Connector 37"/>
          <p:cNvCxnSpPr>
            <a:cxnSpLocks/>
          </p:cNvCxnSpPr>
          <p:nvPr/>
        </p:nvCxnSpPr>
        <p:spPr>
          <a:xfrm flipH="1" flipV="1">
            <a:off x="3723646" y="2824519"/>
            <a:ext cx="1096960" cy="1137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7"/>
          <p:cNvCxnSpPr>
            <a:cxnSpLocks/>
            <a:stCxn id="24" idx="1"/>
          </p:cNvCxnSpPr>
          <p:nvPr/>
        </p:nvCxnSpPr>
        <p:spPr>
          <a:xfrm flipH="1" flipV="1">
            <a:off x="4300057" y="4102779"/>
            <a:ext cx="450364" cy="165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7"/>
          <p:cNvCxnSpPr>
            <a:cxnSpLocks/>
            <a:stCxn id="24" idx="0"/>
          </p:cNvCxnSpPr>
          <p:nvPr/>
        </p:nvCxnSpPr>
        <p:spPr>
          <a:xfrm flipH="1" flipV="1">
            <a:off x="5595185" y="3619081"/>
            <a:ext cx="11990" cy="284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85385" y="4340021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Billing</a:t>
            </a:r>
          </a:p>
          <a:p>
            <a:r>
              <a:rPr lang="en-US" sz="1600" dirty="0"/>
              <a:t>Engine</a:t>
            </a:r>
          </a:p>
        </p:txBody>
      </p:sp>
      <p:cxnSp>
        <p:nvCxnSpPr>
          <p:cNvPr id="40" name="Elbow Connector 37"/>
          <p:cNvCxnSpPr>
            <a:cxnSpLocks/>
            <a:stCxn id="24" idx="2"/>
          </p:cNvCxnSpPr>
          <p:nvPr/>
        </p:nvCxnSpPr>
        <p:spPr>
          <a:xfrm>
            <a:off x="5607175" y="4632409"/>
            <a:ext cx="130991" cy="756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ounded Rectangle 6"/>
          <p:cNvSpPr/>
          <p:nvPr/>
        </p:nvSpPr>
        <p:spPr>
          <a:xfrm>
            <a:off x="4984119" y="5476253"/>
            <a:ext cx="161094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Referral Request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Elbow Connector 37"/>
          <p:cNvCxnSpPr>
            <a:cxnSpLocks/>
            <a:stCxn id="30" idx="2"/>
          </p:cNvCxnSpPr>
          <p:nvPr/>
        </p:nvCxnSpPr>
        <p:spPr>
          <a:xfrm flipH="1">
            <a:off x="6868895" y="4620424"/>
            <a:ext cx="1277517" cy="768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ounded Rectangle 6"/>
          <p:cNvSpPr/>
          <p:nvPr/>
        </p:nvSpPr>
        <p:spPr>
          <a:xfrm>
            <a:off x="5136519" y="5628653"/>
            <a:ext cx="161094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Referral Request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01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5"/>
          <p:cNvSpPr/>
          <p:nvPr/>
        </p:nvSpPr>
        <p:spPr>
          <a:xfrm>
            <a:off x="2843964" y="289931"/>
            <a:ext cx="5943198" cy="145869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Elbow Connector 37"/>
          <p:cNvCxnSpPr/>
          <p:nvPr/>
        </p:nvCxnSpPr>
        <p:spPr>
          <a:xfrm>
            <a:off x="4435806" y="2633039"/>
            <a:ext cx="526632" cy="160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37"/>
          <p:cNvCxnSpPr/>
          <p:nvPr/>
        </p:nvCxnSpPr>
        <p:spPr>
          <a:xfrm flipH="1" flipV="1">
            <a:off x="4409614" y="1450648"/>
            <a:ext cx="918967" cy="1350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8394707" y="1892899"/>
            <a:ext cx="309802" cy="909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37"/>
          <p:cNvCxnSpPr/>
          <p:nvPr/>
        </p:nvCxnSpPr>
        <p:spPr>
          <a:xfrm flipH="1" flipV="1">
            <a:off x="6929846" y="3443640"/>
            <a:ext cx="881830" cy="623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H="1" flipV="1">
            <a:off x="7944802" y="1892899"/>
            <a:ext cx="269289" cy="909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V="1">
            <a:off x="3241379" y="3022484"/>
            <a:ext cx="136928" cy="682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V="1">
            <a:off x="3654435" y="3273696"/>
            <a:ext cx="1147519" cy="404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 flipV="1">
            <a:off x="5942100" y="3536573"/>
            <a:ext cx="9536" cy="53134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V="1">
            <a:off x="8490872" y="3550102"/>
            <a:ext cx="0" cy="516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6868895" y="50748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3" name="Elbow Connector 37"/>
          <p:cNvCxnSpPr/>
          <p:nvPr/>
        </p:nvCxnSpPr>
        <p:spPr>
          <a:xfrm>
            <a:off x="6646487" y="4244977"/>
            <a:ext cx="809828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ounded Rectangle 9"/>
          <p:cNvSpPr/>
          <p:nvPr/>
        </p:nvSpPr>
        <p:spPr>
          <a:xfrm>
            <a:off x="5094882" y="3880730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* Billable Item</a:t>
            </a:r>
            <a:endParaRPr lang="en-AU" sz="1600" dirty="0"/>
          </a:p>
        </p:txBody>
      </p:sp>
      <p:sp>
        <p:nvSpPr>
          <p:cNvPr id="26" name="Rounded Rectangle 5"/>
          <p:cNvSpPr/>
          <p:nvPr/>
        </p:nvSpPr>
        <p:spPr>
          <a:xfrm>
            <a:off x="3055981" y="51439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ounded Rectangle 5"/>
          <p:cNvSpPr/>
          <p:nvPr/>
        </p:nvSpPr>
        <p:spPr>
          <a:xfrm>
            <a:off x="4962438" y="50604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6"/>
          <p:cNvSpPr/>
          <p:nvPr/>
        </p:nvSpPr>
        <p:spPr>
          <a:xfrm>
            <a:off x="5094881" y="2658236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30" name="Rounded Rectangle 6"/>
          <p:cNvSpPr/>
          <p:nvPr/>
        </p:nvSpPr>
        <p:spPr>
          <a:xfrm>
            <a:off x="7643653" y="386874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Claim</a:t>
            </a:r>
          </a:p>
        </p:txBody>
      </p:sp>
      <p:cxnSp>
        <p:nvCxnSpPr>
          <p:cNvPr id="36" name="Elbow Connector 37"/>
          <p:cNvCxnSpPr/>
          <p:nvPr/>
        </p:nvCxnSpPr>
        <p:spPr>
          <a:xfrm flipV="1">
            <a:off x="3735198" y="1403286"/>
            <a:ext cx="112758" cy="944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ounded Rectangle 6"/>
          <p:cNvSpPr/>
          <p:nvPr/>
        </p:nvSpPr>
        <p:spPr>
          <a:xfrm>
            <a:off x="2898325" y="218587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EpisodeOfCare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52689" y="2179424"/>
            <a:ext cx="65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Payor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01381" y="2179424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Subscriber</a:t>
            </a:r>
          </a:p>
        </p:txBody>
      </p:sp>
      <p:cxnSp>
        <p:nvCxnSpPr>
          <p:cNvPr id="75" name="Elbow Connector 37"/>
          <p:cNvCxnSpPr/>
          <p:nvPr/>
        </p:nvCxnSpPr>
        <p:spPr>
          <a:xfrm flipV="1">
            <a:off x="2390503" y="1403286"/>
            <a:ext cx="850876" cy="2040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37"/>
          <p:cNvCxnSpPr/>
          <p:nvPr/>
        </p:nvCxnSpPr>
        <p:spPr>
          <a:xfrm flipH="1" flipV="1">
            <a:off x="6945319" y="3010412"/>
            <a:ext cx="805585" cy="5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6"/>
          <p:cNvSpPr/>
          <p:nvPr/>
        </p:nvSpPr>
        <p:spPr>
          <a:xfrm>
            <a:off x="7563899" y="2640190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Coverage</a:t>
            </a:r>
          </a:p>
        </p:txBody>
      </p:sp>
      <p:sp>
        <p:nvSpPr>
          <p:cNvPr id="29" name="Rounded Rectangle 6"/>
          <p:cNvSpPr/>
          <p:nvPr/>
        </p:nvSpPr>
        <p:spPr>
          <a:xfrm>
            <a:off x="2113491" y="338673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95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5"/>
          <p:cNvSpPr/>
          <p:nvPr/>
        </p:nvSpPr>
        <p:spPr>
          <a:xfrm>
            <a:off x="1615905" y="1253613"/>
            <a:ext cx="6323340" cy="2082959"/>
          </a:xfrm>
          <a:prstGeom prst="roundRect">
            <a:avLst>
              <a:gd name="adj" fmla="val 11003"/>
            </a:avLst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" name="Elbow Connector 37"/>
          <p:cNvCxnSpPr/>
          <p:nvPr/>
        </p:nvCxnSpPr>
        <p:spPr>
          <a:xfrm flipV="1">
            <a:off x="1969707" y="3456237"/>
            <a:ext cx="583449" cy="1194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4342863" y="5233479"/>
            <a:ext cx="1" cy="567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37"/>
          <p:cNvCxnSpPr/>
          <p:nvPr/>
        </p:nvCxnSpPr>
        <p:spPr>
          <a:xfrm>
            <a:off x="4994718" y="4898547"/>
            <a:ext cx="1091140" cy="243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V="1">
            <a:off x="4981685" y="5643297"/>
            <a:ext cx="1104173" cy="231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>
            <a:off x="2780857" y="4897108"/>
            <a:ext cx="878051" cy="686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V="1">
            <a:off x="1822487" y="5273640"/>
            <a:ext cx="0" cy="485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5285919" y="2398465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6" name="Rounded Rectangle 6"/>
          <p:cNvSpPr/>
          <p:nvPr/>
        </p:nvSpPr>
        <p:spPr>
          <a:xfrm>
            <a:off x="1964883" y="2398465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ounded Rectangle 7"/>
          <p:cNvSpPr/>
          <p:nvPr/>
        </p:nvSpPr>
        <p:spPr>
          <a:xfrm>
            <a:off x="1964882" y="1513411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</p:txBody>
      </p:sp>
      <p:sp>
        <p:nvSpPr>
          <p:cNvPr id="18" name="Rounded Rectangle 8"/>
          <p:cNvSpPr/>
          <p:nvPr/>
        </p:nvSpPr>
        <p:spPr>
          <a:xfrm>
            <a:off x="5285920" y="1513411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Healthcare Service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Scheduling</a:t>
            </a:r>
          </a:p>
        </p:txBody>
      </p:sp>
      <p:sp>
        <p:nvSpPr>
          <p:cNvPr id="26" name="Rounded Rectangle 8"/>
          <p:cNvSpPr/>
          <p:nvPr/>
        </p:nvSpPr>
        <p:spPr>
          <a:xfrm>
            <a:off x="904689" y="4353187"/>
            <a:ext cx="169171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ounded Rectangle 5"/>
          <p:cNvSpPr/>
          <p:nvPr/>
        </p:nvSpPr>
        <p:spPr>
          <a:xfrm>
            <a:off x="6249634" y="4468241"/>
            <a:ext cx="4004270" cy="2043184"/>
          </a:xfrm>
          <a:prstGeom prst="roundRect">
            <a:avLst>
              <a:gd name="adj" fmla="val 6072"/>
            </a:avLst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5"/>
          <p:cNvSpPr/>
          <p:nvPr/>
        </p:nvSpPr>
        <p:spPr>
          <a:xfrm>
            <a:off x="8341544" y="5586619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Rounded Rectangle 5"/>
          <p:cNvSpPr/>
          <p:nvPr/>
        </p:nvSpPr>
        <p:spPr>
          <a:xfrm>
            <a:off x="6435086" y="4700223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Rounded Rectangle 5"/>
          <p:cNvSpPr/>
          <p:nvPr/>
        </p:nvSpPr>
        <p:spPr>
          <a:xfrm>
            <a:off x="6435087" y="5585180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Rounded Rectangle 7"/>
          <p:cNvSpPr/>
          <p:nvPr/>
        </p:nvSpPr>
        <p:spPr>
          <a:xfrm>
            <a:off x="8313976" y="4700223"/>
            <a:ext cx="172200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</p:txBody>
      </p:sp>
      <p:sp>
        <p:nvSpPr>
          <p:cNvPr id="33" name="Rounded Rectangle 5"/>
          <p:cNvSpPr/>
          <p:nvPr/>
        </p:nvSpPr>
        <p:spPr>
          <a:xfrm>
            <a:off x="3604461" y="2398465"/>
            <a:ext cx="1468175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4" name="Rounded Rectangle 8"/>
          <p:cNvSpPr/>
          <p:nvPr/>
        </p:nvSpPr>
        <p:spPr>
          <a:xfrm>
            <a:off x="976474" y="5586619"/>
            <a:ext cx="169202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Slot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5" name="Rounded Rectangle 8"/>
          <p:cNvSpPr/>
          <p:nvPr/>
        </p:nvSpPr>
        <p:spPr>
          <a:xfrm>
            <a:off x="3447547" y="4353187"/>
            <a:ext cx="168853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Appointment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6" name="Rounded Rectangle 8"/>
          <p:cNvSpPr/>
          <p:nvPr/>
        </p:nvSpPr>
        <p:spPr>
          <a:xfrm>
            <a:off x="3498595" y="5583135"/>
            <a:ext cx="168853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Appointment Response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94623" y="3678973"/>
            <a:ext cx="1225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Schedule for</a:t>
            </a:r>
          </a:p>
          <a:p>
            <a:pPr algn="ctr"/>
            <a:r>
              <a:rPr lang="en-US" sz="1600" dirty="0"/>
              <a:t>(actor)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34173" y="5220959"/>
            <a:ext cx="1164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Participants</a:t>
            </a:r>
          </a:p>
        </p:txBody>
      </p:sp>
      <p:cxnSp>
        <p:nvCxnSpPr>
          <p:cNvPr id="60" name="Elbow Connector 37"/>
          <p:cNvCxnSpPr/>
          <p:nvPr/>
        </p:nvCxnSpPr>
        <p:spPr>
          <a:xfrm flipH="1">
            <a:off x="5296712" y="4017527"/>
            <a:ext cx="2108498" cy="385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ounded Rectangle 8"/>
          <p:cNvSpPr/>
          <p:nvPr/>
        </p:nvSpPr>
        <p:spPr>
          <a:xfrm>
            <a:off x="7282305" y="3528530"/>
            <a:ext cx="169202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943933" y="3764466"/>
            <a:ext cx="1105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Planned by</a:t>
            </a:r>
          </a:p>
        </p:txBody>
      </p:sp>
      <p:sp>
        <p:nvSpPr>
          <p:cNvPr id="37" name="Rounded Rectangle 7"/>
          <p:cNvSpPr/>
          <p:nvPr/>
        </p:nvSpPr>
        <p:spPr>
          <a:xfrm>
            <a:off x="3603987" y="1513411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Role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07CA15BD-489B-E6AE-D0A9-5085A86CC09C}"/>
              </a:ext>
            </a:extLst>
          </p:cNvPr>
          <p:cNvCxnSpPr>
            <a:cxnSpLocks/>
            <a:stCxn id="18" idx="3"/>
            <a:endCxn id="18" idx="0"/>
          </p:cNvCxnSpPr>
          <p:nvPr/>
        </p:nvCxnSpPr>
        <p:spPr>
          <a:xfrm flipH="1" flipV="1">
            <a:off x="6020245" y="1513411"/>
            <a:ext cx="734324" cy="364248"/>
          </a:xfrm>
          <a:prstGeom prst="curvedConnector4">
            <a:avLst>
              <a:gd name="adj1" fmla="val -31131"/>
              <a:gd name="adj2" fmla="val 16275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87B85B0-0E88-909A-6D39-9356A12C5721}"/>
              </a:ext>
            </a:extLst>
          </p:cNvPr>
          <p:cNvSpPr txBox="1"/>
          <p:nvPr/>
        </p:nvSpPr>
        <p:spPr>
          <a:xfrm>
            <a:off x="6940523" y="1396804"/>
            <a:ext cx="952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offeredIn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007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8081</TotalTime>
  <Words>469</Words>
  <Application>Microsoft Office PowerPoint</Application>
  <PresentationFormat>Widescreen</PresentationFormat>
  <Paragraphs>191</Paragraphs>
  <Slides>14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Source Sans 3 VF</vt:lpstr>
      <vt:lpstr>Office Theme</vt:lpstr>
      <vt:lpstr>Person, Patient, Related Person, Practitioner</vt:lpstr>
      <vt:lpstr>Finance Interactions</vt:lpstr>
      <vt:lpstr>Research Relationships</vt:lpstr>
      <vt:lpstr>Directories</vt:lpstr>
      <vt:lpstr>Location Service?</vt:lpstr>
      <vt:lpstr>Directories</vt:lpstr>
      <vt:lpstr>PowerPoint Presentation</vt:lpstr>
      <vt:lpstr>PowerPoint Presentation</vt:lpstr>
      <vt:lpstr>Scheduling</vt:lpstr>
      <vt:lpstr>Scheduling - Virtual</vt:lpstr>
      <vt:lpstr>Encounter / Condition (Diagnosis)</vt:lpstr>
      <vt:lpstr>Encounter / Condition (Diagnosis)</vt:lpstr>
      <vt:lpstr>Patient Link/Merge?</vt:lpstr>
      <vt:lpstr>Patient Link/Merge?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Ewout Kramer</dc:creator>
  <cp:lastModifiedBy>Brian Postlethwaite</cp:lastModifiedBy>
  <cp:revision>63</cp:revision>
  <dcterms:created xsi:type="dcterms:W3CDTF">2016-07-18T10:08:32Z</dcterms:created>
  <dcterms:modified xsi:type="dcterms:W3CDTF">2023-09-19T16:35:45Z</dcterms:modified>
</cp:coreProperties>
</file>