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3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91" r:id="rId4"/>
    <p:sldId id="289" r:id="rId5"/>
    <p:sldId id="288" r:id="rId6"/>
    <p:sldId id="272" r:id="rId7"/>
    <p:sldId id="273" r:id="rId8"/>
    <p:sldId id="275" r:id="rId9"/>
    <p:sldId id="274" r:id="rId10"/>
    <p:sldId id="276" r:id="rId11"/>
    <p:sldId id="277" r:id="rId12"/>
    <p:sldId id="292" r:id="rId13"/>
    <p:sldId id="279" r:id="rId14"/>
    <p:sldId id="281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49D"/>
    <a:srgbClr val="000000"/>
    <a:srgbClr val="025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DE81B-B56E-334A-85A7-E0FB57B65F29}" v="274" dt="2022-02-28T22:17:27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 autoAdjust="0"/>
    <p:restoredTop sz="96200" autoAdjust="0"/>
  </p:normalViewPr>
  <p:slideViewPr>
    <p:cSldViewPr snapToGrid="0">
      <p:cViewPr varScale="1">
        <p:scale>
          <a:sx n="90" d="100"/>
          <a:sy n="90" d="100"/>
        </p:scale>
        <p:origin x="81" y="45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33477A-C529-3A4C-9F7B-D15BEFB9B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A30FF-2E4A-5F40-9556-9C821852A7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CE92E-D49E-2341-8686-D744ED1E3D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56B87-7C05-FA41-92A0-F91ED2A352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63BD-6AF3-AA4A-9B42-CC1B92D46B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2723C-BD53-9E49-9F8B-BD2B8E9B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78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9F414-6E0A-D643-ACC4-04BB7094B9E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B3770-13ED-9842-99F3-DC45E067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0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e6c0b78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e6c0b78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B3770-13ED-9842-99F3-DC45E06712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B3770-13ED-9842-99F3-DC45E06712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B3770-13ED-9842-99F3-DC45E06712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9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B3770-13ED-9842-99F3-DC45E06712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6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B3770-13ED-9842-99F3-DC45E06712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Saga data class – just a POCO that inherits </a:t>
            </a:r>
            <a:r>
              <a:rPr lang="en-US" dirty="0" err="1"/>
              <a:t>ContainSagaData</a:t>
            </a:r>
            <a:endParaRPr lang="en-US" dirty="0"/>
          </a:p>
          <a:p>
            <a:r>
              <a:rPr lang="en-US" dirty="0"/>
              <a:t>Generic Saga class – the base class contains features to assist implementing long-running processes</a:t>
            </a:r>
          </a:p>
          <a:p>
            <a:r>
              <a:rPr lang="en-US" dirty="0"/>
              <a:t>Register message types – every message type requires a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B3770-13ED-9842-99F3-DC45E06712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74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B3770-13ED-9842-99F3-DC45E06712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B3770-13ED-9842-99F3-DC45E06712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4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B3770-13ED-9842-99F3-DC45E06712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6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8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9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dger Works" type="title">
  <p:cSld name="Ledger Works">
    <p:bg>
      <p:bgPr>
        <a:solidFill>
          <a:srgbClr val="04106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3400267"/>
            <a:ext cx="1987200" cy="3457600"/>
          </a:xfrm>
          <a:prstGeom prst="rtTriangle">
            <a:avLst/>
          </a:prstGeom>
          <a:solidFill>
            <a:srgbClr val="025B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10204804" y="-16"/>
            <a:ext cx="1987200" cy="3477600"/>
          </a:xfrm>
          <a:prstGeom prst="rtTriangle">
            <a:avLst/>
          </a:prstGeom>
          <a:solidFill>
            <a:srgbClr val="1A1A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0" y="6303264"/>
            <a:ext cx="1475232" cy="36880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1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rgbClr val="041064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0" y="6303264"/>
            <a:ext cx="1475232" cy="37146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>
            <a:off x="0" y="3400267"/>
            <a:ext cx="1987200" cy="3457600"/>
          </a:xfrm>
          <a:prstGeom prst="rtTriangle">
            <a:avLst/>
          </a:prstGeom>
          <a:solidFill>
            <a:srgbClr val="025B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/>
          <p:nvPr/>
        </p:nvSpPr>
        <p:spPr>
          <a:xfrm rot="10800000">
            <a:off x="10204804" y="-16"/>
            <a:ext cx="1987200" cy="3477600"/>
          </a:xfrm>
          <a:prstGeom prst="rtTriangle">
            <a:avLst/>
          </a:prstGeom>
          <a:solidFill>
            <a:srgbClr val="1A1A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6303264"/>
            <a:ext cx="1475232" cy="36880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5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bkg">
  <p:cSld name="Blank Dark bkg">
    <p:bg>
      <p:bgPr>
        <a:solidFill>
          <a:srgbClr val="04106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" name="Google Shape;35;p5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1" y="6303264"/>
            <a:ext cx="1475233" cy="368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32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bkg 1">
  <p:cSld name="Blank Dark bkg 1">
    <p:bg>
      <p:bgPr>
        <a:solidFill>
          <a:srgbClr val="292889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9" name="Google Shape;39;p6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1" y="6303264"/>
            <a:ext cx="1475233" cy="36880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49E0"/>
              </a:gs>
              <a:gs pos="100000">
                <a:srgbClr val="0133A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5182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bkg 1 1">
  <p:cSld name="Blank Dark bkg 1 1">
    <p:bg>
      <p:bgPr>
        <a:solidFill>
          <a:srgbClr val="292889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4" name="Google Shape;44;p7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1" y="6303264"/>
            <a:ext cx="1475233" cy="36880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33A1"/>
              </a:gs>
              <a:gs pos="100000">
                <a:srgbClr val="04106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3835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0" y="6681536"/>
            <a:ext cx="12192000" cy="176736"/>
          </a:xfrm>
          <a:prstGeom prst="rect">
            <a:avLst/>
          </a:prstGeom>
          <a:solidFill>
            <a:srgbClr val="0410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1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9"/>
          <p:cNvGrpSpPr/>
          <p:nvPr/>
        </p:nvGrpSpPr>
        <p:grpSpPr>
          <a:xfrm>
            <a:off x="0" y="5988672"/>
            <a:ext cx="12192000" cy="869601"/>
            <a:chOff x="0" y="3903669"/>
            <a:chExt cx="9144000" cy="1239925"/>
          </a:xfrm>
        </p:grpSpPr>
        <p:sp>
          <p:nvSpPr>
            <p:cNvPr id="54" name="Google Shape;54;p9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88D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043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15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041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2" name="Google Shape;62;p9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3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8" name="Google Shape;68;p10"/>
          <p:cNvSpPr/>
          <p:nvPr/>
        </p:nvSpPr>
        <p:spPr>
          <a:xfrm>
            <a:off x="0" y="6681536"/>
            <a:ext cx="12192000" cy="176800"/>
          </a:xfrm>
          <a:prstGeom prst="rect">
            <a:avLst/>
          </a:prstGeom>
          <a:solidFill>
            <a:srgbClr val="0410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0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6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69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3" name="Google Shape;73;p11"/>
          <p:cNvSpPr/>
          <p:nvPr/>
        </p:nvSpPr>
        <p:spPr>
          <a:xfrm>
            <a:off x="0" y="6681536"/>
            <a:ext cx="12192000" cy="176800"/>
          </a:xfrm>
          <a:prstGeom prst="rect">
            <a:avLst/>
          </a:prstGeom>
          <a:solidFill>
            <a:srgbClr val="0410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8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Side Dark">
  <p:cSld name="Left Side Dar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236733" y="546667"/>
            <a:ext cx="75396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0" y="6268128"/>
            <a:ext cx="1475232" cy="37146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/>
          <p:nvPr/>
        </p:nvSpPr>
        <p:spPr>
          <a:xfrm>
            <a:off x="0" y="-233"/>
            <a:ext cx="3946000" cy="6858000"/>
          </a:xfrm>
          <a:prstGeom prst="rect">
            <a:avLst/>
          </a:prstGeom>
          <a:solidFill>
            <a:srgbClr val="0410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1" y="6303264"/>
            <a:ext cx="1475233" cy="36880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1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6" name="Google Shape;86;p13"/>
          <p:cNvSpPr/>
          <p:nvPr/>
        </p:nvSpPr>
        <p:spPr>
          <a:xfrm>
            <a:off x="0" y="6681536"/>
            <a:ext cx="12192000" cy="17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3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2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4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90" name="Google Shape;90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985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rgbClr val="0410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9" name="Google Shape;99;p15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4" name="Google Shape;104;p15"/>
          <p:cNvSpPr/>
          <p:nvPr/>
        </p:nvSpPr>
        <p:spPr>
          <a:xfrm>
            <a:off x="0" y="6681536"/>
            <a:ext cx="12192000" cy="176800"/>
          </a:xfrm>
          <a:prstGeom prst="rect">
            <a:avLst/>
          </a:prstGeom>
          <a:solidFill>
            <a:srgbClr val="0410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5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3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426000" y="54032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9" name="Google Shape;109;p16"/>
          <p:cNvSpPr/>
          <p:nvPr/>
        </p:nvSpPr>
        <p:spPr>
          <a:xfrm>
            <a:off x="0" y="6681536"/>
            <a:ext cx="12192000" cy="17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6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2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rgbClr val="29288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0" y="6303264"/>
            <a:ext cx="1475232" cy="371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19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bkg" type="blank">
  <p:cSld name="Blank White bkg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3400400"/>
            <a:ext cx="1987200" cy="3457600"/>
          </a:xfrm>
          <a:prstGeom prst="rtTriangle">
            <a:avLst/>
          </a:prstGeom>
          <a:solidFill>
            <a:schemeClr val="lt1"/>
          </a:solidFill>
          <a:ln>
            <a:noFill/>
          </a:ln>
          <a:effectLst>
            <a:outerShdw blurRad="171450" dist="47625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9" name="Google Shape;119;p18"/>
          <p:cNvSpPr/>
          <p:nvPr/>
        </p:nvSpPr>
        <p:spPr>
          <a:xfrm rot="10800000">
            <a:off x="10204800" y="0"/>
            <a:ext cx="1987200" cy="3457600"/>
          </a:xfrm>
          <a:prstGeom prst="rtTriangle">
            <a:avLst/>
          </a:prstGeom>
          <a:solidFill>
            <a:schemeClr val="lt1"/>
          </a:solidFill>
          <a:ln>
            <a:noFill/>
          </a:ln>
          <a:effectLst>
            <a:outerShdw blurRad="171450" dist="47625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229" y="6302267"/>
            <a:ext cx="1472568" cy="3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0" y="6681536"/>
            <a:ext cx="12192000" cy="17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8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0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ner">
  <p:cSld name="Partn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16234" y="2381267"/>
            <a:ext cx="3581132" cy="2320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39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8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76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11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0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3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1064"/>
              </a:buClr>
              <a:buSzPts val="2600"/>
              <a:buFont typeface="Raleway"/>
              <a:buNone/>
              <a:defRPr sz="2600" b="1">
                <a:solidFill>
                  <a:srgbClr val="04106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85229" y="6303265"/>
            <a:ext cx="1472568" cy="37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2476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spreadsheet-excel-table-diagram-98491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www.pngall.com/data-center-png/download/46024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sv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19" Type="http://schemas.openxmlformats.org/officeDocument/2006/relationships/image" Target="../media/image44.png"/><Relationship Id="rId4" Type="http://schemas.openxmlformats.org/officeDocument/2006/relationships/image" Target="../media/image31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en.wikifur.com/wiki/Twitter" TargetMode="External"/><Relationship Id="rId7" Type="http://schemas.openxmlformats.org/officeDocument/2006/relationships/hyperlink" Target="https://pixabay.com/illustrations/mail-message-email-send-message-1454731/" TargetMode="External"/><Relationship Id="rId12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hyperlink" Target="https://www.pngall.com/website-png" TargetMode="External"/><Relationship Id="rId5" Type="http://schemas.openxmlformats.org/officeDocument/2006/relationships/hyperlink" Target="https://creativecommons.org/licenses/by/3.0/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s://ru.wikinews.org/wiki/%D0%A0%D0%BE%D1%81%D0%BA%D0%BE%D0%BC%D0%BD%D0%B0%D0%B4%D0%B7%D0%BE%D1%80_%D0%B7%D0%B0%D0%B1%D0%BB%D0%BE%D0%BA%D0%B8%D1%80%D0%BE%D0%B2%D0%B0%D0%BB_GitHub_%D0%B7%D0%B0_%C2%AB%D0%A1%D0%BF%D0%BE%D1%81%D0%BE%D0%B1%D1%8B_%D1%81%D0%B0%D0%BC%D0%BE%D1%83%D0%B1%D0%B8%D0%B9%D1%81%D1%82%D0%B2%D0%B0%C2%BB" TargetMode="External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Slide Background">
            <a:extLst>
              <a:ext uri="{FF2B5EF4-FFF2-40B4-BE49-F238E27FC236}">
                <a16:creationId xmlns:a16="http://schemas.microsoft.com/office/drawing/2014/main" id="{B098FE6D-7262-4839-92B0-81ABB0881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178C0-CE9B-4222-840E-0F5451891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3" b="7928"/>
          <a:stretch/>
        </p:blipFill>
        <p:spPr>
          <a:xfrm>
            <a:off x="20" y="1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37879"/>
            <a:ext cx="12192000" cy="232011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597" y="5041359"/>
            <a:ext cx="5474257" cy="795976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 err="1">
                <a:latin typeface="Garamond"/>
                <a:cs typeface="Calibri Light"/>
              </a:rPr>
              <a:t>NServiceBus</a:t>
            </a:r>
            <a:r>
              <a:rPr lang="en-US" sz="4400" dirty="0">
                <a:latin typeface="Garamond"/>
                <a:cs typeface="Calibri Light"/>
              </a:rPr>
              <a:t> &amp; Sagas</a:t>
            </a:r>
            <a:endParaRPr lang="en-US" sz="4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13981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72A233-BAEE-745E-CCC1-B500EB23B3A8}"/>
              </a:ext>
            </a:extLst>
          </p:cNvPr>
          <p:cNvSpPr txBox="1"/>
          <p:nvPr/>
        </p:nvSpPr>
        <p:spPr>
          <a:xfrm>
            <a:off x="9485061" y="5837335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with Erik Muir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324861E-78E0-1A4A-892C-6C0673F6A040}"/>
              </a:ext>
            </a:extLst>
          </p:cNvPr>
          <p:cNvGrpSpPr/>
          <p:nvPr/>
        </p:nvGrpSpPr>
        <p:grpSpPr>
          <a:xfrm>
            <a:off x="2751663" y="1931712"/>
            <a:ext cx="7924800" cy="978408"/>
            <a:chOff x="1981200" y="1883"/>
            <a:chExt cx="7924800" cy="9756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004685-C29E-7042-98E4-9A66D10820EF}"/>
                </a:ext>
              </a:extLst>
            </p:cNvPr>
            <p:cNvSpPr/>
            <p:nvPr/>
          </p:nvSpPr>
          <p:spPr>
            <a:xfrm>
              <a:off x="1981200" y="1883"/>
              <a:ext cx="7924800" cy="975671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FAFFBA-D876-804D-A9C1-487BBCD09E1E}"/>
                </a:ext>
              </a:extLst>
            </p:cNvPr>
            <p:cNvSpPr txBox="1"/>
            <p:nvPr/>
          </p:nvSpPr>
          <p:spPr>
            <a:xfrm>
              <a:off x="1981200" y="1883"/>
              <a:ext cx="7924800" cy="975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763" tIns="247821" rIns="153763" bIns="247821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Bierstadt"/>
                </a:rPr>
                <a:t>have</a:t>
              </a:r>
              <a:r>
                <a:rPr lang="en-US" sz="1700" kern="1200" dirty="0"/>
                <a:t> a handler method for every type of message the saga should handle.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5D3C6E-8121-E147-A4B4-CACDA3891086}"/>
              </a:ext>
            </a:extLst>
          </p:cNvPr>
          <p:cNvGrpSpPr/>
          <p:nvPr/>
        </p:nvGrpSpPr>
        <p:grpSpPr>
          <a:xfrm>
            <a:off x="770463" y="1931712"/>
            <a:ext cx="1981200" cy="978408"/>
            <a:chOff x="0" y="1883"/>
            <a:chExt cx="1981200" cy="9756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073D4A-EF64-D146-9464-87E590234F42}"/>
                </a:ext>
              </a:extLst>
            </p:cNvPr>
            <p:cNvSpPr/>
            <p:nvPr/>
          </p:nvSpPr>
          <p:spPr>
            <a:xfrm>
              <a:off x="0" y="1883"/>
              <a:ext cx="1981200" cy="975671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69FD08-9F99-A640-8FB3-E2D9641D1D8C}"/>
                </a:ext>
              </a:extLst>
            </p:cNvPr>
            <p:cNvSpPr txBox="1"/>
            <p:nvPr/>
          </p:nvSpPr>
          <p:spPr>
            <a:xfrm>
              <a:off x="0" y="1883"/>
              <a:ext cx="1981200" cy="975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839" tIns="96375" rIns="104839" bIns="96375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DO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B7A3B-5CC4-BA4B-922C-D9ECF0A169A3}"/>
              </a:ext>
            </a:extLst>
          </p:cNvPr>
          <p:cNvGrpSpPr/>
          <p:nvPr/>
        </p:nvGrpSpPr>
        <p:grpSpPr>
          <a:xfrm>
            <a:off x="2751663" y="2965924"/>
            <a:ext cx="7924800" cy="978408"/>
            <a:chOff x="1981200" y="1036095"/>
            <a:chExt cx="7924800" cy="97567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EE68D4-ADDC-414F-91FF-DB34BD74395A}"/>
                </a:ext>
              </a:extLst>
            </p:cNvPr>
            <p:cNvSpPr/>
            <p:nvPr/>
          </p:nvSpPr>
          <p:spPr>
            <a:xfrm>
              <a:off x="1981200" y="1036095"/>
              <a:ext cx="7924800" cy="975671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731498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731498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731498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C3007D-D48A-AB42-839A-D9C83D1F6B3D}"/>
                </a:ext>
              </a:extLst>
            </p:cNvPr>
            <p:cNvSpPr txBox="1"/>
            <p:nvPr/>
          </p:nvSpPr>
          <p:spPr>
            <a:xfrm>
              <a:off x="1981200" y="1036095"/>
              <a:ext cx="7924800" cy="975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763" tIns="247821" rIns="153763" bIns="247821" numCol="1" spcCol="1270" anchor="ctr" anchorCtr="0">
              <a:noAutofit/>
            </a:bodyPr>
            <a:lstStyle/>
            <a:p>
              <a:pPr marL="0" lvl="0" indent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Bierstadt"/>
                </a:rPr>
                <a:t>assume messages will come in the expected order.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58CED2-9BCF-1B44-A902-F4F0C4ADEC95}"/>
              </a:ext>
            </a:extLst>
          </p:cNvPr>
          <p:cNvGrpSpPr/>
          <p:nvPr/>
        </p:nvGrpSpPr>
        <p:grpSpPr>
          <a:xfrm>
            <a:off x="770463" y="2965924"/>
            <a:ext cx="1981200" cy="978408"/>
            <a:chOff x="0" y="1036095"/>
            <a:chExt cx="1981200" cy="97567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ACD086-303C-FD43-968E-8431030F2CD5}"/>
                </a:ext>
              </a:extLst>
            </p:cNvPr>
            <p:cNvSpPr/>
            <p:nvPr/>
          </p:nvSpPr>
          <p:spPr>
            <a:xfrm>
              <a:off x="0" y="1036095"/>
              <a:ext cx="1981200" cy="975671"/>
            </a:xfrm>
            <a:prstGeom prst="rect">
              <a:avLst/>
            </a:prstGeom>
          </p:spPr>
          <p:style>
            <a:lnRef idx="2">
              <a:schemeClr val="accent2">
                <a:hueOff val="999991"/>
                <a:satOff val="0"/>
                <a:lumOff val="0"/>
                <a:alphaOff val="0"/>
              </a:schemeClr>
            </a:lnRef>
            <a:fillRef idx="1">
              <a:schemeClr val="accent2">
                <a:hueOff val="999991"/>
                <a:satOff val="0"/>
                <a:lumOff val="0"/>
                <a:alphaOff val="0"/>
              </a:schemeClr>
            </a:fillRef>
            <a:effectRef idx="0">
              <a:schemeClr val="accent2">
                <a:hueOff val="999991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901B0-FD68-824A-9557-70218B901FB6}"/>
                </a:ext>
              </a:extLst>
            </p:cNvPr>
            <p:cNvSpPr txBox="1"/>
            <p:nvPr/>
          </p:nvSpPr>
          <p:spPr>
            <a:xfrm>
              <a:off x="0" y="1036095"/>
              <a:ext cx="1981200" cy="975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839" tIns="96375" rIns="104839" bIns="96375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latin typeface="Bierstadt"/>
                </a:rPr>
                <a:t>DON'T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C024406-1C47-A34B-87F2-DF248E8A98EE}"/>
              </a:ext>
            </a:extLst>
          </p:cNvPr>
          <p:cNvGrpSpPr/>
          <p:nvPr/>
        </p:nvGrpSpPr>
        <p:grpSpPr>
          <a:xfrm>
            <a:off x="2751663" y="4000136"/>
            <a:ext cx="7924800" cy="978408"/>
            <a:chOff x="1981200" y="2070307"/>
            <a:chExt cx="7924800" cy="9756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2148D6-FFA2-9F4B-8659-14904A96558C}"/>
                </a:ext>
              </a:extLst>
            </p:cNvPr>
            <p:cNvSpPr/>
            <p:nvPr/>
          </p:nvSpPr>
          <p:spPr>
            <a:xfrm>
              <a:off x="1981200" y="2070307"/>
              <a:ext cx="7924800" cy="975671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1462996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1462996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1462996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EFA2B-DDBC-554A-BDBA-72002696CBD8}"/>
                </a:ext>
              </a:extLst>
            </p:cNvPr>
            <p:cNvSpPr txBox="1"/>
            <p:nvPr/>
          </p:nvSpPr>
          <p:spPr>
            <a:xfrm>
              <a:off x="1981200" y="2070307"/>
              <a:ext cx="7924800" cy="975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763" tIns="247821" rIns="153763" bIns="247821" numCol="1" spcCol="1270" anchor="ctr" anchorCtr="0">
              <a:noAutofit/>
            </a:bodyPr>
            <a:lstStyle/>
            <a:p>
              <a:pPr marL="0" lvl="0" indent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Bierstadt"/>
                </a:rPr>
                <a:t>freely update</a:t>
              </a:r>
              <a:r>
                <a:rPr lang="en-US" sz="1700" kern="1200" dirty="0"/>
                <a:t> the state (saga data)</a:t>
              </a:r>
              <a:r>
                <a:rPr lang="en-US" sz="1700" kern="1200" dirty="0">
                  <a:latin typeface="Bierstadt"/>
                </a:rPr>
                <a:t> as needed.</a:t>
              </a:r>
              <a:endParaRPr lang="en-US" sz="17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714C08-6E9E-8F43-93CC-17FBC0C6692A}"/>
              </a:ext>
            </a:extLst>
          </p:cNvPr>
          <p:cNvGrpSpPr/>
          <p:nvPr/>
        </p:nvGrpSpPr>
        <p:grpSpPr>
          <a:xfrm>
            <a:off x="770463" y="4000136"/>
            <a:ext cx="1981200" cy="978408"/>
            <a:chOff x="0" y="2070307"/>
            <a:chExt cx="1981200" cy="9756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3BB8BD-4A29-F243-921C-555C77C62126}"/>
                </a:ext>
              </a:extLst>
            </p:cNvPr>
            <p:cNvSpPr/>
            <p:nvPr/>
          </p:nvSpPr>
          <p:spPr>
            <a:xfrm>
              <a:off x="0" y="2070307"/>
              <a:ext cx="1981200" cy="975671"/>
            </a:xfrm>
            <a:prstGeom prst="rect">
              <a:avLst/>
            </a:prstGeom>
          </p:spPr>
          <p:style>
            <a:lnRef idx="2">
              <a:schemeClr val="accent2">
                <a:hueOff val="1999983"/>
                <a:satOff val="0"/>
                <a:lumOff val="0"/>
                <a:alphaOff val="0"/>
              </a:schemeClr>
            </a:lnRef>
            <a:fillRef idx="1">
              <a:schemeClr val="accent2">
                <a:hueOff val="1999983"/>
                <a:satOff val="0"/>
                <a:lumOff val="0"/>
                <a:alphaOff val="0"/>
              </a:schemeClr>
            </a:fillRef>
            <a:effectRef idx="0">
              <a:schemeClr val="accent2">
                <a:hueOff val="1999983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9F4EAF-8F8D-9A4A-99CA-8EBF2DC2544B}"/>
                </a:ext>
              </a:extLst>
            </p:cNvPr>
            <p:cNvSpPr txBox="1"/>
            <p:nvPr/>
          </p:nvSpPr>
          <p:spPr>
            <a:xfrm>
              <a:off x="0" y="2070307"/>
              <a:ext cx="1981200" cy="975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839" tIns="96375" rIns="104839" bIns="96375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808CBE-5A35-6C44-9600-739CAC0A957A}"/>
              </a:ext>
            </a:extLst>
          </p:cNvPr>
          <p:cNvGrpSpPr/>
          <p:nvPr/>
        </p:nvGrpSpPr>
        <p:grpSpPr>
          <a:xfrm>
            <a:off x="2751663" y="5034348"/>
            <a:ext cx="7924800" cy="978408"/>
            <a:chOff x="1981200" y="3104519"/>
            <a:chExt cx="7924800" cy="9756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02A425-845F-2241-9381-2E6BBA6803C4}"/>
                </a:ext>
              </a:extLst>
            </p:cNvPr>
            <p:cNvSpPr/>
            <p:nvPr/>
          </p:nvSpPr>
          <p:spPr>
            <a:xfrm>
              <a:off x="1981200" y="3104519"/>
              <a:ext cx="7924800" cy="975671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2194494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2194494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2194494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342D2D-35B2-1E43-A8A1-F7909350816D}"/>
                </a:ext>
              </a:extLst>
            </p:cNvPr>
            <p:cNvSpPr txBox="1"/>
            <p:nvPr/>
          </p:nvSpPr>
          <p:spPr>
            <a:xfrm>
              <a:off x="1981200" y="3104519"/>
              <a:ext cx="7924800" cy="975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763" tIns="247821" rIns="153763" bIns="247821" numCol="1" spcCol="1270" anchor="ctr" anchorCtr="0">
              <a:noAutofit/>
            </a:bodyPr>
            <a:lstStyle/>
            <a:p>
              <a:pPr marL="0" lvl="0" indent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Bierstadt"/>
                </a:rPr>
                <a:t>do</a:t>
              </a:r>
              <a:r>
                <a:rPr lang="en-US" sz="1700" kern="1200" dirty="0"/>
                <a:t> anything external</a:t>
              </a:r>
              <a:r>
                <a:rPr lang="en-US" sz="1700" kern="1200" dirty="0">
                  <a:latin typeface="Bierstadt"/>
                </a:rPr>
                <a:t> directly in the saga </a:t>
              </a:r>
              <a:r>
                <a:rPr lang="en-US" sz="1700" kern="1200" dirty="0"/>
                <a:t>(database, email, excel)</a:t>
              </a:r>
              <a:r>
                <a:rPr lang="en-US" sz="1700" kern="1200" dirty="0">
                  <a:latin typeface="Bierstadt"/>
                </a:rPr>
                <a:t>. Instead, send a message to be handled externally.</a:t>
              </a:r>
              <a:endParaRPr lang="en-US" sz="17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9F44B4-6496-844E-88F1-60210AF49139}"/>
              </a:ext>
            </a:extLst>
          </p:cNvPr>
          <p:cNvGrpSpPr/>
          <p:nvPr/>
        </p:nvGrpSpPr>
        <p:grpSpPr>
          <a:xfrm>
            <a:off x="770463" y="5034348"/>
            <a:ext cx="1981200" cy="978408"/>
            <a:chOff x="0" y="3104519"/>
            <a:chExt cx="1981200" cy="9756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CB3496-E9D5-5740-B02A-2F5D743E58B6}"/>
                </a:ext>
              </a:extLst>
            </p:cNvPr>
            <p:cNvSpPr/>
            <p:nvPr/>
          </p:nvSpPr>
          <p:spPr>
            <a:xfrm>
              <a:off x="0" y="3104519"/>
              <a:ext cx="1981200" cy="975671"/>
            </a:xfrm>
            <a:prstGeom prst="rect">
              <a:avLst/>
            </a:prstGeom>
          </p:spPr>
          <p:style>
            <a:lnRef idx="2">
              <a:schemeClr val="accent2">
                <a:hueOff val="2999974"/>
                <a:satOff val="0"/>
                <a:lumOff val="0"/>
                <a:alphaOff val="0"/>
              </a:schemeClr>
            </a:lnRef>
            <a:fillRef idx="1">
              <a:schemeClr val="accent2">
                <a:hueOff val="2999974"/>
                <a:satOff val="0"/>
                <a:lumOff val="0"/>
                <a:alphaOff val="0"/>
              </a:schemeClr>
            </a:fillRef>
            <a:effectRef idx="0">
              <a:schemeClr val="accent2">
                <a:hueOff val="2999974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5FBAB0-2604-8C46-A27A-F1E4F1543F05}"/>
                </a:ext>
              </a:extLst>
            </p:cNvPr>
            <p:cNvSpPr txBox="1"/>
            <p:nvPr/>
          </p:nvSpPr>
          <p:spPr>
            <a:xfrm>
              <a:off x="0" y="3104519"/>
              <a:ext cx="1981200" cy="975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839" tIns="96375" rIns="104839" bIns="96375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DON'T</a:t>
              </a:r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183958BA-EFC9-2C41-88A4-6D68B36589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5713" y="412534"/>
            <a:ext cx="10380573" cy="143227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Saga Do’s and Don’ts</a:t>
            </a:r>
          </a:p>
        </p:txBody>
      </p:sp>
    </p:spTree>
    <p:extLst>
      <p:ext uri="{BB962C8B-B14F-4D97-AF65-F5344CB8AC3E}">
        <p14:creationId xmlns:p14="http://schemas.microsoft.com/office/powerpoint/2010/main" val="23198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198E0-CDD4-4DE0-84B2-9CA88879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/>
              </a:rPr>
              <a:t>Demo: Workflow Stages</a:t>
            </a: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2277B9B-F1F6-484C-9428-5606B983B0A4}"/>
              </a:ext>
            </a:extLst>
          </p:cNvPr>
          <p:cNvGrpSpPr/>
          <p:nvPr/>
        </p:nvGrpSpPr>
        <p:grpSpPr>
          <a:xfrm>
            <a:off x="5084394" y="654074"/>
            <a:ext cx="6055450" cy="839474"/>
            <a:chOff x="0" y="48952"/>
            <a:chExt cx="6055450" cy="839474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DA6D8FA-E3E8-7249-8CAD-B7FD39C58F33}"/>
                </a:ext>
              </a:extLst>
            </p:cNvPr>
            <p:cNvSpPr/>
            <p:nvPr/>
          </p:nvSpPr>
          <p:spPr>
            <a:xfrm>
              <a:off x="0" y="48952"/>
              <a:ext cx="6055450" cy="839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1CF42EB9-914C-544C-896C-8E8E591E72D4}"/>
                </a:ext>
              </a:extLst>
            </p:cNvPr>
            <p:cNvSpPr txBox="1"/>
            <p:nvPr/>
          </p:nvSpPr>
          <p:spPr>
            <a:xfrm>
              <a:off x="40980" y="89932"/>
              <a:ext cx="5973490" cy="757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Workflow Creation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D25F3C-D48A-D741-BF68-470A31262199}"/>
              </a:ext>
            </a:extLst>
          </p:cNvPr>
          <p:cNvGrpSpPr/>
          <p:nvPr/>
        </p:nvGrpSpPr>
        <p:grpSpPr>
          <a:xfrm>
            <a:off x="5084394" y="1594349"/>
            <a:ext cx="6055450" cy="839474"/>
            <a:chOff x="0" y="989227"/>
            <a:chExt cx="6055450" cy="83947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8A1C60C-E8AF-9C41-B00E-39E2FD321945}"/>
                </a:ext>
              </a:extLst>
            </p:cNvPr>
            <p:cNvSpPr/>
            <p:nvPr/>
          </p:nvSpPr>
          <p:spPr>
            <a:xfrm>
              <a:off x="0" y="989227"/>
              <a:ext cx="6055450" cy="839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599995"/>
                <a:satOff val="0"/>
                <a:lumOff val="0"/>
                <a:alphaOff val="0"/>
              </a:schemeClr>
            </a:fillRef>
            <a:effectRef idx="0">
              <a:schemeClr val="accent2">
                <a:hueOff val="599995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6">
              <a:extLst>
                <a:ext uri="{FF2B5EF4-FFF2-40B4-BE49-F238E27FC236}">
                  <a16:creationId xmlns:a16="http://schemas.microsoft.com/office/drawing/2014/main" id="{9E03CC60-A57D-AB43-96C9-BCC81F254EF8}"/>
                </a:ext>
              </a:extLst>
            </p:cNvPr>
            <p:cNvSpPr txBox="1"/>
            <p:nvPr/>
          </p:nvSpPr>
          <p:spPr>
            <a:xfrm>
              <a:off x="40980" y="1030207"/>
              <a:ext cx="5973490" cy="757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 rtl="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>
                  <a:latin typeface="Bierstadt"/>
                </a:rPr>
                <a:t>Requisition Form</a:t>
              </a:r>
              <a:endParaRPr lang="en-US" sz="3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F3B827-E591-274A-90DA-43E279C268AA}"/>
              </a:ext>
            </a:extLst>
          </p:cNvPr>
          <p:cNvGrpSpPr/>
          <p:nvPr/>
        </p:nvGrpSpPr>
        <p:grpSpPr>
          <a:xfrm>
            <a:off x="5084394" y="2534624"/>
            <a:ext cx="6055450" cy="839474"/>
            <a:chOff x="0" y="1929502"/>
            <a:chExt cx="6055450" cy="83947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8D15D8D-2106-424F-8D90-762C7F0F3806}"/>
                </a:ext>
              </a:extLst>
            </p:cNvPr>
            <p:cNvSpPr/>
            <p:nvPr/>
          </p:nvSpPr>
          <p:spPr>
            <a:xfrm>
              <a:off x="0" y="1929502"/>
              <a:ext cx="6055450" cy="839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199990"/>
                <a:satOff val="0"/>
                <a:lumOff val="0"/>
                <a:alphaOff val="0"/>
              </a:schemeClr>
            </a:fillRef>
            <a:effectRef idx="0">
              <a:schemeClr val="accent2">
                <a:hueOff val="119999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56FCC4E4-2A3A-B244-9B45-0B5E979BD2F0}"/>
                </a:ext>
              </a:extLst>
            </p:cNvPr>
            <p:cNvSpPr txBox="1"/>
            <p:nvPr/>
          </p:nvSpPr>
          <p:spPr>
            <a:xfrm>
              <a:off x="40980" y="1970482"/>
              <a:ext cx="5973490" cy="757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 rtl="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>
                  <a:latin typeface="Bierstadt"/>
                </a:rPr>
                <a:t>Governance Review</a:t>
              </a:r>
              <a:endParaRPr lang="en-US" sz="35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D68141-E997-E147-9F21-A41B862F7493}"/>
              </a:ext>
            </a:extLst>
          </p:cNvPr>
          <p:cNvGrpSpPr/>
          <p:nvPr/>
        </p:nvGrpSpPr>
        <p:grpSpPr>
          <a:xfrm>
            <a:off x="5084394" y="3474899"/>
            <a:ext cx="6055450" cy="839474"/>
            <a:chOff x="0" y="2869777"/>
            <a:chExt cx="6055450" cy="83947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E54B001-A54C-DA43-BC28-3527FBB842E7}"/>
                </a:ext>
              </a:extLst>
            </p:cNvPr>
            <p:cNvSpPr/>
            <p:nvPr/>
          </p:nvSpPr>
          <p:spPr>
            <a:xfrm>
              <a:off x="0" y="2869777"/>
              <a:ext cx="6055450" cy="839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799985"/>
                <a:satOff val="0"/>
                <a:lumOff val="0"/>
                <a:alphaOff val="0"/>
              </a:schemeClr>
            </a:fillRef>
            <a:effectRef idx="0">
              <a:schemeClr val="accent2">
                <a:hueOff val="1799985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10">
              <a:extLst>
                <a:ext uri="{FF2B5EF4-FFF2-40B4-BE49-F238E27FC236}">
                  <a16:creationId xmlns:a16="http://schemas.microsoft.com/office/drawing/2014/main" id="{41995E42-8A06-F342-9A8F-9D3D581621E5}"/>
                </a:ext>
              </a:extLst>
            </p:cNvPr>
            <p:cNvSpPr txBox="1"/>
            <p:nvPr/>
          </p:nvSpPr>
          <p:spPr>
            <a:xfrm>
              <a:off x="40980" y="2910757"/>
              <a:ext cx="5973490" cy="757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 rtl="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>
                  <a:latin typeface="Bierstadt"/>
                </a:rPr>
                <a:t>Design Phase</a:t>
              </a:r>
              <a:endParaRPr lang="en-US" sz="35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C1EB52-5CD7-234E-B10E-4EF830FA8853}"/>
              </a:ext>
            </a:extLst>
          </p:cNvPr>
          <p:cNvGrpSpPr/>
          <p:nvPr/>
        </p:nvGrpSpPr>
        <p:grpSpPr>
          <a:xfrm>
            <a:off x="5084394" y="4415174"/>
            <a:ext cx="6055450" cy="839474"/>
            <a:chOff x="0" y="3810052"/>
            <a:chExt cx="6055450" cy="83947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514E3C0-91D8-F44A-9020-0C6D3D6B1FC9}"/>
                </a:ext>
              </a:extLst>
            </p:cNvPr>
            <p:cNvSpPr/>
            <p:nvPr/>
          </p:nvSpPr>
          <p:spPr>
            <a:xfrm>
              <a:off x="0" y="3810052"/>
              <a:ext cx="6055450" cy="839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399980"/>
                <a:satOff val="0"/>
                <a:lumOff val="0"/>
                <a:alphaOff val="0"/>
              </a:schemeClr>
            </a:fillRef>
            <a:effectRef idx="0">
              <a:schemeClr val="accent2">
                <a:hueOff val="239998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2">
              <a:extLst>
                <a:ext uri="{FF2B5EF4-FFF2-40B4-BE49-F238E27FC236}">
                  <a16:creationId xmlns:a16="http://schemas.microsoft.com/office/drawing/2014/main" id="{0470EA40-24AE-CB48-90B2-164E0F886ED2}"/>
                </a:ext>
              </a:extLst>
            </p:cNvPr>
            <p:cNvSpPr txBox="1"/>
            <p:nvPr/>
          </p:nvSpPr>
          <p:spPr>
            <a:xfrm>
              <a:off x="40980" y="3851032"/>
              <a:ext cx="5973490" cy="757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Implementation Phase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AA2CD-9743-3549-AD9F-FE93410ED068}"/>
              </a:ext>
            </a:extLst>
          </p:cNvPr>
          <p:cNvGrpSpPr/>
          <p:nvPr/>
        </p:nvGrpSpPr>
        <p:grpSpPr>
          <a:xfrm>
            <a:off x="5084394" y="5355449"/>
            <a:ext cx="6055450" cy="839474"/>
            <a:chOff x="0" y="4750327"/>
            <a:chExt cx="6055450" cy="83947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077FED8-0BC4-CF4F-B56B-876F1ED41777}"/>
                </a:ext>
              </a:extLst>
            </p:cNvPr>
            <p:cNvSpPr/>
            <p:nvPr/>
          </p:nvSpPr>
          <p:spPr>
            <a:xfrm>
              <a:off x="0" y="4750327"/>
              <a:ext cx="6055450" cy="839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999974"/>
                <a:satOff val="0"/>
                <a:lumOff val="0"/>
                <a:alphaOff val="0"/>
              </a:schemeClr>
            </a:fillRef>
            <a:effectRef idx="0">
              <a:schemeClr val="accent2">
                <a:hueOff val="2999974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843A9F1D-51E0-6C4B-A936-35D90889C027}"/>
                </a:ext>
              </a:extLst>
            </p:cNvPr>
            <p:cNvSpPr txBox="1"/>
            <p:nvPr/>
          </p:nvSpPr>
          <p:spPr>
            <a:xfrm>
              <a:off x="40980" y="4791307"/>
              <a:ext cx="5973490" cy="757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Workflow Completion</a:t>
              </a:r>
            </a:p>
          </p:txBody>
        </p:sp>
      </p:grpSp>
      <p:sp>
        <p:nvSpPr>
          <p:cNvPr id="31" name="Down Arrow 30">
            <a:extLst>
              <a:ext uri="{FF2B5EF4-FFF2-40B4-BE49-F238E27FC236}">
                <a16:creationId xmlns:a16="http://schemas.microsoft.com/office/drawing/2014/main" id="{10F94F71-981C-4E41-AB5B-C4A29375BAF5}"/>
              </a:ext>
            </a:extLst>
          </p:cNvPr>
          <p:cNvSpPr/>
          <p:nvPr/>
        </p:nvSpPr>
        <p:spPr>
          <a:xfrm>
            <a:off x="10060507" y="1249612"/>
            <a:ext cx="523846" cy="689474"/>
          </a:xfrm>
          <a:prstGeom prst="downArrow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8D9D3AAD-CCBD-A54D-BF4F-3901C7BAF505}"/>
              </a:ext>
            </a:extLst>
          </p:cNvPr>
          <p:cNvSpPr/>
          <p:nvPr/>
        </p:nvSpPr>
        <p:spPr>
          <a:xfrm>
            <a:off x="10060507" y="2189887"/>
            <a:ext cx="523846" cy="689474"/>
          </a:xfrm>
          <a:prstGeom prst="downArrow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5FC52F78-2E02-884C-957D-E76C23C34D7F}"/>
              </a:ext>
            </a:extLst>
          </p:cNvPr>
          <p:cNvSpPr/>
          <p:nvPr/>
        </p:nvSpPr>
        <p:spPr>
          <a:xfrm>
            <a:off x="10060507" y="3120742"/>
            <a:ext cx="523846" cy="689474"/>
          </a:xfrm>
          <a:prstGeom prst="downArrow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2592BE3B-EB34-2B4F-A2BA-58D0A5D0D69F}"/>
              </a:ext>
            </a:extLst>
          </p:cNvPr>
          <p:cNvSpPr/>
          <p:nvPr/>
        </p:nvSpPr>
        <p:spPr>
          <a:xfrm>
            <a:off x="10060507" y="4102006"/>
            <a:ext cx="523846" cy="689474"/>
          </a:xfrm>
          <a:prstGeom prst="downArrow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00B960BD-4955-B649-9CE1-BFB38450F954}"/>
              </a:ext>
            </a:extLst>
          </p:cNvPr>
          <p:cNvSpPr/>
          <p:nvPr/>
        </p:nvSpPr>
        <p:spPr>
          <a:xfrm>
            <a:off x="10060507" y="5051692"/>
            <a:ext cx="523846" cy="689474"/>
          </a:xfrm>
          <a:prstGeom prst="downArrow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Woman with ponytail hair">
            <a:extLst>
              <a:ext uri="{FF2B5EF4-FFF2-40B4-BE49-F238E27FC236}">
                <a16:creationId xmlns:a16="http://schemas.microsoft.com/office/drawing/2014/main" id="{EBEE4D70-59FA-5168-DA4B-127B605672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58271"/>
          <a:stretch/>
        </p:blipFill>
        <p:spPr>
          <a:xfrm>
            <a:off x="1475972" y="1289309"/>
            <a:ext cx="1453423" cy="115406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610020F-8268-4E5B-5DEB-D135F961E883}"/>
              </a:ext>
            </a:extLst>
          </p:cNvPr>
          <p:cNvGrpSpPr/>
          <p:nvPr/>
        </p:nvGrpSpPr>
        <p:grpSpPr>
          <a:xfrm>
            <a:off x="1854847" y="549807"/>
            <a:ext cx="1621212" cy="952834"/>
            <a:chOff x="1414484" y="1615724"/>
            <a:chExt cx="1971175" cy="7620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B65C21-312F-337E-AB15-A31E31F71E0E}"/>
                </a:ext>
              </a:extLst>
            </p:cNvPr>
            <p:cNvSpPr txBox="1"/>
            <p:nvPr/>
          </p:nvSpPr>
          <p:spPr>
            <a:xfrm>
              <a:off x="1564864" y="1731393"/>
              <a:ext cx="1406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 need some</a:t>
              </a:r>
              <a:br>
                <a:rPr lang="en-US" dirty="0"/>
              </a:br>
              <a:r>
                <a:rPr lang="en-US" dirty="0"/>
                <a:t>servers!</a:t>
              </a:r>
            </a:p>
          </p:txBody>
        </p:sp>
        <p:sp>
          <p:nvSpPr>
            <p:cNvPr id="28" name="Thought Bubble: Cloud 27">
              <a:extLst>
                <a:ext uri="{FF2B5EF4-FFF2-40B4-BE49-F238E27FC236}">
                  <a16:creationId xmlns:a16="http://schemas.microsoft.com/office/drawing/2014/main" id="{7DC08354-E596-EBE5-851E-82B14F64CA87}"/>
                </a:ext>
              </a:extLst>
            </p:cNvPr>
            <p:cNvSpPr/>
            <p:nvPr/>
          </p:nvSpPr>
          <p:spPr>
            <a:xfrm>
              <a:off x="1414484" y="1615724"/>
              <a:ext cx="1971175" cy="762000"/>
            </a:xfrm>
            <a:prstGeom prst="cloudCallou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Graphic 33" descr="Man with facial hair">
            <a:extLst>
              <a:ext uri="{FF2B5EF4-FFF2-40B4-BE49-F238E27FC236}">
                <a16:creationId xmlns:a16="http://schemas.microsoft.com/office/drawing/2014/main" id="{F35E7571-D1DB-4FE5-82B7-581AC8DB9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545360" y="1351705"/>
            <a:ext cx="851666" cy="115406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55EE4B5-4457-5EAF-168B-BF9E2265CDD2}"/>
              </a:ext>
            </a:extLst>
          </p:cNvPr>
          <p:cNvGrpSpPr/>
          <p:nvPr/>
        </p:nvGrpSpPr>
        <p:grpSpPr>
          <a:xfrm>
            <a:off x="3724625" y="279988"/>
            <a:ext cx="2712826" cy="1303283"/>
            <a:chOff x="2071292" y="-15099"/>
            <a:chExt cx="2712826" cy="1303283"/>
          </a:xfrm>
        </p:grpSpPr>
        <p:sp>
          <p:nvSpPr>
            <p:cNvPr id="36" name="Thought Bubble: Cloud 35">
              <a:extLst>
                <a:ext uri="{FF2B5EF4-FFF2-40B4-BE49-F238E27FC236}">
                  <a16:creationId xmlns:a16="http://schemas.microsoft.com/office/drawing/2014/main" id="{C307F324-83CA-CD10-2023-7E49461FC9D9}"/>
                </a:ext>
              </a:extLst>
            </p:cNvPr>
            <p:cNvSpPr/>
            <p:nvPr/>
          </p:nvSpPr>
          <p:spPr>
            <a:xfrm>
              <a:off x="2071292" y="-15099"/>
              <a:ext cx="2700898" cy="1303283"/>
            </a:xfrm>
            <a:prstGeom prst="cloudCallou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776876-6E10-B565-1601-10522C5E13D9}"/>
                </a:ext>
              </a:extLst>
            </p:cNvPr>
            <p:cNvSpPr txBox="1"/>
            <p:nvPr/>
          </p:nvSpPr>
          <p:spPr>
            <a:xfrm>
              <a:off x="2374612" y="157124"/>
              <a:ext cx="24095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Fill out this Excel</a:t>
              </a:r>
              <a:br>
                <a:rPr lang="en-US" dirty="0"/>
              </a:br>
              <a:r>
                <a:rPr lang="en-US" dirty="0"/>
                <a:t>doc and email it to me</a:t>
              </a:r>
              <a:br>
                <a:rPr lang="en-US" dirty="0"/>
              </a:br>
              <a:r>
                <a:rPr lang="en-US" dirty="0"/>
                <a:t>when you’re done.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57316D04-B976-93B1-BA3D-9D08655BD1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601671" y="1652075"/>
            <a:ext cx="1327348" cy="1371272"/>
          </a:xfrm>
          <a:prstGeom prst="rect">
            <a:avLst/>
          </a:prstGeom>
        </p:spPr>
      </p:pic>
      <p:pic>
        <p:nvPicPr>
          <p:cNvPr id="48" name="Graphic 47" descr="Bearded man in a robe">
            <a:extLst>
              <a:ext uri="{FF2B5EF4-FFF2-40B4-BE49-F238E27FC236}">
                <a16:creationId xmlns:a16="http://schemas.microsoft.com/office/drawing/2014/main" id="{8EC2A13B-B2F4-D256-94C5-27686DF3FA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73786" y="1289309"/>
            <a:ext cx="918998" cy="11553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62FB9DC-5278-9E69-58E8-19B0AF25B872}"/>
              </a:ext>
            </a:extLst>
          </p:cNvPr>
          <p:cNvSpPr txBox="1"/>
          <p:nvPr/>
        </p:nvSpPr>
        <p:spPr>
          <a:xfrm>
            <a:off x="1742915" y="250577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Linda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12816E-15E1-24F8-9947-4CF62D50403A}"/>
              </a:ext>
            </a:extLst>
          </p:cNvPr>
          <p:cNvSpPr txBox="1"/>
          <p:nvPr/>
        </p:nvSpPr>
        <p:spPr>
          <a:xfrm>
            <a:off x="3619261" y="2505774"/>
            <a:ext cx="58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4DF64A-19E8-DD03-CFE2-9B5373E206E5}"/>
              </a:ext>
            </a:extLst>
          </p:cNvPr>
          <p:cNvSpPr txBox="1"/>
          <p:nvPr/>
        </p:nvSpPr>
        <p:spPr>
          <a:xfrm>
            <a:off x="7992048" y="2494987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Governance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5FC12B20-BBAF-884C-27A6-12ED24573221}"/>
              </a:ext>
            </a:extLst>
          </p:cNvPr>
          <p:cNvCxnSpPr>
            <a:stCxn id="49" idx="2"/>
            <a:endCxn id="50" idx="2"/>
          </p:cNvCxnSpPr>
          <p:nvPr/>
        </p:nvCxnSpPr>
        <p:spPr>
          <a:xfrm rot="16200000" flipH="1">
            <a:off x="3009976" y="1975292"/>
            <a:ext cx="12700" cy="179962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294767E-2617-08B3-0690-B6B3D086D748}"/>
              </a:ext>
            </a:extLst>
          </p:cNvPr>
          <p:cNvCxnSpPr>
            <a:stCxn id="50" idx="2"/>
            <a:endCxn id="51" idx="2"/>
          </p:cNvCxnSpPr>
          <p:nvPr/>
        </p:nvCxnSpPr>
        <p:spPr>
          <a:xfrm rot="5400000" flipH="1" flipV="1">
            <a:off x="6295172" y="478937"/>
            <a:ext cx="10787" cy="4781552"/>
          </a:xfrm>
          <a:prstGeom prst="curvedConnector3">
            <a:avLst>
              <a:gd name="adj1" fmla="val -2119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71A4F695-4965-800E-A8F0-DE55ED4E4BC6}"/>
              </a:ext>
            </a:extLst>
          </p:cNvPr>
          <p:cNvCxnSpPr>
            <a:cxnSpLocks/>
          </p:cNvCxnSpPr>
          <p:nvPr/>
        </p:nvCxnSpPr>
        <p:spPr>
          <a:xfrm rot="5400000">
            <a:off x="6297391" y="550572"/>
            <a:ext cx="12700" cy="4775202"/>
          </a:xfrm>
          <a:prstGeom prst="curvedConnector3">
            <a:avLst>
              <a:gd name="adj1" fmla="val 4862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hought Bubble: Cloud 62">
            <a:extLst>
              <a:ext uri="{FF2B5EF4-FFF2-40B4-BE49-F238E27FC236}">
                <a16:creationId xmlns:a16="http://schemas.microsoft.com/office/drawing/2014/main" id="{033DFEF8-9D82-4203-8BF9-5D46065381D5}"/>
              </a:ext>
            </a:extLst>
          </p:cNvPr>
          <p:cNvSpPr/>
          <p:nvPr/>
        </p:nvSpPr>
        <p:spPr>
          <a:xfrm>
            <a:off x="8926985" y="781694"/>
            <a:ext cx="1781504" cy="1032804"/>
          </a:xfrm>
          <a:prstGeom prst="cloudCallou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78610F-7ECA-9E19-092B-B74F0FDDAB1F}"/>
              </a:ext>
            </a:extLst>
          </p:cNvPr>
          <p:cNvSpPr txBox="1"/>
          <p:nvPr/>
        </p:nvSpPr>
        <p:spPr>
          <a:xfrm>
            <a:off x="9176668" y="111343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Denied!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492668-7665-E3E1-32FA-8EC8CE107046}"/>
              </a:ext>
            </a:extLst>
          </p:cNvPr>
          <p:cNvSpPr txBox="1"/>
          <p:nvPr/>
        </p:nvSpPr>
        <p:spPr>
          <a:xfrm>
            <a:off x="9176668" y="1113615"/>
            <a:ext cx="120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Approved!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ACA258EB-9EC0-7081-A0FE-4353D3F5B16B}"/>
              </a:ext>
            </a:extLst>
          </p:cNvPr>
          <p:cNvCxnSpPr/>
          <p:nvPr/>
        </p:nvCxnSpPr>
        <p:spPr>
          <a:xfrm rot="16200000" flipH="1">
            <a:off x="6302645" y="629395"/>
            <a:ext cx="12700" cy="4775202"/>
          </a:xfrm>
          <a:prstGeom prst="curvedConnector3">
            <a:avLst>
              <a:gd name="adj1" fmla="val 7055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Man in glasses wearing turtleneck">
            <a:extLst>
              <a:ext uri="{FF2B5EF4-FFF2-40B4-BE49-F238E27FC236}">
                <a16:creationId xmlns:a16="http://schemas.microsoft.com/office/drawing/2014/main" id="{B813A928-FBF6-BA1B-C1EE-8455E163D3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9655590" y="5138179"/>
            <a:ext cx="792216" cy="1065996"/>
          </a:xfrm>
          <a:prstGeom prst="rect">
            <a:avLst/>
          </a:prstGeom>
        </p:spPr>
      </p:pic>
      <p:pic>
        <p:nvPicPr>
          <p:cNvPr id="72" name="Graphic 71" descr="Woman wearing a cardigan">
            <a:extLst>
              <a:ext uri="{FF2B5EF4-FFF2-40B4-BE49-F238E27FC236}">
                <a16:creationId xmlns:a16="http://schemas.microsoft.com/office/drawing/2014/main" id="{C918EA75-22A2-D3C9-5464-58A1E7F6AA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9660424" y="3280989"/>
            <a:ext cx="795395" cy="110854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67F2CC0-B6E9-4B34-A8A5-644894A8601C}"/>
              </a:ext>
            </a:extLst>
          </p:cNvPr>
          <p:cNvSpPr txBox="1"/>
          <p:nvPr/>
        </p:nvSpPr>
        <p:spPr>
          <a:xfrm>
            <a:off x="9495052" y="4291417"/>
            <a:ext cx="11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92F149-5ADC-BB2B-DE9A-9C8FCE6FC5BA}"/>
              </a:ext>
            </a:extLst>
          </p:cNvPr>
          <p:cNvSpPr txBox="1"/>
          <p:nvPr/>
        </p:nvSpPr>
        <p:spPr>
          <a:xfrm>
            <a:off x="9407554" y="6146816"/>
            <a:ext cx="132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Networking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54DE2C83-AD99-0F53-8AA6-E5C9F472DF74}"/>
              </a:ext>
            </a:extLst>
          </p:cNvPr>
          <p:cNvCxnSpPr>
            <a:cxnSpLocks/>
            <a:stCxn id="51" idx="3"/>
            <a:endCxn id="74" idx="3"/>
          </p:cNvCxnSpPr>
          <p:nvPr/>
        </p:nvCxnSpPr>
        <p:spPr>
          <a:xfrm>
            <a:off x="9390636" y="2679653"/>
            <a:ext cx="1264927" cy="1796430"/>
          </a:xfrm>
          <a:prstGeom prst="curvedConnector3">
            <a:avLst>
              <a:gd name="adj1" fmla="val 118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B232B1F1-9DB4-AB77-74D7-AB4954FF5577}"/>
              </a:ext>
            </a:extLst>
          </p:cNvPr>
          <p:cNvCxnSpPr>
            <a:cxnSpLocks/>
            <a:stCxn id="51" idx="3"/>
            <a:endCxn id="75" idx="3"/>
          </p:cNvCxnSpPr>
          <p:nvPr/>
        </p:nvCxnSpPr>
        <p:spPr>
          <a:xfrm>
            <a:off x="9390636" y="2679653"/>
            <a:ext cx="1343756" cy="3651829"/>
          </a:xfrm>
          <a:prstGeom prst="curvedConnector3">
            <a:avLst>
              <a:gd name="adj1" fmla="val 181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 descr="Man in pirate attire">
            <a:extLst>
              <a:ext uri="{FF2B5EF4-FFF2-40B4-BE49-F238E27FC236}">
                <a16:creationId xmlns:a16="http://schemas.microsoft.com/office/drawing/2014/main" id="{AB06DE0E-2367-6EBD-9BEB-FF947D8177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1043" y="4525699"/>
            <a:ext cx="1209675" cy="169545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55DE632F-7005-863C-7F3A-52AD359A06F7}"/>
              </a:ext>
            </a:extLst>
          </p:cNvPr>
          <p:cNvSpPr txBox="1"/>
          <p:nvPr/>
        </p:nvSpPr>
        <p:spPr>
          <a:xfrm>
            <a:off x="5838863" y="6146816"/>
            <a:ext cx="139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Center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316F8C0-65C3-0244-D600-CB7928EF830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3545360" y="5070171"/>
            <a:ext cx="2023262" cy="1335618"/>
          </a:xfrm>
          <a:prstGeom prst="rect">
            <a:avLst/>
          </a:prstGeom>
        </p:spPr>
      </p:pic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D2D32A83-AD10-57C1-ADF5-34152A5468A1}"/>
              </a:ext>
            </a:extLst>
          </p:cNvPr>
          <p:cNvCxnSpPr>
            <a:cxnSpLocks/>
            <a:stCxn id="74" idx="1"/>
            <a:endCxn id="82" idx="3"/>
          </p:cNvCxnSpPr>
          <p:nvPr/>
        </p:nvCxnSpPr>
        <p:spPr>
          <a:xfrm rot="10800000" flipV="1">
            <a:off x="7140718" y="4476082"/>
            <a:ext cx="2354334" cy="8973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394DC0A4-C4B3-59CA-5780-12941CE5B1C4}"/>
              </a:ext>
            </a:extLst>
          </p:cNvPr>
          <p:cNvCxnSpPr>
            <a:cxnSpLocks/>
            <a:stCxn id="75" idx="1"/>
            <a:endCxn id="82" idx="3"/>
          </p:cNvCxnSpPr>
          <p:nvPr/>
        </p:nvCxnSpPr>
        <p:spPr>
          <a:xfrm rot="10800000">
            <a:off x="7140718" y="5373424"/>
            <a:ext cx="2266836" cy="9580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E86E764D-EAD5-8F24-261C-F7AC517B7DA5}"/>
              </a:ext>
            </a:extLst>
          </p:cNvPr>
          <p:cNvCxnSpPr>
            <a:stCxn id="82" idx="1"/>
          </p:cNvCxnSpPr>
          <p:nvPr/>
        </p:nvCxnSpPr>
        <p:spPr>
          <a:xfrm rot="10800000">
            <a:off x="3845235" y="3010646"/>
            <a:ext cx="2085809" cy="23627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4A343EC1-5EF1-3292-47F3-20B25AD7334C}"/>
              </a:ext>
            </a:extLst>
          </p:cNvPr>
          <p:cNvCxnSpPr>
            <a:cxnSpLocks/>
          </p:cNvCxnSpPr>
          <p:nvPr/>
        </p:nvCxnSpPr>
        <p:spPr>
          <a:xfrm rot="5400000">
            <a:off x="2952172" y="1975293"/>
            <a:ext cx="12700" cy="1799627"/>
          </a:xfrm>
          <a:prstGeom prst="curvedConnector3">
            <a:avLst>
              <a:gd name="adj1" fmla="val 4406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9E8F4205-E81D-77B4-1BB2-800A1876A79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531215" y="3442018"/>
            <a:ext cx="626738" cy="64747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0DF579A-CE90-087D-0856-EB032233EBC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251922" y="5276073"/>
            <a:ext cx="626738" cy="647478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8AFD4BC-C169-0DD8-E4A0-4320F43FC55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44490" y="5623287"/>
            <a:ext cx="626738" cy="64747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03A488C-C987-3374-B457-BF8C81AB562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44490" y="4476081"/>
            <a:ext cx="626738" cy="64747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04440D2-D245-F302-7F03-03A82B30A2F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563832" y="2929829"/>
            <a:ext cx="304530" cy="31460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B1513074-B6B3-DF9B-A7B9-88C3AB59993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913844" y="3273866"/>
            <a:ext cx="304530" cy="31460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3648E39-A822-EBA3-E99E-A35E85D7F7C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61895" y="2974640"/>
            <a:ext cx="304530" cy="31460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3913DB55-1200-22B5-DED1-B44ADC48EE5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0320" y="3392679"/>
            <a:ext cx="304530" cy="314608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BCD8720-DA12-FB8B-603F-34CA8E75256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15068" y="3772743"/>
            <a:ext cx="304530" cy="314608"/>
          </a:xfrm>
          <a:prstGeom prst="rect">
            <a:avLst/>
          </a:prstGeom>
        </p:spPr>
      </p:pic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D6F2D9F1-293D-ED49-74DC-3915B48FFD5D}"/>
              </a:ext>
            </a:extLst>
          </p:cNvPr>
          <p:cNvCxnSpPr>
            <a:stCxn id="49" idx="2"/>
            <a:endCxn id="50" idx="2"/>
          </p:cNvCxnSpPr>
          <p:nvPr/>
        </p:nvCxnSpPr>
        <p:spPr>
          <a:xfrm rot="16200000" flipH="1">
            <a:off x="3009976" y="1975292"/>
            <a:ext cx="12700" cy="1799627"/>
          </a:xfrm>
          <a:prstGeom prst="curvedConnector3">
            <a:avLst>
              <a:gd name="adj1" fmla="val 7827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633FED00-6264-9DF9-AB0F-9CEBEA1F7B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735132" y="3719407"/>
            <a:ext cx="304530" cy="314608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342EFDAA-DA47-E352-5192-24C6C9886ABF}"/>
              </a:ext>
            </a:extLst>
          </p:cNvPr>
          <p:cNvSpPr txBox="1"/>
          <p:nvPr/>
        </p:nvSpPr>
        <p:spPr>
          <a:xfrm>
            <a:off x="283516" y="5193385"/>
            <a:ext cx="30446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Manual Workflow</a:t>
            </a:r>
            <a:br>
              <a:rPr lang="en-US" sz="3200" dirty="0">
                <a:latin typeface="Garamond" panose="02020404030301010803" pitchFamily="18" charset="0"/>
              </a:rPr>
            </a:br>
            <a:r>
              <a:rPr lang="en-US" sz="3200" dirty="0">
                <a:latin typeface="Garamond" panose="02020404030301010803" pitchFamily="18" charset="0"/>
              </a:rPr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40535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63" grpId="0" animBg="1"/>
      <p:bldP spid="64" grpId="0"/>
      <p:bldP spid="64" grpId="1"/>
      <p:bldP spid="65" grpId="0"/>
      <p:bldP spid="74" grpId="0"/>
      <p:bldP spid="75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38E7D36-B1C9-463C-983F-AEA5810A6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B9A221-B33F-47C2-85FF-2C8F363D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D0E0EF1-7626-4514-9337-271DD661B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F0B1492-9A00-4F80-8771-0BB2C2C4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AC7B62-8ACC-41ED-80AB-8D1CDF38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5FF525-9A83-4625-99D9-B267BDE07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75FCBA0-8A67-4140-BE04-B3167F9FAE69}"/>
              </a:ext>
            </a:extLst>
          </p:cNvPr>
          <p:cNvSpPr/>
          <p:nvPr/>
        </p:nvSpPr>
        <p:spPr>
          <a:xfrm>
            <a:off x="5095683" y="4651978"/>
            <a:ext cx="6055450" cy="161067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9DFDFA4-7208-894E-9503-69972ED3B35D}"/>
              </a:ext>
            </a:extLst>
          </p:cNvPr>
          <p:cNvSpPr/>
          <p:nvPr/>
        </p:nvSpPr>
        <p:spPr>
          <a:xfrm>
            <a:off x="5095683" y="2623660"/>
            <a:ext cx="6055450" cy="161067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169D131-6D2B-6240-A69F-68B60FC2C598}"/>
              </a:ext>
            </a:extLst>
          </p:cNvPr>
          <p:cNvSpPr/>
          <p:nvPr/>
        </p:nvSpPr>
        <p:spPr>
          <a:xfrm>
            <a:off x="5095683" y="595343"/>
            <a:ext cx="6055450" cy="161067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ctangle 30" descr="Back">
            <a:extLst>
              <a:ext uri="{FF2B5EF4-FFF2-40B4-BE49-F238E27FC236}">
                <a16:creationId xmlns:a16="http://schemas.microsoft.com/office/drawing/2014/main" id="{03790942-FB6C-9D42-AE51-D11396529FA6}"/>
              </a:ext>
            </a:extLst>
          </p:cNvPr>
          <p:cNvSpPr/>
          <p:nvPr/>
        </p:nvSpPr>
        <p:spPr>
          <a:xfrm>
            <a:off x="5572516" y="957747"/>
            <a:ext cx="885873" cy="88587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Rectangle 31" descr="Warning">
            <a:extLst>
              <a:ext uri="{FF2B5EF4-FFF2-40B4-BE49-F238E27FC236}">
                <a16:creationId xmlns:a16="http://schemas.microsoft.com/office/drawing/2014/main" id="{B4509CF5-0F7E-454B-9C04-CD6574CFCC75}"/>
              </a:ext>
            </a:extLst>
          </p:cNvPr>
          <p:cNvSpPr/>
          <p:nvPr/>
        </p:nvSpPr>
        <p:spPr>
          <a:xfrm>
            <a:off x="5572515" y="5014380"/>
            <a:ext cx="885873" cy="88587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2DB98-E372-944D-8EFC-2F70D59F5E8E}"/>
              </a:ext>
            </a:extLst>
          </p:cNvPr>
          <p:cNvSpPr txBox="1"/>
          <p:nvPr/>
        </p:nvSpPr>
        <p:spPr>
          <a:xfrm>
            <a:off x="7036713" y="1162155"/>
            <a:ext cx="3536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Return to previous stage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C39388-A114-604B-837E-2167C7314A0F}"/>
              </a:ext>
            </a:extLst>
          </p:cNvPr>
          <p:cNvSpPr txBox="1"/>
          <p:nvPr/>
        </p:nvSpPr>
        <p:spPr>
          <a:xfrm>
            <a:off x="7036713" y="3196921"/>
            <a:ext cx="20444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Parallel steps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4068AF-D9F9-E84A-A0BE-35E165C23155}"/>
              </a:ext>
            </a:extLst>
          </p:cNvPr>
          <p:cNvSpPr txBox="1"/>
          <p:nvPr/>
        </p:nvSpPr>
        <p:spPr>
          <a:xfrm>
            <a:off x="7036713" y="5218791"/>
            <a:ext cx="15808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SLA alerts</a:t>
            </a:r>
          </a:p>
        </p:txBody>
      </p:sp>
      <p:pic>
        <p:nvPicPr>
          <p:cNvPr id="5" name="Graphic 4" descr="Footprints with solid fill">
            <a:extLst>
              <a:ext uri="{FF2B5EF4-FFF2-40B4-BE49-F238E27FC236}">
                <a16:creationId xmlns:a16="http://schemas.microsoft.com/office/drawing/2014/main" id="{5D13FF28-8085-3745-BAB1-C5EFB4AC36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71420" y="2991964"/>
            <a:ext cx="886968" cy="88696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1A45FBA-92C3-8D49-ABDD-13F893A256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1801" y="595344"/>
            <a:ext cx="3296063" cy="5644736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Demo: Workflow Scenarios</a:t>
            </a:r>
          </a:p>
        </p:txBody>
      </p:sp>
    </p:spTree>
    <p:extLst>
      <p:ext uri="{BB962C8B-B14F-4D97-AF65-F5344CB8AC3E}">
        <p14:creationId xmlns:p14="http://schemas.microsoft.com/office/powerpoint/2010/main" val="361117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9ADB-9621-503F-7064-FC61DBF4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E2F4-AAFE-B270-3FDB-A5313142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798" y="2325524"/>
            <a:ext cx="7661250" cy="326178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erikdmuir@gmail.com</a:t>
            </a:r>
          </a:p>
          <a:p>
            <a:pPr>
              <a:lnSpc>
                <a:spcPct val="200000"/>
              </a:lnSpc>
            </a:pPr>
            <a:r>
              <a:rPr lang="en-US" dirty="0"/>
              <a:t>@erikdmuir</a:t>
            </a:r>
          </a:p>
          <a:p>
            <a:pPr>
              <a:lnSpc>
                <a:spcPct val="200000"/>
              </a:lnSpc>
            </a:pPr>
            <a:r>
              <a:rPr lang="en-US" dirty="0"/>
              <a:t>muirdev.com</a:t>
            </a:r>
          </a:p>
          <a:p>
            <a:pPr>
              <a:lnSpc>
                <a:spcPct val="200000"/>
              </a:lnSpc>
            </a:pPr>
            <a:r>
              <a:rPr lang="en-US" dirty="0"/>
              <a:t>github.com/ErikMuir/</a:t>
            </a:r>
            <a:r>
              <a:rPr lang="en-US" dirty="0" err="1"/>
              <a:t>NServiceBusDemo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483B6-E022-70DA-3226-5A203634F6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55347" y="3602400"/>
            <a:ext cx="587764" cy="5078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E812D7-C48F-D0B2-2DE0-0BECB134DFF7}"/>
              </a:ext>
            </a:extLst>
          </p:cNvPr>
          <p:cNvSpPr txBox="1"/>
          <p:nvPr/>
        </p:nvSpPr>
        <p:spPr>
          <a:xfrm>
            <a:off x="7470246" y="-30105769"/>
            <a:ext cx="41169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ru.wikinews.org/wiki/%D0%A0%D0%BE%D1%81%D0%BA%D0%BE%D0%BC%D0%BD%D0%B0%D0%B4%D0%B7%D0%BE%D1%80_%D0%B7%D0%B0%D0%B1%D0%BB%D0%BE%D0%BA%D0%B8%D1%80%D0%BE%D0%B2%D0%B0%D0%BB_GitHub_%D0%B7%D0%B0_%C2%AB%D0%A1%D0%BF%D0%BE%D1%81%D0%BE%D0%B1%D1%8B_%D1%81%D0%B0%D0%BC%D0%BE%D1%83%D0%B1%D0%B8%D0%B9%D1%81%D1%82%D0%B2%D0%B0%C2%BB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5F85DB-36F5-ABE1-46D1-B103195E64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1663854" y="2858250"/>
            <a:ext cx="570750" cy="570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259E8-0673-DC6A-9E64-B7F94B3FFB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88337" y="5031597"/>
            <a:ext cx="521784" cy="5217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47400-D924-F476-B0F6-35FE345B24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92" y="3131372"/>
            <a:ext cx="2857500" cy="2857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947FCF-7492-3170-C2DB-69EA8131D46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661945" y="4283628"/>
            <a:ext cx="574569" cy="574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51E13-8BFD-B07C-DF05-F00F4D16B055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1" tooltip="https://www.pngall.com/website-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2" tooltip="https://creativecommons.org/licenses/by-nc/3.0/"/>
              </a:rPr>
              <a:t>CC BY-NC</a:t>
            </a:r>
            <a:endParaRPr lang="en-US" sz="9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0CB52B-6B25-F95F-630C-76F9CDB079B4}"/>
              </a:ext>
            </a:extLst>
          </p:cNvPr>
          <p:cNvCxnSpPr>
            <a:cxnSpLocks/>
          </p:cNvCxnSpPr>
          <p:nvPr/>
        </p:nvCxnSpPr>
        <p:spPr>
          <a:xfrm>
            <a:off x="6917135" y="5283401"/>
            <a:ext cx="922437" cy="0"/>
          </a:xfrm>
          <a:prstGeom prst="straightConnector1">
            <a:avLst/>
          </a:prstGeom>
          <a:ln w="38100">
            <a:solidFill>
              <a:srgbClr val="515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6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152D885-1C5A-F145-D3A6-81EA78900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7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11B1912A-DAE8-C101-FFD7-C5E514E41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6"/>
          <a:stretch/>
        </p:blipFill>
        <p:spPr>
          <a:xfrm>
            <a:off x="60952" y="355600"/>
            <a:ext cx="12070096" cy="6129030"/>
          </a:xfrm>
        </p:spPr>
      </p:pic>
    </p:spTree>
    <p:extLst>
      <p:ext uri="{BB962C8B-B14F-4D97-AF65-F5344CB8AC3E}">
        <p14:creationId xmlns:p14="http://schemas.microsoft.com/office/powerpoint/2010/main" val="9760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36D3845-2F4A-C50C-55D2-19452CBB15B7}"/>
              </a:ext>
            </a:extLst>
          </p:cNvPr>
          <p:cNvGrpSpPr/>
          <p:nvPr/>
        </p:nvGrpSpPr>
        <p:grpSpPr>
          <a:xfrm>
            <a:off x="1715100" y="574125"/>
            <a:ext cx="9583041" cy="2081785"/>
            <a:chOff x="1715100" y="1239605"/>
            <a:chExt cx="9583041" cy="2081785"/>
          </a:xfrm>
        </p:grpSpPr>
        <p:sp>
          <p:nvSpPr>
            <p:cNvPr id="129" name="Google Shape;129;p20"/>
            <p:cNvSpPr txBox="1"/>
            <p:nvPr/>
          </p:nvSpPr>
          <p:spPr>
            <a:xfrm>
              <a:off x="4207341" y="2726331"/>
              <a:ext cx="7090800" cy="595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6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Roboto"/>
                  <a:cs typeface="Roboto"/>
                  <a:sym typeface="Roboto"/>
                </a:rPr>
                <a:t>A Web3 Managed Service Provider</a:t>
              </a:r>
              <a:endParaRPr kumimoji="0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0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31" name="Google Shape;13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5100" y="1239605"/>
              <a:ext cx="7697365" cy="19366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AF1CF3-089D-4477-5923-535FCF5CE4F8}"/>
              </a:ext>
            </a:extLst>
          </p:cNvPr>
          <p:cNvSpPr/>
          <p:nvPr/>
        </p:nvSpPr>
        <p:spPr>
          <a:xfrm>
            <a:off x="706438" y="6683375"/>
            <a:ext cx="1071562" cy="155575"/>
          </a:xfrm>
          <a:prstGeom prst="rect">
            <a:avLst/>
          </a:prstGeom>
          <a:solidFill>
            <a:srgbClr val="025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EC166F-4C66-AE51-370E-44A807EAEAEF}"/>
              </a:ext>
            </a:extLst>
          </p:cNvPr>
          <p:cNvGrpSpPr/>
          <p:nvPr/>
        </p:nvGrpSpPr>
        <p:grpSpPr>
          <a:xfrm>
            <a:off x="2299513" y="3459292"/>
            <a:ext cx="7592973" cy="1579827"/>
            <a:chOff x="2297980" y="3449636"/>
            <a:chExt cx="7592973" cy="1579827"/>
          </a:xfrm>
        </p:grpSpPr>
        <p:sp>
          <p:nvSpPr>
            <p:cNvPr id="10" name="Google Shape;230;p25">
              <a:extLst>
                <a:ext uri="{FF2B5EF4-FFF2-40B4-BE49-F238E27FC236}">
                  <a16:creationId xmlns:a16="http://schemas.microsoft.com/office/drawing/2014/main" id="{3F69C2F1-F357-F9A7-C4C7-6C6E89A7F6E1}"/>
                </a:ext>
              </a:extLst>
            </p:cNvPr>
            <p:cNvSpPr txBox="1"/>
            <p:nvPr/>
          </p:nvSpPr>
          <p:spPr>
            <a:xfrm>
              <a:off x="2297980" y="4413940"/>
              <a:ext cx="877721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Inquire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 Medium"/>
                  <a:ea typeface="Raleway Medium"/>
                  <a:cs typeface="Raleway Medium"/>
                  <a:sym typeface="Raleway Medium"/>
                </a:rPr>
                <a:t>Search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12" name="Google Shape;232;p25">
              <a:extLst>
                <a:ext uri="{FF2B5EF4-FFF2-40B4-BE49-F238E27FC236}">
                  <a16:creationId xmlns:a16="http://schemas.microsoft.com/office/drawing/2014/main" id="{CB444B72-2295-A3F0-B9D8-E984F9E28C3B}"/>
                </a:ext>
              </a:extLst>
            </p:cNvPr>
            <p:cNvSpPr txBox="1"/>
            <p:nvPr/>
          </p:nvSpPr>
          <p:spPr>
            <a:xfrm>
              <a:off x="3552704" y="4413939"/>
              <a:ext cx="1016326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Sentinel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 Medium"/>
                  <a:ea typeface="Raleway Medium"/>
                  <a:cs typeface="Raleway Medium"/>
                  <a:sym typeface="Raleway Medium"/>
                </a:rPr>
                <a:t>Notify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14" name="Google Shape;234;p25">
              <a:extLst>
                <a:ext uri="{FF2B5EF4-FFF2-40B4-BE49-F238E27FC236}">
                  <a16:creationId xmlns:a16="http://schemas.microsoft.com/office/drawing/2014/main" id="{6FB2C3DD-1520-328B-63EC-D4C4565D0828}"/>
                </a:ext>
              </a:extLst>
            </p:cNvPr>
            <p:cNvSpPr txBox="1"/>
            <p:nvPr/>
          </p:nvSpPr>
          <p:spPr>
            <a:xfrm>
              <a:off x="6228873" y="4413938"/>
              <a:ext cx="956976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Replay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 Medium"/>
                  <a:ea typeface="Raleway Medium"/>
                  <a:cs typeface="Raleway Medium"/>
                  <a:sym typeface="Raleway Medium"/>
                </a:rPr>
                <a:t>Develop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16" name="Google Shape;236;p25">
              <a:extLst>
                <a:ext uri="{FF2B5EF4-FFF2-40B4-BE49-F238E27FC236}">
                  <a16:creationId xmlns:a16="http://schemas.microsoft.com/office/drawing/2014/main" id="{3901DC98-1ABC-6041-E0F6-0DEB2AD5E8A6}"/>
                </a:ext>
              </a:extLst>
            </p:cNvPr>
            <p:cNvSpPr txBox="1"/>
            <p:nvPr/>
          </p:nvSpPr>
          <p:spPr>
            <a:xfrm>
              <a:off x="4905626" y="4413938"/>
              <a:ext cx="956976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Deduce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 Medium"/>
                  <a:ea typeface="Raleway Medium"/>
                  <a:cs typeface="Raleway Medium"/>
                  <a:sym typeface="Raleway Medium"/>
                </a:rPr>
                <a:t>Analytics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18" name="Google Shape;238;p25">
              <a:extLst>
                <a:ext uri="{FF2B5EF4-FFF2-40B4-BE49-F238E27FC236}">
                  <a16:creationId xmlns:a16="http://schemas.microsoft.com/office/drawing/2014/main" id="{1B33EAA0-35A3-561B-05E6-37ABC8300BD4}"/>
                </a:ext>
              </a:extLst>
            </p:cNvPr>
            <p:cNvSpPr txBox="1"/>
            <p:nvPr/>
          </p:nvSpPr>
          <p:spPr>
            <a:xfrm>
              <a:off x="7478719" y="4413938"/>
              <a:ext cx="1103778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Perceive </a:t>
              </a:r>
              <a:r>
                <a:rPr kumimoji="0" lang="e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 Medium"/>
                  <a:ea typeface="Raleway Medium"/>
                  <a:cs typeface="Raleway Medium"/>
                  <a:sym typeface="Raleway Medium"/>
                </a:rPr>
                <a:t>Metrics</a:t>
              </a:r>
              <a:endParaRPr kumimoji="0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19" name="Google Shape;240;p25">
              <a:extLst>
                <a:ext uri="{FF2B5EF4-FFF2-40B4-BE49-F238E27FC236}">
                  <a16:creationId xmlns:a16="http://schemas.microsoft.com/office/drawing/2014/main" id="{98B29E53-B94C-9782-75F0-BE74E3582953}"/>
                </a:ext>
              </a:extLst>
            </p:cNvPr>
            <p:cNvSpPr txBox="1"/>
            <p:nvPr/>
          </p:nvSpPr>
          <p:spPr>
            <a:xfrm>
              <a:off x="8933977" y="4413938"/>
              <a:ext cx="956976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Explore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F91CFEF-F676-4AC6-B692-B7A3AC367977}"/>
                </a:ext>
              </a:extLst>
            </p:cNvPr>
            <p:cNvGrpSpPr/>
            <p:nvPr/>
          </p:nvGrpSpPr>
          <p:grpSpPr>
            <a:xfrm>
              <a:off x="2350916" y="3449636"/>
              <a:ext cx="7490169" cy="806320"/>
              <a:chOff x="2596490" y="3449636"/>
              <a:chExt cx="7490169" cy="806320"/>
            </a:xfrm>
          </p:grpSpPr>
          <p:pic>
            <p:nvPicPr>
              <p:cNvPr id="9" name="Google Shape;229;p25">
                <a:extLst>
                  <a:ext uri="{FF2B5EF4-FFF2-40B4-BE49-F238E27FC236}">
                    <a16:creationId xmlns:a16="http://schemas.microsoft.com/office/drawing/2014/main" id="{FC0E9E87-A9A6-8631-E50A-01D814D700CE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6490" y="3449648"/>
                <a:ext cx="771850" cy="8062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Google Shape;231;p25">
                <a:extLst>
                  <a:ext uri="{FF2B5EF4-FFF2-40B4-BE49-F238E27FC236}">
                    <a16:creationId xmlns:a16="http://schemas.microsoft.com/office/drawing/2014/main" id="{EE0CCD80-1E57-1A70-487B-A85B127AAE32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920516" y="3449636"/>
                <a:ext cx="771850" cy="8063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233;p25">
                <a:extLst>
                  <a:ext uri="{FF2B5EF4-FFF2-40B4-BE49-F238E27FC236}">
                    <a16:creationId xmlns:a16="http://schemas.microsoft.com/office/drawing/2014/main" id="{F36A54D9-EF3D-E3EE-FBA1-739CB8E15796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567010" y="3449647"/>
                <a:ext cx="771850" cy="8062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235;p25">
                <a:extLst>
                  <a:ext uri="{FF2B5EF4-FFF2-40B4-BE49-F238E27FC236}">
                    <a16:creationId xmlns:a16="http://schemas.microsoft.com/office/drawing/2014/main" id="{15AE8D06-FD38-5E77-6862-72CD692CD0A8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244542" y="3450460"/>
                <a:ext cx="770292" cy="804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237;p25">
                <a:extLst>
                  <a:ext uri="{FF2B5EF4-FFF2-40B4-BE49-F238E27FC236}">
                    <a16:creationId xmlns:a16="http://schemas.microsoft.com/office/drawing/2014/main" id="{CBE3F599-346F-B42B-7A92-42C74A7C3F1D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891036" y="3450460"/>
                <a:ext cx="770292" cy="804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41;p25">
                <a:extLst>
                  <a:ext uri="{FF2B5EF4-FFF2-40B4-BE49-F238E27FC236}">
                    <a16:creationId xmlns:a16="http://schemas.microsoft.com/office/drawing/2014/main" id="{F4FE97AA-02FC-3D1C-26E1-14053507156C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9">
                <a:alphaModFix/>
              </a:blip>
              <a:srcRect l="40263" t="6865" r="38974" b="24415"/>
              <a:stretch/>
            </p:blipFill>
            <p:spPr>
              <a:xfrm>
                <a:off x="9213504" y="3450460"/>
                <a:ext cx="873155" cy="8046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" name="Google Shape;164;p22">
            <a:extLst>
              <a:ext uri="{FF2B5EF4-FFF2-40B4-BE49-F238E27FC236}">
                <a16:creationId xmlns:a16="http://schemas.microsoft.com/office/drawing/2014/main" id="{326BE9FA-9152-16FD-9CDF-480329B4115B}"/>
              </a:ext>
            </a:extLst>
          </p:cNvPr>
          <p:cNvSpPr txBox="1"/>
          <p:nvPr/>
        </p:nvSpPr>
        <p:spPr>
          <a:xfrm>
            <a:off x="1915323" y="5451102"/>
            <a:ext cx="8058443" cy="73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b="0" i="1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Accelerating enterprise adoption of public ledgers</a:t>
            </a:r>
            <a:endParaRPr kumimoji="0" sz="2400" b="0" i="1" u="none" strike="noStrike" kern="120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A82088-FF24-7477-6047-D444D3562E4A}"/>
              </a:ext>
            </a:extLst>
          </p:cNvPr>
          <p:cNvGrpSpPr>
            <a:grpSpLocks noChangeAspect="1"/>
          </p:cNvGrpSpPr>
          <p:nvPr/>
        </p:nvGrpSpPr>
        <p:grpSpPr>
          <a:xfrm>
            <a:off x="9973766" y="6037044"/>
            <a:ext cx="2134856" cy="646331"/>
            <a:chOff x="9252406" y="5890161"/>
            <a:chExt cx="2134856" cy="646331"/>
          </a:xfrm>
        </p:grpSpPr>
        <p:pic>
          <p:nvPicPr>
            <p:cNvPr id="31" name="Google Shape;273;p27">
              <a:extLst>
                <a:ext uri="{FF2B5EF4-FFF2-40B4-BE49-F238E27FC236}">
                  <a16:creationId xmlns:a16="http://schemas.microsoft.com/office/drawing/2014/main" id="{82CD2F3E-A0EC-3A5F-F97A-24D7C708A87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9252406" y="5896412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BB9945-58C3-FE22-8AD6-7B57B6AF8DDD}"/>
                </a:ext>
              </a:extLst>
            </p:cNvPr>
            <p:cNvSpPr txBox="1"/>
            <p:nvPr/>
          </p:nvSpPr>
          <p:spPr>
            <a:xfrm>
              <a:off x="9977902" y="5890161"/>
              <a:ext cx="14093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Hedera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elveticaNeue-CondensedBold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Hashgraph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2D1FF-04F1-1C5C-7B10-4FA9B8C1B736}"/>
                </a:ext>
              </a:extLst>
            </p:cNvPr>
            <p:cNvSpPr txBox="1"/>
            <p:nvPr/>
          </p:nvSpPr>
          <p:spPr>
            <a:xfrm>
              <a:off x="10815320" y="5890161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HelveticaNeue-CondensedBold"/>
                  <a:ea typeface="+mn-ea"/>
                  <a:cs typeface="+mn-cs"/>
                </a:rPr>
                <a:t>™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F8F3-3B97-4335-9EC0-0FA730AF15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9564" y="556918"/>
            <a:ext cx="9906000" cy="11572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/>
              </a:rPr>
              <a:t>What is </a:t>
            </a:r>
            <a:r>
              <a:rPr lang="en-US" dirty="0" err="1">
                <a:latin typeface="Garamond"/>
              </a:rPr>
              <a:t>NServiceBus</a:t>
            </a:r>
            <a:r>
              <a:rPr lang="en-US" dirty="0">
                <a:latin typeface="Garamond"/>
              </a:rPr>
              <a:t>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510841-F2E5-422A-8576-EB2297B2539C}"/>
              </a:ext>
            </a:extLst>
          </p:cNvPr>
          <p:cNvSpPr/>
          <p:nvPr/>
        </p:nvSpPr>
        <p:spPr>
          <a:xfrm>
            <a:off x="905435" y="2407606"/>
            <a:ext cx="10381129" cy="1210235"/>
          </a:xfrm>
          <a:prstGeom prst="roundRect">
            <a:avLst>
              <a:gd name="adj" fmla="val 76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7CD4FC-F724-4012-885B-73C9F491EA9E}"/>
              </a:ext>
            </a:extLst>
          </p:cNvPr>
          <p:cNvSpPr/>
          <p:nvPr/>
        </p:nvSpPr>
        <p:spPr>
          <a:xfrm>
            <a:off x="905435" y="4013069"/>
            <a:ext cx="10381129" cy="1210235"/>
          </a:xfrm>
          <a:prstGeom prst="roundRect">
            <a:avLst>
              <a:gd name="adj" fmla="val 68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Bus with solid fill">
            <a:extLst>
              <a:ext uri="{FF2B5EF4-FFF2-40B4-BE49-F238E27FC236}">
                <a16:creationId xmlns:a16="http://schemas.microsoft.com/office/drawing/2014/main" id="{2BFAC824-2E50-9649-AFDE-56CFDE97E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6606" y="2669822"/>
            <a:ext cx="685800" cy="685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BCD2A6C-8560-9F44-B9E6-DF5DABB638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6606" y="4275285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94547-D5C7-BE4F-9127-E39D928D047A}"/>
              </a:ext>
            </a:extLst>
          </p:cNvPr>
          <p:cNvSpPr txBox="1"/>
          <p:nvPr/>
        </p:nvSpPr>
        <p:spPr>
          <a:xfrm>
            <a:off x="2393577" y="2597224"/>
            <a:ext cx="8603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NServiceBus</a:t>
            </a:r>
            <a:r>
              <a:rPr lang="en-US" sz="2400" dirty="0">
                <a:solidFill>
                  <a:schemeClr val="bg1"/>
                </a:solidFill>
              </a:rPr>
              <a:t> is a .NET based framework for implementing the Enterprise Service Bus pattern.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2B3A3C-8077-9B48-95C3-961D92F2F3CC}"/>
              </a:ext>
            </a:extLst>
          </p:cNvPr>
          <p:cNvSpPr txBox="1"/>
          <p:nvPr/>
        </p:nvSpPr>
        <p:spPr>
          <a:xfrm>
            <a:off x="2393577" y="4202687"/>
            <a:ext cx="8417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 a developer, it helps you create decoupled applications that are easier to maintain, extend, and scale.</a:t>
            </a:r>
          </a:p>
        </p:txBody>
      </p:sp>
    </p:spTree>
    <p:extLst>
      <p:ext uri="{BB962C8B-B14F-4D97-AF65-F5344CB8AC3E}">
        <p14:creationId xmlns:p14="http://schemas.microsoft.com/office/powerpoint/2010/main" val="267858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C0C9-CD93-40CC-B3D3-4E05FBACF5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545841"/>
            <a:ext cx="9906000" cy="11572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/>
              </a:rPr>
              <a:t>Message Types</a:t>
            </a:r>
          </a:p>
        </p:txBody>
      </p:sp>
      <p:pic>
        <p:nvPicPr>
          <p:cNvPr id="12" name="Graphic 11" descr="Firefighter male with solid fill">
            <a:extLst>
              <a:ext uri="{FF2B5EF4-FFF2-40B4-BE49-F238E27FC236}">
                <a16:creationId xmlns:a16="http://schemas.microsoft.com/office/drawing/2014/main" id="{273B051D-3CB9-DD4A-B901-3F5258924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5110" y="2146852"/>
            <a:ext cx="1828800" cy="1828800"/>
          </a:xfrm>
          <a:prstGeom prst="rect">
            <a:avLst/>
          </a:prstGeom>
        </p:spPr>
      </p:pic>
      <p:pic>
        <p:nvPicPr>
          <p:cNvPr id="14" name="Graphic 13" descr="Megaphone with solid fill">
            <a:extLst>
              <a:ext uri="{FF2B5EF4-FFF2-40B4-BE49-F238E27FC236}">
                <a16:creationId xmlns:a16="http://schemas.microsoft.com/office/drawing/2014/main" id="{700D4F60-67FF-9D40-B2A8-64E560C38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8089" y="2146852"/>
            <a:ext cx="1828800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6E9890-F837-EC40-A48C-BCAA3FC3FEDA}"/>
              </a:ext>
            </a:extLst>
          </p:cNvPr>
          <p:cNvSpPr txBox="1"/>
          <p:nvPr/>
        </p:nvSpPr>
        <p:spPr>
          <a:xfrm>
            <a:off x="2272940" y="4108981"/>
            <a:ext cx="275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Command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4C14-99BD-6247-A521-5B7A11E8DD8B}"/>
              </a:ext>
            </a:extLst>
          </p:cNvPr>
          <p:cNvSpPr txBox="1"/>
          <p:nvPr/>
        </p:nvSpPr>
        <p:spPr>
          <a:xfrm>
            <a:off x="7165919" y="4117499"/>
            <a:ext cx="275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</a:rPr>
              <a:t>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1EA711-D658-E54B-8703-387F3E964721}"/>
              </a:ext>
            </a:extLst>
          </p:cNvPr>
          <p:cNvSpPr txBox="1"/>
          <p:nvPr/>
        </p:nvSpPr>
        <p:spPr>
          <a:xfrm>
            <a:off x="1736037" y="4579164"/>
            <a:ext cx="384956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Tell a service to do something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One-to-one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Fire-and-forget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8126D-41B1-0A44-8496-7D0DE541F4C9}"/>
              </a:ext>
            </a:extLst>
          </p:cNvPr>
          <p:cNvSpPr txBox="1"/>
          <p:nvPr/>
        </p:nvSpPr>
        <p:spPr>
          <a:xfrm>
            <a:off x="6606401" y="4565684"/>
            <a:ext cx="384956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Announce that something happened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One-to-many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Publish/subscribe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A182F-8CD4-5CC3-EEF7-CF5DCE878FD9}"/>
              </a:ext>
            </a:extLst>
          </p:cNvPr>
          <p:cNvSpPr txBox="1"/>
          <p:nvPr/>
        </p:nvSpPr>
        <p:spPr>
          <a:xfrm>
            <a:off x="5534372" y="1954476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6B674-6EFD-CDDB-B002-9D79848FD2F6}"/>
              </a:ext>
            </a:extLst>
          </p:cNvPr>
          <p:cNvSpPr txBox="1"/>
          <p:nvPr/>
        </p:nvSpPr>
        <p:spPr>
          <a:xfrm>
            <a:off x="4787628" y="304187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ICommand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D8402-B45E-17FB-20AF-612F9AC9DD93}"/>
              </a:ext>
            </a:extLst>
          </p:cNvPr>
          <p:cNvSpPr txBox="1"/>
          <p:nvPr/>
        </p:nvSpPr>
        <p:spPr>
          <a:xfrm>
            <a:off x="6319717" y="304187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IEvent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220A6F9-7C47-87C1-3579-55482F5D4DE2}"/>
              </a:ext>
            </a:extLst>
          </p:cNvPr>
          <p:cNvCxnSpPr>
            <a:cxnSpLocks/>
            <a:endCxn id="4" idx="0"/>
          </p:cNvCxnSpPr>
          <p:nvPr/>
        </p:nvCxnSpPr>
        <p:spPr>
          <a:xfrm rot="5400000">
            <a:off x="5346556" y="2419066"/>
            <a:ext cx="718064" cy="52754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65A96A-0A6D-340B-9732-9CB40CA11EB0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6095563" y="2416806"/>
            <a:ext cx="718062" cy="5320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9B4DC3-4E52-0F4C-9724-99516A4D4C0F}"/>
              </a:ext>
            </a:extLst>
          </p:cNvPr>
          <p:cNvSpPr/>
          <p:nvPr/>
        </p:nvSpPr>
        <p:spPr>
          <a:xfrm>
            <a:off x="662609" y="1616765"/>
            <a:ext cx="5433391" cy="638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E0801-DDA0-2346-9B6A-7735F994DA0E}"/>
              </a:ext>
            </a:extLst>
          </p:cNvPr>
          <p:cNvSpPr/>
          <p:nvPr/>
        </p:nvSpPr>
        <p:spPr>
          <a:xfrm>
            <a:off x="6096000" y="1616765"/>
            <a:ext cx="5433391" cy="638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73919-15C6-2341-81A1-866DE2926A74}"/>
              </a:ext>
            </a:extLst>
          </p:cNvPr>
          <p:cNvSpPr txBox="1"/>
          <p:nvPr/>
        </p:nvSpPr>
        <p:spPr>
          <a:xfrm>
            <a:off x="1166191" y="1736034"/>
            <a:ext cx="442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Transport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79436-2965-E349-91B6-F3CEF0775F57}"/>
              </a:ext>
            </a:extLst>
          </p:cNvPr>
          <p:cNvSpPr txBox="1"/>
          <p:nvPr/>
        </p:nvSpPr>
        <p:spPr>
          <a:xfrm>
            <a:off x="6599582" y="1736034"/>
            <a:ext cx="442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Persistence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E25844-E098-E64D-A329-69B5EEF315E8}"/>
              </a:ext>
            </a:extLst>
          </p:cNvPr>
          <p:cNvSpPr/>
          <p:nvPr/>
        </p:nvSpPr>
        <p:spPr>
          <a:xfrm>
            <a:off x="662609" y="2255413"/>
            <a:ext cx="5433391" cy="3979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DF735-17C0-0A47-8AC7-C876D7D71B53}"/>
              </a:ext>
            </a:extLst>
          </p:cNvPr>
          <p:cNvSpPr txBox="1"/>
          <p:nvPr/>
        </p:nvSpPr>
        <p:spPr>
          <a:xfrm>
            <a:off x="894522" y="2479887"/>
            <a:ext cx="492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transport is an implementation of an underlying queuing technology.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31E87-4ED1-1240-9E03-0CFDBD553076}"/>
              </a:ext>
            </a:extLst>
          </p:cNvPr>
          <p:cNvSpPr/>
          <p:nvPr/>
        </p:nvSpPr>
        <p:spPr>
          <a:xfrm>
            <a:off x="6096000" y="2255413"/>
            <a:ext cx="5433391" cy="3979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815D1B-F597-D942-9372-6BE0AA09A39C}"/>
              </a:ext>
            </a:extLst>
          </p:cNvPr>
          <p:cNvSpPr txBox="1"/>
          <p:nvPr/>
        </p:nvSpPr>
        <p:spPr>
          <a:xfrm>
            <a:off x="6327913" y="2479886"/>
            <a:ext cx="4969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Persistence is essentially data storage, such as for long-running stateful processes or certain transport implementations.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24A15-F54E-224E-928A-64E80045C06E}"/>
              </a:ext>
            </a:extLst>
          </p:cNvPr>
          <p:cNvSpPr txBox="1"/>
          <p:nvPr/>
        </p:nvSpPr>
        <p:spPr>
          <a:xfrm>
            <a:off x="2159414" y="3429000"/>
            <a:ext cx="288234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700" dirty="0">
                <a:ea typeface="+mn-lt"/>
                <a:cs typeface="+mn-lt"/>
              </a:rPr>
              <a:t>Learning</a:t>
            </a: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700" dirty="0">
                <a:ea typeface="+mn-lt"/>
                <a:cs typeface="+mn-lt"/>
              </a:rPr>
              <a:t>MSMQ</a:t>
            </a:r>
            <a:endParaRPr lang="en-US" sz="1700" dirty="0"/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700" dirty="0">
                <a:ea typeface="+mn-lt"/>
                <a:cs typeface="+mn-lt"/>
              </a:rPr>
              <a:t>Azure Service Bus</a:t>
            </a: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700" dirty="0">
                <a:ea typeface="+mn-lt"/>
                <a:cs typeface="+mn-lt"/>
              </a:rPr>
              <a:t>Azure Storage Queues</a:t>
            </a: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700" dirty="0">
                <a:ea typeface="+mn-lt"/>
                <a:cs typeface="+mn-lt"/>
              </a:rPr>
              <a:t>SQL Server</a:t>
            </a: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700" dirty="0">
                <a:ea typeface="+mn-lt"/>
                <a:cs typeface="+mn-lt"/>
              </a:rPr>
              <a:t>RabbitMQ</a:t>
            </a: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700" dirty="0">
                <a:ea typeface="+mn-lt"/>
                <a:cs typeface="+mn-lt"/>
              </a:rPr>
              <a:t>Amazon SQS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2DC54E-BB8B-B64B-B8F3-F088A640F7C8}"/>
              </a:ext>
            </a:extLst>
          </p:cNvPr>
          <p:cNvSpPr txBox="1"/>
          <p:nvPr/>
        </p:nvSpPr>
        <p:spPr>
          <a:xfrm>
            <a:off x="7798901" y="3408401"/>
            <a:ext cx="2027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har char="•"/>
            </a:pPr>
            <a:r>
              <a:rPr lang="en-US" sz="1600" dirty="0">
                <a:ea typeface="+mn-lt"/>
                <a:cs typeface="+mn-lt"/>
              </a:rPr>
              <a:t>Learning</a:t>
            </a:r>
          </a:p>
          <a:p>
            <a:pPr marL="285750" indent="-285750">
              <a:buChar char="•"/>
            </a:pPr>
            <a:r>
              <a:rPr lang="en-US" sz="1600" dirty="0">
                <a:ea typeface="+mn-lt"/>
                <a:cs typeface="+mn-lt"/>
              </a:rPr>
              <a:t>SQL Server</a:t>
            </a:r>
            <a:endParaRPr lang="en-US" sz="1600" dirty="0"/>
          </a:p>
          <a:p>
            <a:pPr marL="285750" indent="-285750">
              <a:buChar char="•"/>
            </a:pPr>
            <a:r>
              <a:rPr lang="en-US" sz="1600" dirty="0">
                <a:ea typeface="+mn-lt"/>
                <a:cs typeface="+mn-lt"/>
              </a:rPr>
              <a:t>NHibernate</a:t>
            </a:r>
            <a:endParaRPr lang="en-US" sz="1600" dirty="0"/>
          </a:p>
          <a:p>
            <a:pPr marL="285750" indent="-285750">
              <a:buChar char="•"/>
            </a:pPr>
            <a:r>
              <a:rPr lang="en-US" sz="1600" dirty="0">
                <a:ea typeface="+mn-lt"/>
                <a:cs typeface="+mn-lt"/>
              </a:rPr>
              <a:t>Cosmos DB</a:t>
            </a:r>
            <a:endParaRPr lang="en-US" sz="1600" dirty="0"/>
          </a:p>
          <a:p>
            <a:pPr marL="285750" indent="-285750">
              <a:buChar char="•"/>
            </a:pPr>
            <a:r>
              <a:rPr lang="en-US" sz="1600" dirty="0">
                <a:ea typeface="+mn-lt"/>
                <a:cs typeface="+mn-lt"/>
              </a:rPr>
              <a:t>MongoDB</a:t>
            </a:r>
            <a:endParaRPr lang="en-US" sz="1600" dirty="0"/>
          </a:p>
          <a:p>
            <a:pPr marL="285750" indent="-285750">
              <a:buChar char="•"/>
            </a:pPr>
            <a:r>
              <a:rPr lang="en-US" sz="1600" dirty="0">
                <a:ea typeface="+mn-lt"/>
                <a:cs typeface="+mn-lt"/>
              </a:rPr>
              <a:t>Azure Table</a:t>
            </a:r>
            <a:endParaRPr lang="en-US" sz="1600" dirty="0"/>
          </a:p>
          <a:p>
            <a:pPr marL="285750" indent="-285750">
              <a:buChar char="•"/>
            </a:pPr>
            <a:r>
              <a:rPr lang="en-US" sz="1600" dirty="0" err="1">
                <a:ea typeface="+mn-lt"/>
                <a:cs typeface="+mn-lt"/>
              </a:rPr>
              <a:t>RavenDB</a:t>
            </a:r>
            <a:endParaRPr lang="en-US" sz="1600" dirty="0"/>
          </a:p>
          <a:p>
            <a:pPr marL="285750" indent="-285750">
              <a:buChar char="•"/>
            </a:pPr>
            <a:r>
              <a:rPr lang="en-US" sz="1600" dirty="0">
                <a:ea typeface="+mn-lt"/>
                <a:cs typeface="+mn-lt"/>
              </a:rPr>
              <a:t>Service Fabric</a:t>
            </a:r>
            <a:endParaRPr lang="en-US" sz="1600" dirty="0"/>
          </a:p>
          <a:p>
            <a:pPr marL="285750" indent="-285750">
              <a:buChar char="•"/>
            </a:pPr>
            <a:r>
              <a:rPr lang="en-US" sz="1600" dirty="0">
                <a:ea typeface="+mn-lt"/>
                <a:cs typeface="+mn-lt"/>
              </a:rPr>
              <a:t>MSMQ</a:t>
            </a:r>
            <a:endParaRPr lang="en-US" sz="1600" dirty="0"/>
          </a:p>
          <a:p>
            <a:pPr marL="285750" indent="-285750">
              <a:buChar char="•"/>
            </a:pPr>
            <a:r>
              <a:rPr lang="en-US" sz="1600" dirty="0">
                <a:ea typeface="+mn-lt"/>
                <a:cs typeface="+mn-lt"/>
              </a:rPr>
              <a:t>Non-Durable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B8563-7EE7-3445-83F9-ECBC8FF837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5713" y="107005"/>
            <a:ext cx="10380573" cy="143227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Configuration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9342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20" grpId="0" animBg="1"/>
      <p:bldP spid="15" grpId="0"/>
      <p:bldP spid="21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99A1E412-183C-0241-91AC-0DA18018AE72}"/>
              </a:ext>
            </a:extLst>
          </p:cNvPr>
          <p:cNvSpPr/>
          <p:nvPr/>
        </p:nvSpPr>
        <p:spPr>
          <a:xfrm>
            <a:off x="905435" y="2317468"/>
            <a:ext cx="10381129" cy="1097280"/>
          </a:xfrm>
          <a:prstGeom prst="roundRect">
            <a:avLst>
              <a:gd name="adj" fmla="val 76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2FDD4DCB-460F-8C4C-A872-F0124E3343FC}"/>
              </a:ext>
            </a:extLst>
          </p:cNvPr>
          <p:cNvSpPr/>
          <p:nvPr/>
        </p:nvSpPr>
        <p:spPr>
          <a:xfrm>
            <a:off x="905435" y="5101924"/>
            <a:ext cx="10381129" cy="1097280"/>
          </a:xfrm>
          <a:prstGeom prst="roundRect">
            <a:avLst>
              <a:gd name="adj" fmla="val 68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3B754-B63E-254F-B84D-E5969E74C240}"/>
              </a:ext>
            </a:extLst>
          </p:cNvPr>
          <p:cNvSpPr txBox="1"/>
          <p:nvPr/>
        </p:nvSpPr>
        <p:spPr>
          <a:xfrm>
            <a:off x="2068830" y="2635275"/>
            <a:ext cx="892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Long-running business processes exist in many systems.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D5771-50B0-2243-98F3-588045F9BE46}"/>
              </a:ext>
            </a:extLst>
          </p:cNvPr>
          <p:cNvSpPr txBox="1"/>
          <p:nvPr/>
        </p:nvSpPr>
        <p:spPr>
          <a:xfrm>
            <a:off x="2066365" y="5235065"/>
            <a:ext cx="8928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Sagas are a way to orchestrate these business processes, keeping in mind fault-tolerance and scalability.</a:t>
            </a:r>
          </a:p>
        </p:txBody>
      </p: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002D649E-CCFD-D940-838D-480AC0C3B1A8}"/>
              </a:ext>
            </a:extLst>
          </p:cNvPr>
          <p:cNvSpPr/>
          <p:nvPr/>
        </p:nvSpPr>
        <p:spPr>
          <a:xfrm>
            <a:off x="905435" y="3709696"/>
            <a:ext cx="10381129" cy="1097280"/>
          </a:xfrm>
          <a:prstGeom prst="roundRect">
            <a:avLst>
              <a:gd name="adj" fmla="val 68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7B827-472F-2A45-9FCA-706B36A28FB2}"/>
              </a:ext>
            </a:extLst>
          </p:cNvPr>
          <p:cNvSpPr txBox="1"/>
          <p:nvPr/>
        </p:nvSpPr>
        <p:spPr>
          <a:xfrm>
            <a:off x="2068830" y="3842837"/>
            <a:ext cx="8928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Whether the steps are automated, manual, or a combination, effective handling of these processes is critical.</a:t>
            </a:r>
          </a:p>
        </p:txBody>
      </p:sp>
      <p:pic>
        <p:nvPicPr>
          <p:cNvPr id="15" name="Graphic 14" descr="Cause And Effect with solid fill">
            <a:extLst>
              <a:ext uri="{FF2B5EF4-FFF2-40B4-BE49-F238E27FC236}">
                <a16:creationId xmlns:a16="http://schemas.microsoft.com/office/drawing/2014/main" id="{D7D39449-98B6-B145-993D-496A990D0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2523208"/>
            <a:ext cx="685800" cy="685800"/>
          </a:xfrm>
          <a:prstGeom prst="rect">
            <a:avLst/>
          </a:prstGeom>
        </p:spPr>
      </p:pic>
      <p:pic>
        <p:nvPicPr>
          <p:cNvPr id="17" name="Graphic 16" descr="Workflow with solid fill">
            <a:extLst>
              <a:ext uri="{FF2B5EF4-FFF2-40B4-BE49-F238E27FC236}">
                <a16:creationId xmlns:a16="http://schemas.microsoft.com/office/drawing/2014/main" id="{9A762E86-64E4-9045-A5D7-8FADD38CD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3000" y="3915436"/>
            <a:ext cx="685800" cy="685800"/>
          </a:xfrm>
          <a:prstGeom prst="rect">
            <a:avLst/>
          </a:prstGeom>
        </p:spPr>
      </p:pic>
      <p:pic>
        <p:nvPicPr>
          <p:cNvPr id="21" name="Graphic 20" descr="Arrow circle with solid fill">
            <a:extLst>
              <a:ext uri="{FF2B5EF4-FFF2-40B4-BE49-F238E27FC236}">
                <a16:creationId xmlns:a16="http://schemas.microsoft.com/office/drawing/2014/main" id="{F2561688-F2AE-C144-AC9D-3A01A8693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3000" y="5307664"/>
            <a:ext cx="685800" cy="685800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E0D73CA-8DBF-7044-B76D-4726ABBF5A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5435" y="557814"/>
            <a:ext cx="10380573" cy="143227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What are Sagas? And why do we need them?</a:t>
            </a:r>
          </a:p>
        </p:txBody>
      </p:sp>
    </p:spTree>
    <p:extLst>
      <p:ext uri="{BB962C8B-B14F-4D97-AF65-F5344CB8AC3E}">
        <p14:creationId xmlns:p14="http://schemas.microsoft.com/office/powerpoint/2010/main" val="130856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10A9E7E9-BD39-2645-835B-BA883E742BD3}"/>
              </a:ext>
            </a:extLst>
          </p:cNvPr>
          <p:cNvSpPr/>
          <p:nvPr/>
        </p:nvSpPr>
        <p:spPr>
          <a:xfrm>
            <a:off x="905435" y="1780258"/>
            <a:ext cx="8021395" cy="1188720"/>
          </a:xfrm>
          <a:prstGeom prst="roundRect">
            <a:avLst>
              <a:gd name="adj" fmla="val 76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2B9B9C27-5474-1643-A629-D4EF030350FF}"/>
              </a:ext>
            </a:extLst>
          </p:cNvPr>
          <p:cNvSpPr/>
          <p:nvPr/>
        </p:nvSpPr>
        <p:spPr>
          <a:xfrm>
            <a:off x="2646605" y="4787446"/>
            <a:ext cx="8021395" cy="1188720"/>
          </a:xfrm>
          <a:prstGeom prst="roundRect">
            <a:avLst>
              <a:gd name="adj" fmla="val 68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BDE1C-FD00-4448-A316-2340EAEC7104}"/>
              </a:ext>
            </a:extLst>
          </p:cNvPr>
          <p:cNvSpPr txBox="1"/>
          <p:nvPr/>
        </p:nvSpPr>
        <p:spPr>
          <a:xfrm>
            <a:off x="1200150" y="1959119"/>
            <a:ext cx="628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Long-running means stateful, so we need a saga data class that stores the state.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0DA91-AD99-6D44-AB67-AEC77AE6CA75}"/>
              </a:ext>
            </a:extLst>
          </p:cNvPr>
          <p:cNvSpPr txBox="1"/>
          <p:nvPr/>
        </p:nvSpPr>
        <p:spPr>
          <a:xfrm>
            <a:off x="2952750" y="4966307"/>
            <a:ext cx="6286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Implement </a:t>
            </a:r>
            <a:r>
              <a:rPr lang="en-US" sz="2400" dirty="0" err="1">
                <a:solidFill>
                  <a:schemeClr val="bg1"/>
                </a:solidFill>
              </a:rPr>
              <a:t>IAmStartedByMessages</a:t>
            </a:r>
            <a:r>
              <a:rPr lang="en-US" sz="2400" dirty="0">
                <a:solidFill>
                  <a:schemeClr val="bg1"/>
                </a:solidFill>
              </a:rPr>
              <a:t>&lt;T&gt; and </a:t>
            </a:r>
            <a:r>
              <a:rPr lang="en-US" sz="2400" dirty="0" err="1">
                <a:solidFill>
                  <a:schemeClr val="bg1"/>
                </a:solidFill>
              </a:rPr>
              <a:t>IHandleMessages</a:t>
            </a:r>
            <a:r>
              <a:rPr lang="en-US" sz="2400" dirty="0">
                <a:solidFill>
                  <a:schemeClr val="bg1"/>
                </a:solidFill>
              </a:rPr>
              <a:t>&lt;T&gt; interfaces.</a:t>
            </a:r>
          </a:p>
        </p:txBody>
      </p:sp>
      <p:sp>
        <p:nvSpPr>
          <p:cNvPr id="9" name="Rectangle: Rounded Corners 16">
            <a:extLst>
              <a:ext uri="{FF2B5EF4-FFF2-40B4-BE49-F238E27FC236}">
                <a16:creationId xmlns:a16="http://schemas.microsoft.com/office/drawing/2014/main" id="{88461613-1F8A-864E-BD91-949E327EF0B4}"/>
              </a:ext>
            </a:extLst>
          </p:cNvPr>
          <p:cNvSpPr/>
          <p:nvPr/>
        </p:nvSpPr>
        <p:spPr>
          <a:xfrm>
            <a:off x="1739825" y="3283852"/>
            <a:ext cx="8021395" cy="1188720"/>
          </a:xfrm>
          <a:prstGeom prst="roundRect">
            <a:avLst>
              <a:gd name="adj" fmla="val 68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08DE-2D0F-2543-A5BB-D6A38F95EBE7}"/>
              </a:ext>
            </a:extLst>
          </p:cNvPr>
          <p:cNvSpPr txBox="1"/>
          <p:nvPr/>
        </p:nvSpPr>
        <p:spPr>
          <a:xfrm>
            <a:off x="2046432" y="3474789"/>
            <a:ext cx="6286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saga is a class that inherits from Saga&lt;T&gt;, where T is the saga data class.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3F0629-2473-B24C-A9C6-5265858AC28B}"/>
              </a:ext>
            </a:extLst>
          </p:cNvPr>
          <p:cNvGrpSpPr/>
          <p:nvPr/>
        </p:nvGrpSpPr>
        <p:grpSpPr>
          <a:xfrm>
            <a:off x="8035719" y="2696935"/>
            <a:ext cx="796004" cy="796004"/>
            <a:chOff x="7624095" y="928672"/>
            <a:chExt cx="796004" cy="796004"/>
          </a:xfrm>
          <a:solidFill>
            <a:schemeClr val="accent5">
              <a:lumMod val="60000"/>
              <a:lumOff val="40000"/>
              <a:alpha val="80000"/>
            </a:schemeClr>
          </a:solidFill>
        </p:grpSpPr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03ED75E3-5B96-AF48-AA6A-FEA9C2C7E422}"/>
                </a:ext>
              </a:extLst>
            </p:cNvPr>
            <p:cNvSpPr/>
            <p:nvPr/>
          </p:nvSpPr>
          <p:spPr>
            <a:xfrm>
              <a:off x="7624095" y="928672"/>
              <a:ext cx="796004" cy="796004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Down Arrow 4">
              <a:extLst>
                <a:ext uri="{FF2B5EF4-FFF2-40B4-BE49-F238E27FC236}">
                  <a16:creationId xmlns:a16="http://schemas.microsoft.com/office/drawing/2014/main" id="{04116D05-2984-5C4C-8A27-0E5F026BAC23}"/>
                </a:ext>
              </a:extLst>
            </p:cNvPr>
            <p:cNvSpPr txBox="1"/>
            <p:nvPr/>
          </p:nvSpPr>
          <p:spPr>
            <a:xfrm>
              <a:off x="7803196" y="928672"/>
              <a:ext cx="437802" cy="59899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0358D-DC89-6547-912B-2507DE0D76AB}"/>
              </a:ext>
            </a:extLst>
          </p:cNvPr>
          <p:cNvGrpSpPr/>
          <p:nvPr/>
        </p:nvGrpSpPr>
        <p:grpSpPr>
          <a:xfrm>
            <a:off x="8926830" y="4232007"/>
            <a:ext cx="796004" cy="796004"/>
            <a:chOff x="7624095" y="928672"/>
            <a:chExt cx="796004" cy="796004"/>
          </a:xfrm>
          <a:solidFill>
            <a:schemeClr val="accent5">
              <a:lumMod val="60000"/>
              <a:lumOff val="40000"/>
              <a:alpha val="80000"/>
            </a:schemeClr>
          </a:solidFill>
        </p:grpSpPr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BEDFE2ED-4BD9-F741-AFDE-94D4F07721A1}"/>
                </a:ext>
              </a:extLst>
            </p:cNvPr>
            <p:cNvSpPr/>
            <p:nvPr/>
          </p:nvSpPr>
          <p:spPr>
            <a:xfrm>
              <a:off x="7624095" y="928672"/>
              <a:ext cx="796004" cy="796004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Down Arrow 4">
              <a:extLst>
                <a:ext uri="{FF2B5EF4-FFF2-40B4-BE49-F238E27FC236}">
                  <a16:creationId xmlns:a16="http://schemas.microsoft.com/office/drawing/2014/main" id="{5E508F0C-30A3-B542-B82C-79C6B31CD0A9}"/>
                </a:ext>
              </a:extLst>
            </p:cNvPr>
            <p:cNvSpPr txBox="1"/>
            <p:nvPr/>
          </p:nvSpPr>
          <p:spPr>
            <a:xfrm>
              <a:off x="7803196" y="928672"/>
              <a:ext cx="437802" cy="59899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 dirty="0"/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438F30F-4A0C-3846-A911-10D6385EB1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5435" y="316507"/>
            <a:ext cx="10380573" cy="143227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How to Create a Saga</a:t>
            </a:r>
          </a:p>
        </p:txBody>
      </p:sp>
    </p:spTree>
    <p:extLst>
      <p:ext uri="{BB962C8B-B14F-4D97-AF65-F5344CB8AC3E}">
        <p14:creationId xmlns:p14="http://schemas.microsoft.com/office/powerpoint/2010/main" val="156273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22283D"/>
      </a:dk2>
      <a:lt2>
        <a:srgbClr val="E8E7E2"/>
      </a:lt2>
      <a:accent1>
        <a:srgbClr val="2E4DBE"/>
      </a:accent1>
      <a:accent2>
        <a:srgbClr val="409BD0"/>
      </a:accent2>
      <a:accent3>
        <a:srgbClr val="5D40D0"/>
      </a:accent3>
      <a:accent4>
        <a:srgbClr val="BE2E55"/>
      </a:accent4>
      <a:accent5>
        <a:srgbClr val="D05540"/>
      </a:accent5>
      <a:accent6>
        <a:srgbClr val="BE7F2E"/>
      </a:accent6>
      <a:hlink>
        <a:srgbClr val="998333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Ledger Works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4C77E4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WWT</Template>
  <TotalTime>5413</TotalTime>
  <Words>476</Words>
  <Application>Microsoft Office PowerPoint</Application>
  <PresentationFormat>Widescreen</PresentationFormat>
  <Paragraphs>113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Arial,Sans-Serif</vt:lpstr>
      <vt:lpstr>Bierstadt</vt:lpstr>
      <vt:lpstr>Calibri</vt:lpstr>
      <vt:lpstr>Century Gothic</vt:lpstr>
      <vt:lpstr>Garamond</vt:lpstr>
      <vt:lpstr>HelveticaNeue-CondensedBold</vt:lpstr>
      <vt:lpstr>Raleway</vt:lpstr>
      <vt:lpstr>Raleway Medium</vt:lpstr>
      <vt:lpstr>Roboto</vt:lpstr>
      <vt:lpstr>BevelVTI</vt:lpstr>
      <vt:lpstr>Ledger Works</vt:lpstr>
      <vt:lpstr>NServiceBus &amp; Sagas</vt:lpstr>
      <vt:lpstr>PowerPoint Presentation</vt:lpstr>
      <vt:lpstr>PowerPoint Presentation</vt:lpstr>
      <vt:lpstr>PowerPoint Presentation</vt:lpstr>
      <vt:lpstr>What is NServiceBus?</vt:lpstr>
      <vt:lpstr>Message Types</vt:lpstr>
      <vt:lpstr>Configuration Considerations</vt:lpstr>
      <vt:lpstr>What are Sagas? And why do we need them?</vt:lpstr>
      <vt:lpstr>How to Create a Saga</vt:lpstr>
      <vt:lpstr>Saga Do’s and Don’ts</vt:lpstr>
      <vt:lpstr>Demo: Workflow Stages</vt:lpstr>
      <vt:lpstr>PowerPoint Presentation</vt:lpstr>
      <vt:lpstr>Demo: Workflow Scenarios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Erik Muir</cp:lastModifiedBy>
  <cp:revision>763</cp:revision>
  <dcterms:created xsi:type="dcterms:W3CDTF">2022-02-23T16:25:00Z</dcterms:created>
  <dcterms:modified xsi:type="dcterms:W3CDTF">2022-06-06T21:37:51Z</dcterms:modified>
</cp:coreProperties>
</file>