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0" r:id="rId4"/>
    <p:sldId id="266" r:id="rId5"/>
    <p:sldId id="288" r:id="rId6"/>
    <p:sldId id="259" r:id="rId7"/>
    <p:sldId id="290" r:id="rId8"/>
    <p:sldId id="261" r:id="rId9"/>
    <p:sldId id="289" r:id="rId10"/>
    <p:sldId id="285" r:id="rId11"/>
    <p:sldId id="291" r:id="rId12"/>
    <p:sldId id="286" r:id="rId13"/>
    <p:sldId id="292" r:id="rId14"/>
    <p:sldId id="293" r:id="rId15"/>
    <p:sldId id="262" r:id="rId16"/>
    <p:sldId id="26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1" autoAdjust="0"/>
    <p:restoredTop sz="94660"/>
  </p:normalViewPr>
  <p:slideViewPr>
    <p:cSldViewPr snapToGrid="0">
      <p:cViewPr varScale="1">
        <p:scale>
          <a:sx n="141" d="100"/>
          <a:sy n="141" d="100"/>
        </p:scale>
        <p:origin x="20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10/14/17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10/14/17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ef/core/" TargetMode="External"/><Relationship Id="rId4" Type="http://schemas.openxmlformats.org/officeDocument/2006/relationships/hyperlink" Target="https://docs.microsoft.com/en-us/sql/relational-databases/json/json-data-sql-server" TargetMode="External"/><Relationship Id="rId5" Type="http://schemas.openxmlformats.org/officeDocument/2006/relationships/hyperlink" Target="https://www.mockaroo.com/" TargetMode="External"/><Relationship Id="rId1" Type="http://schemas.openxmlformats.org/officeDocument/2006/relationships/slideLayout" Target="../slideLayouts/slideLayout2.xml"/><Relationship Id="rId2" Type="http://schemas.openxmlformats.org/officeDocument/2006/relationships/hyperlink" Target="https://angular.io/guide/for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a:t>Relational &amp; JSON Data</a:t>
            </a:r>
            <a:br>
              <a:rPr lang="en-US" dirty="0"/>
            </a:br>
            <a:r>
              <a:rPr lang="en-US" dirty="0"/>
              <a:t>Entity Framework Core</a:t>
            </a:r>
          </a:p>
        </p:txBody>
      </p:sp>
      <p:sp>
        <p:nvSpPr>
          <p:cNvPr id="4" name="Title 1"/>
          <p:cNvSpPr txBox="1">
            <a:spLocks/>
          </p:cNvSpPr>
          <p:nvPr/>
        </p:nvSpPr>
        <p:spPr>
          <a:xfrm>
            <a:off x="1876424" y="3509963"/>
            <a:ext cx="8791575" cy="1086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US" cap="none" dirty="0">
              <a:latin typeface="+mn-lt"/>
            </a:endParaRPr>
          </a:p>
        </p:txBody>
      </p:sp>
    </p:spTree>
    <p:extLst>
      <p:ext uri="{BB962C8B-B14F-4D97-AF65-F5344CB8AC3E}">
        <p14:creationId xmlns:p14="http://schemas.microsoft.com/office/powerpoint/2010/main" val="14168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a:t>Relational &amp; JSON Data</a:t>
            </a:r>
            <a:br>
              <a:rPr lang="en-US" dirty="0"/>
            </a:br>
            <a:r>
              <a:rPr lang="en-US" dirty="0"/>
              <a:t>Entity Framework Core</a:t>
            </a:r>
          </a:p>
        </p:txBody>
      </p:sp>
      <p:sp>
        <p:nvSpPr>
          <p:cNvPr id="4" name="Title 1"/>
          <p:cNvSpPr txBox="1">
            <a:spLocks/>
          </p:cNvSpPr>
          <p:nvPr/>
        </p:nvSpPr>
        <p:spPr>
          <a:xfrm>
            <a:off x="1876424" y="3509963"/>
            <a:ext cx="8791575" cy="1086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smtClean="0">
                <a:latin typeface="+mn-lt"/>
              </a:rPr>
              <a:t>On Demand De/Serialization</a:t>
            </a:r>
            <a:endParaRPr lang="en-US" cap="none" dirty="0">
              <a:latin typeface="+mn-lt"/>
            </a:endParaRPr>
          </a:p>
        </p:txBody>
      </p:sp>
    </p:spTree>
    <p:extLst>
      <p:ext uri="{BB962C8B-B14F-4D97-AF65-F5344CB8AC3E}">
        <p14:creationId xmlns:p14="http://schemas.microsoft.com/office/powerpoint/2010/main" val="2420649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463297"/>
            <a:ext cx="3856037" cy="1639884"/>
          </a:xfrm>
        </p:spPr>
        <p:txBody>
          <a:bodyPr/>
          <a:lstStyle/>
          <a:p>
            <a:r>
              <a:rPr lang="en-US" sz="3000" dirty="0" smtClean="0"/>
              <a:t>On Demand, Lazy</a:t>
            </a:r>
            <a:br>
              <a:rPr lang="en-US" sz="3000" dirty="0" smtClean="0"/>
            </a:br>
            <a:r>
              <a:rPr lang="en-US" sz="3000" dirty="0" smtClean="0"/>
              <a:t>De/Serialization</a:t>
            </a:r>
            <a:endParaRPr lang="en-US" sz="3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5440" y="300138"/>
            <a:ext cx="5557853" cy="6222582"/>
          </a:xfrm>
        </p:spPr>
      </p:pic>
      <p:sp>
        <p:nvSpPr>
          <p:cNvPr id="4" name="Text Placeholder 3"/>
          <p:cNvSpPr>
            <a:spLocks noGrp="1"/>
          </p:cNvSpPr>
          <p:nvPr>
            <p:ph type="body" sz="half" idx="2"/>
          </p:nvPr>
        </p:nvSpPr>
        <p:spPr>
          <a:xfrm>
            <a:off x="1146705" y="2103182"/>
            <a:ext cx="3856037" cy="4419538"/>
          </a:xfrm>
        </p:spPr>
        <p:txBody>
          <a:bodyPr>
            <a:normAutofit/>
          </a:bodyPr>
          <a:lstStyle/>
          <a:p>
            <a:r>
              <a:rPr lang="en-US" dirty="0" smtClean="0"/>
              <a:t>The POCO object is part of the entity referenced by your EF DB Context but is marked [</a:t>
            </a:r>
            <a:r>
              <a:rPr lang="en-US" dirty="0" err="1" smtClean="0"/>
              <a:t>NotMapped</a:t>
            </a:r>
            <a:r>
              <a:rPr lang="en-US" dirty="0" smtClean="0"/>
              <a:t>] to tell EF to ignore the property. A private backing field is used to keep track of whether the property has been accessed during the life of the Entity.</a:t>
            </a:r>
          </a:p>
          <a:p>
            <a:r>
              <a:rPr lang="en-US" dirty="0" smtClean="0"/>
              <a:t>The string property likewise uses a backing field to keep track of the database-returned version of the object in case the POCO property is not accessed so it can be saved back as part of the update (or ignored if EF detects no change).</a:t>
            </a:r>
          </a:p>
        </p:txBody>
      </p:sp>
    </p:spTree>
    <p:extLst>
      <p:ext uri="{BB962C8B-B14F-4D97-AF65-F5344CB8AC3E}">
        <p14:creationId xmlns:p14="http://schemas.microsoft.com/office/powerpoint/2010/main" val="35398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a:t>Relational &amp; JSON Data</a:t>
            </a:r>
            <a:br>
              <a:rPr lang="en-US" dirty="0"/>
            </a:br>
            <a:r>
              <a:rPr lang="en-US" dirty="0"/>
              <a:t>Entity Framework Core</a:t>
            </a:r>
          </a:p>
        </p:txBody>
      </p:sp>
      <p:sp>
        <p:nvSpPr>
          <p:cNvPr id="4" name="Title 1"/>
          <p:cNvSpPr txBox="1">
            <a:spLocks/>
          </p:cNvSpPr>
          <p:nvPr/>
        </p:nvSpPr>
        <p:spPr>
          <a:xfrm>
            <a:off x="1876424" y="3509963"/>
            <a:ext cx="8791575" cy="1086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smtClean="0">
                <a:latin typeface="+mn-lt"/>
              </a:rPr>
              <a:t>SQL Server Query Support</a:t>
            </a:r>
            <a:endParaRPr lang="en-US" cap="none" dirty="0">
              <a:latin typeface="+mn-lt"/>
            </a:endParaRPr>
          </a:p>
        </p:txBody>
      </p:sp>
    </p:spTree>
    <p:extLst>
      <p:ext uri="{BB962C8B-B14F-4D97-AF65-F5344CB8AC3E}">
        <p14:creationId xmlns:p14="http://schemas.microsoft.com/office/powerpoint/2010/main" val="1116518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463297"/>
            <a:ext cx="3856037" cy="1639884"/>
          </a:xfrm>
        </p:spPr>
        <p:txBody>
          <a:bodyPr/>
          <a:lstStyle/>
          <a:p>
            <a:r>
              <a:rPr lang="en-US" sz="3000" dirty="0" smtClean="0"/>
              <a:t>SQL Server Query Support</a:t>
            </a:r>
            <a:endParaRPr lang="en-US" sz="3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330" y="300138"/>
            <a:ext cx="4608073" cy="6222582"/>
          </a:xfrm>
        </p:spPr>
      </p:pic>
      <p:sp>
        <p:nvSpPr>
          <p:cNvPr id="4" name="Text Placeholder 3"/>
          <p:cNvSpPr>
            <a:spLocks noGrp="1"/>
          </p:cNvSpPr>
          <p:nvPr>
            <p:ph type="body" sz="half" idx="2"/>
          </p:nvPr>
        </p:nvSpPr>
        <p:spPr>
          <a:xfrm>
            <a:off x="1146705" y="2103182"/>
            <a:ext cx="3856037" cy="4419538"/>
          </a:xfrm>
        </p:spPr>
        <p:txBody>
          <a:bodyPr>
            <a:normAutofit/>
          </a:bodyPr>
          <a:lstStyle/>
          <a:p>
            <a:r>
              <a:rPr lang="en-US" dirty="0" smtClean="0"/>
              <a:t>SQL Server might not support all the fringe case features of JSON.NET but it is very flexible.</a:t>
            </a:r>
          </a:p>
          <a:p>
            <a:r>
              <a:rPr lang="en-US" dirty="0" smtClean="0"/>
              <a:t>JSON properties can be extracted in a query and treated as if they were column data from a normal table.</a:t>
            </a:r>
          </a:p>
        </p:txBody>
      </p:sp>
    </p:spTree>
    <p:extLst>
      <p:ext uri="{BB962C8B-B14F-4D97-AF65-F5344CB8AC3E}">
        <p14:creationId xmlns:p14="http://schemas.microsoft.com/office/powerpoint/2010/main" val="3303242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463297"/>
            <a:ext cx="3856037" cy="1639884"/>
          </a:xfrm>
        </p:spPr>
        <p:txBody>
          <a:bodyPr/>
          <a:lstStyle/>
          <a:p>
            <a:r>
              <a:rPr lang="en-US" sz="3000" dirty="0" smtClean="0"/>
              <a:t>SQL Server Query Support</a:t>
            </a:r>
            <a:endParaRPr lang="en-US" sz="3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4924" y="609600"/>
            <a:ext cx="5813795" cy="5657088"/>
          </a:xfrm>
        </p:spPr>
      </p:pic>
      <p:sp>
        <p:nvSpPr>
          <p:cNvPr id="4" name="Text Placeholder 3"/>
          <p:cNvSpPr>
            <a:spLocks noGrp="1"/>
          </p:cNvSpPr>
          <p:nvPr>
            <p:ph type="body" sz="half" idx="2"/>
          </p:nvPr>
        </p:nvSpPr>
        <p:spPr>
          <a:xfrm>
            <a:off x="1146705" y="2103182"/>
            <a:ext cx="3856037" cy="4419538"/>
          </a:xfrm>
        </p:spPr>
        <p:txBody>
          <a:bodyPr>
            <a:normAutofit/>
          </a:bodyPr>
          <a:lstStyle/>
          <a:p>
            <a:r>
              <a:rPr lang="en-US" dirty="0" smtClean="0"/>
              <a:t>SQL functions and methods can be used on data that’s been extracted from JSON just like it were data from tables.</a:t>
            </a:r>
          </a:p>
        </p:txBody>
      </p:sp>
    </p:spTree>
    <p:extLst>
      <p:ext uri="{BB962C8B-B14F-4D97-AF65-F5344CB8AC3E}">
        <p14:creationId xmlns:p14="http://schemas.microsoft.com/office/powerpoint/2010/main" val="260591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a:t>Relational &amp; JSON Data</a:t>
            </a:r>
            <a:br>
              <a:rPr lang="en-US" dirty="0"/>
            </a:br>
            <a:r>
              <a:rPr lang="en-US" dirty="0"/>
              <a:t>Entity Framework Core</a:t>
            </a:r>
          </a:p>
        </p:txBody>
      </p:sp>
      <p:sp>
        <p:nvSpPr>
          <p:cNvPr id="4" name="Title 1"/>
          <p:cNvSpPr txBox="1">
            <a:spLocks/>
          </p:cNvSpPr>
          <p:nvPr/>
        </p:nvSpPr>
        <p:spPr>
          <a:xfrm>
            <a:off x="1876424" y="3509963"/>
            <a:ext cx="9666392" cy="1086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a:latin typeface="+mn-lt"/>
              </a:rPr>
              <a:t>Entity Framework Core Demo</a:t>
            </a:r>
          </a:p>
        </p:txBody>
      </p:sp>
    </p:spTree>
    <p:extLst>
      <p:ext uri="{BB962C8B-B14F-4D97-AF65-F5344CB8AC3E}">
        <p14:creationId xmlns:p14="http://schemas.microsoft.com/office/powerpoint/2010/main" val="4209813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6" name="Picture Placeholder 5"/>
          <p:cNvPicPr>
            <a:picLocks noGrp="1" noChangeAspect="1"/>
          </p:cNvPicPr>
          <p:nvPr>
            <p:ph type="pic" idx="1"/>
          </p:nvPr>
        </p:nvPicPr>
        <p:blipFill>
          <a:blip r:embed="rId2"/>
          <a:srcRect l="14532" r="14532"/>
          <a:stretch>
            <a:fillRect/>
          </a:stretch>
        </p:blipFill>
        <p:spPr/>
      </p:pic>
      <p:sp>
        <p:nvSpPr>
          <p:cNvPr id="4" name="Text Placeholder 3"/>
          <p:cNvSpPr>
            <a:spLocks noGrp="1"/>
          </p:cNvSpPr>
          <p:nvPr>
            <p:ph type="body" sz="half" idx="2"/>
          </p:nvPr>
        </p:nvSpPr>
        <p:spPr/>
        <p:txBody>
          <a:bodyPr>
            <a:noAutofit/>
          </a:bodyPr>
          <a:lstStyle/>
          <a:p>
            <a:r>
              <a:rPr lang="en-US" sz="2000" dirty="0"/>
              <a:t>Erik Noren</a:t>
            </a:r>
            <a:br>
              <a:rPr lang="en-US" sz="2000" dirty="0"/>
            </a:br>
            <a:r>
              <a:rPr lang="en-US" sz="2000" dirty="0"/>
              <a:t>Solutions Architect</a:t>
            </a:r>
            <a:br>
              <a:rPr lang="en-US" sz="2000" dirty="0"/>
            </a:br>
            <a:r>
              <a:rPr lang="en-US" sz="2000" dirty="0"/>
              <a:t>Software Developer </a:t>
            </a:r>
            <a:r>
              <a:rPr lang="en-US" sz="2000" dirty="0" smtClean="0"/>
              <a:t>20+ </a:t>
            </a:r>
            <a:r>
              <a:rPr lang="en-US" sz="2000" dirty="0"/>
              <a:t>Years</a:t>
            </a:r>
            <a:br>
              <a:rPr lang="en-US" sz="2000" dirty="0"/>
            </a:br>
            <a:r>
              <a:rPr lang="en-US" sz="2000" dirty="0"/>
              <a:t>Software Tinkerer Since Commodore 64</a:t>
            </a:r>
            <a:br>
              <a:rPr lang="en-US" sz="2000" dirty="0"/>
            </a:br>
            <a:r>
              <a:rPr lang="en-US" sz="2000" dirty="0"/>
              <a:t>Hardware Hobbyist</a:t>
            </a:r>
          </a:p>
          <a:p>
            <a:r>
              <a:rPr lang="en-US" sz="2000" dirty="0"/>
              <a:t>Twitter: @</a:t>
            </a:r>
            <a:r>
              <a:rPr lang="en-US" sz="2000" dirty="0" err="1"/>
              <a:t>ErikNoren</a:t>
            </a:r>
            <a:r>
              <a:rPr lang="en-US" sz="2000" dirty="0"/>
              <a:t/>
            </a:r>
            <a:br>
              <a:rPr lang="en-US" sz="2000" dirty="0"/>
            </a:br>
            <a:r>
              <a:rPr lang="en-US" sz="2000" dirty="0"/>
              <a:t>GitHub: </a:t>
            </a:r>
            <a:r>
              <a:rPr lang="en-US" sz="2000" dirty="0" err="1"/>
              <a:t>ErikNoren</a:t>
            </a:r>
            <a:r>
              <a:rPr lang="en-US" sz="2000" dirty="0"/>
              <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701968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US" dirty="0"/>
              <a:t>Resources</a:t>
            </a:r>
          </a:p>
        </p:txBody>
      </p:sp>
      <p:sp>
        <p:nvSpPr>
          <p:cNvPr id="3" name="Content Placeholder 2"/>
          <p:cNvSpPr>
            <a:spLocks noGrp="1"/>
          </p:cNvSpPr>
          <p:nvPr>
            <p:ph idx="1"/>
          </p:nvPr>
        </p:nvSpPr>
        <p:spPr>
          <a:xfrm>
            <a:off x="1141411" y="2249486"/>
            <a:ext cx="10805165" cy="4204067"/>
          </a:xfrm>
        </p:spPr>
        <p:txBody>
          <a:bodyPr>
            <a:normAutofit/>
          </a:bodyPr>
          <a:lstStyle/>
          <a:p>
            <a:r>
              <a:rPr lang="en-US" sz="2000" dirty="0"/>
              <a:t>Demo Code </a:t>
            </a:r>
            <a:r>
              <a:rPr lang="mr-IN" sz="2000" dirty="0" smtClean="0"/>
              <a:t>–</a:t>
            </a:r>
            <a:r>
              <a:rPr lang="en-US" sz="2000" dirty="0" smtClean="0"/>
              <a:t> GitHub </a:t>
            </a:r>
          </a:p>
          <a:p>
            <a:r>
              <a:rPr lang="en-US" sz="2000" dirty="0"/>
              <a:t>Angular Forms </a:t>
            </a:r>
            <a:r>
              <a:rPr lang="mr-IN" sz="2000" dirty="0" smtClean="0"/>
              <a:t>–</a:t>
            </a:r>
            <a:r>
              <a:rPr lang="en-US" sz="2000" dirty="0" smtClean="0"/>
              <a:t> </a:t>
            </a:r>
            <a:r>
              <a:rPr lang="en-US" sz="2000" dirty="0">
                <a:hlinkClick r:id="rId2"/>
              </a:rPr>
              <a:t>https://</a:t>
            </a:r>
            <a:r>
              <a:rPr lang="en-US" sz="2000" dirty="0" smtClean="0">
                <a:hlinkClick r:id="rId2"/>
              </a:rPr>
              <a:t>angular.io/guide/forms</a:t>
            </a:r>
            <a:endParaRPr lang="en-US" sz="2000" dirty="0" smtClean="0"/>
          </a:p>
          <a:p>
            <a:r>
              <a:rPr lang="en-US" sz="2000" dirty="0"/>
              <a:t>EF Core </a:t>
            </a:r>
            <a:r>
              <a:rPr lang="mr-IN" sz="2000" dirty="0" smtClean="0"/>
              <a:t>–</a:t>
            </a:r>
            <a:r>
              <a:rPr lang="en-US" sz="2000" dirty="0" smtClean="0"/>
              <a:t> </a:t>
            </a:r>
            <a:r>
              <a:rPr lang="en-US" sz="2000" dirty="0">
                <a:hlinkClick r:id="rId3"/>
              </a:rPr>
              <a:t>https://docs.microsoft.com/en-us/ef/core</a:t>
            </a:r>
            <a:r>
              <a:rPr lang="en-US" sz="2000" dirty="0" smtClean="0">
                <a:hlinkClick r:id="rId3"/>
              </a:rPr>
              <a:t>/</a:t>
            </a:r>
            <a:endParaRPr lang="en-US" sz="2000" dirty="0" smtClean="0"/>
          </a:p>
          <a:p>
            <a:r>
              <a:rPr lang="en-US" sz="2000" dirty="0" smtClean="0"/>
              <a:t>SQL Server JSON Support (SQL Server 2016 or higher) </a:t>
            </a:r>
            <a:r>
              <a:rPr lang="mr-IN" sz="2000" dirty="0" smtClean="0"/>
              <a:t>–</a:t>
            </a:r>
            <a:r>
              <a:rPr lang="en-US" sz="2000" dirty="0" smtClean="0"/>
              <a:t/>
            </a:r>
            <a:br>
              <a:rPr lang="en-US" sz="2000" dirty="0" smtClean="0"/>
            </a:br>
            <a:r>
              <a:rPr lang="en-US" sz="2000" dirty="0" smtClean="0">
                <a:hlinkClick r:id="rId4"/>
              </a:rPr>
              <a:t>https</a:t>
            </a:r>
            <a:r>
              <a:rPr lang="en-US" sz="2000" dirty="0">
                <a:hlinkClick r:id="rId4"/>
              </a:rPr>
              <a:t>://</a:t>
            </a:r>
            <a:r>
              <a:rPr lang="en-US" sz="2000" dirty="0" smtClean="0">
                <a:hlinkClick r:id="rId4"/>
              </a:rPr>
              <a:t>docs.microsoft.com/en-us/sql/relational-databases/json/json-data-sql-server</a:t>
            </a:r>
            <a:endParaRPr lang="en-US" sz="2000" dirty="0" smtClean="0"/>
          </a:p>
          <a:p>
            <a:r>
              <a:rPr lang="en-US" sz="2000" dirty="0" smtClean="0"/>
              <a:t>Mock Data Generator </a:t>
            </a:r>
            <a:r>
              <a:rPr lang="mr-IN" sz="2000" dirty="0" smtClean="0"/>
              <a:t>–</a:t>
            </a:r>
            <a:r>
              <a:rPr lang="en-US" sz="2000" dirty="0"/>
              <a:t> </a:t>
            </a:r>
            <a:r>
              <a:rPr lang="en-US" sz="2000" dirty="0">
                <a:hlinkClick r:id="rId5"/>
              </a:rPr>
              <a:t>https://www.mockaroo.com</a:t>
            </a:r>
            <a:r>
              <a:rPr lang="en-US" sz="2000" dirty="0" smtClean="0">
                <a:hlinkClick r:id="rId5"/>
              </a:rPr>
              <a:t>/</a:t>
            </a:r>
            <a:endParaRPr lang="en-US" sz="2000" dirty="0" smtClean="0"/>
          </a:p>
          <a:p>
            <a:endParaRPr lang="en-US" sz="2000" dirty="0" smtClean="0"/>
          </a:p>
        </p:txBody>
      </p:sp>
    </p:spTree>
    <p:extLst>
      <p:ext uri="{BB962C8B-B14F-4D97-AF65-F5344CB8AC3E}">
        <p14:creationId xmlns:p14="http://schemas.microsoft.com/office/powerpoint/2010/main" val="359252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Erik Noren</a:t>
            </a:r>
          </a:p>
        </p:txBody>
      </p:sp>
      <p:pic>
        <p:nvPicPr>
          <p:cNvPr id="6" name="Picture Placeholder 5"/>
          <p:cNvPicPr>
            <a:picLocks noGrp="1" noChangeAspect="1"/>
          </p:cNvPicPr>
          <p:nvPr>
            <p:ph type="pic" idx="1"/>
          </p:nvPr>
        </p:nvPicPr>
        <p:blipFill>
          <a:blip r:embed="rId2"/>
          <a:srcRect l="14532" r="14532"/>
          <a:stretch>
            <a:fillRect/>
          </a:stretch>
        </p:blipFill>
        <p:spPr/>
      </p:pic>
      <p:sp>
        <p:nvSpPr>
          <p:cNvPr id="4" name="Text Placeholder 3"/>
          <p:cNvSpPr>
            <a:spLocks noGrp="1"/>
          </p:cNvSpPr>
          <p:nvPr>
            <p:ph type="body" sz="half" idx="2"/>
          </p:nvPr>
        </p:nvSpPr>
        <p:spPr/>
        <p:txBody>
          <a:bodyPr>
            <a:noAutofit/>
          </a:bodyPr>
          <a:lstStyle/>
          <a:p>
            <a:r>
              <a:rPr lang="en-US" sz="2000" dirty="0"/>
              <a:t>Solutions Architect</a:t>
            </a:r>
            <a:br>
              <a:rPr lang="en-US" sz="2000" dirty="0"/>
            </a:br>
            <a:r>
              <a:rPr lang="en-US" sz="2000" dirty="0"/>
              <a:t>Software Developer </a:t>
            </a:r>
            <a:r>
              <a:rPr lang="en-US" sz="2000" dirty="0" smtClean="0"/>
              <a:t>20+ </a:t>
            </a:r>
            <a:r>
              <a:rPr lang="en-US" sz="2000" dirty="0"/>
              <a:t>Years</a:t>
            </a:r>
            <a:br>
              <a:rPr lang="en-US" sz="2000" dirty="0"/>
            </a:br>
            <a:r>
              <a:rPr lang="en-US" sz="2000" dirty="0"/>
              <a:t>Software Tinkerer Since Commodore 64</a:t>
            </a:r>
            <a:br>
              <a:rPr lang="en-US" sz="2000" dirty="0"/>
            </a:br>
            <a:r>
              <a:rPr lang="en-US" sz="2000" dirty="0"/>
              <a:t>Hardware Hobbyist</a:t>
            </a:r>
          </a:p>
          <a:p>
            <a:r>
              <a:rPr lang="en-US" sz="2000" dirty="0"/>
              <a:t>Twitter: @</a:t>
            </a:r>
            <a:r>
              <a:rPr lang="en-US" sz="2000" dirty="0" err="1"/>
              <a:t>ErikNoren</a:t>
            </a:r>
            <a:r>
              <a:rPr lang="en-US" sz="2000" dirty="0"/>
              <a:t/>
            </a:r>
            <a:br>
              <a:rPr lang="en-US" sz="2000" dirty="0"/>
            </a:br>
            <a:r>
              <a:rPr lang="en-US" sz="2000" dirty="0"/>
              <a:t>GitHub: </a:t>
            </a:r>
            <a:r>
              <a:rPr lang="en-US" sz="2000" dirty="0" err="1"/>
              <a:t>ErikNoren</a:t>
            </a:r>
            <a:endParaRPr lang="en-US" sz="2000" dirty="0"/>
          </a:p>
        </p:txBody>
      </p:sp>
    </p:spTree>
    <p:extLst>
      <p:ext uri="{BB962C8B-B14F-4D97-AF65-F5344CB8AC3E}">
        <p14:creationId xmlns:p14="http://schemas.microsoft.com/office/powerpoint/2010/main" val="2913220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a:t>Relational &amp; JSON Data</a:t>
            </a:r>
            <a:br>
              <a:rPr lang="en-US" dirty="0"/>
            </a:br>
            <a:r>
              <a:rPr lang="en-US" dirty="0"/>
              <a:t>Entity Framework Core</a:t>
            </a:r>
          </a:p>
        </p:txBody>
      </p:sp>
      <p:sp>
        <p:nvSpPr>
          <p:cNvPr id="4" name="Title 1"/>
          <p:cNvSpPr txBox="1">
            <a:spLocks/>
          </p:cNvSpPr>
          <p:nvPr/>
        </p:nvSpPr>
        <p:spPr>
          <a:xfrm>
            <a:off x="1876424" y="3509963"/>
            <a:ext cx="8791575" cy="1086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smtClean="0">
                <a:latin typeface="+mn-lt"/>
              </a:rPr>
              <a:t>SQL Server JSON Support</a:t>
            </a:r>
            <a:endParaRPr lang="en-US" cap="none" dirty="0">
              <a:latin typeface="+mn-lt"/>
            </a:endParaRPr>
          </a:p>
        </p:txBody>
      </p:sp>
    </p:spTree>
    <p:extLst>
      <p:ext uri="{BB962C8B-B14F-4D97-AF65-F5344CB8AC3E}">
        <p14:creationId xmlns:p14="http://schemas.microsoft.com/office/powerpoint/2010/main" val="9275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cap="none" dirty="0" smtClean="0"/>
              <a:t>SQL Server JSON Pros</a:t>
            </a:r>
            <a:endParaRPr lang="en-US" sz="6000" cap="none" dirty="0"/>
          </a:p>
        </p:txBody>
      </p:sp>
      <p:sp>
        <p:nvSpPr>
          <p:cNvPr id="3" name="Content Placeholder 2"/>
          <p:cNvSpPr>
            <a:spLocks noGrp="1"/>
          </p:cNvSpPr>
          <p:nvPr>
            <p:ph idx="1"/>
          </p:nvPr>
        </p:nvSpPr>
        <p:spPr>
          <a:xfrm>
            <a:off x="1141412" y="2022230"/>
            <a:ext cx="10544620" cy="4835770"/>
          </a:xfrm>
        </p:spPr>
        <p:txBody>
          <a:bodyPr>
            <a:normAutofit/>
          </a:bodyPr>
          <a:lstStyle/>
          <a:p>
            <a:r>
              <a:rPr lang="en-US" dirty="0" smtClean="0"/>
              <a:t>No new column type; leverages NVARCHAR(MAX)</a:t>
            </a:r>
          </a:p>
          <a:p>
            <a:pPr lvl="1"/>
            <a:r>
              <a:rPr lang="en-US" dirty="0" smtClean="0"/>
              <a:t>Tooling and libraries don’t require updates to </a:t>
            </a:r>
            <a:r>
              <a:rPr lang="en-US" smtClean="0"/>
              <a:t>use </a:t>
            </a:r>
            <a:r>
              <a:rPr lang="en-US" smtClean="0"/>
              <a:t>JSON</a:t>
            </a:r>
            <a:endParaRPr lang="en-US" dirty="0" smtClean="0"/>
          </a:p>
          <a:p>
            <a:pPr lvl="1"/>
            <a:r>
              <a:rPr lang="en-US" dirty="0" smtClean="0"/>
              <a:t>In multi-server environment, only the query server needs JSON support</a:t>
            </a:r>
          </a:p>
          <a:p>
            <a:r>
              <a:rPr lang="en-US" dirty="0" smtClean="0"/>
              <a:t>Computed Columns can extract data from JSON document</a:t>
            </a:r>
          </a:p>
          <a:p>
            <a:pPr lvl="1"/>
            <a:r>
              <a:rPr lang="en-US" dirty="0" smtClean="0"/>
              <a:t>Support legacy systems that need relational data</a:t>
            </a:r>
          </a:p>
          <a:p>
            <a:pPr lvl="1"/>
            <a:r>
              <a:rPr lang="en-US" dirty="0" smtClean="0"/>
              <a:t>Create indexes to make queries involving JSON data faster</a:t>
            </a:r>
          </a:p>
          <a:p>
            <a:pPr lvl="1"/>
            <a:r>
              <a:rPr lang="en-US" dirty="0" smtClean="0"/>
              <a:t>Indexing has special consideration for JSON data exposed this way</a:t>
            </a:r>
          </a:p>
          <a:p>
            <a:r>
              <a:rPr lang="en-US" dirty="0" smtClean="0"/>
              <a:t>Can convert JSON data to table format</a:t>
            </a:r>
          </a:p>
          <a:p>
            <a:r>
              <a:rPr lang="en-US" dirty="0" smtClean="0"/>
              <a:t>Can convert table data to JSON format</a:t>
            </a:r>
          </a:p>
          <a:p>
            <a:endParaRPr lang="en-US" dirty="0" smtClean="0"/>
          </a:p>
        </p:txBody>
      </p:sp>
    </p:spTree>
    <p:extLst>
      <p:ext uri="{BB962C8B-B14F-4D97-AF65-F5344CB8AC3E}">
        <p14:creationId xmlns:p14="http://schemas.microsoft.com/office/powerpoint/2010/main" val="2725743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cap="none" dirty="0"/>
              <a:t>SQL Server JSON </a:t>
            </a:r>
            <a:r>
              <a:rPr lang="en-US" sz="6000" cap="none" dirty="0" smtClean="0"/>
              <a:t>Cons</a:t>
            </a:r>
            <a:endParaRPr lang="en-US" sz="6000" cap="none" dirty="0"/>
          </a:p>
        </p:txBody>
      </p:sp>
      <p:sp>
        <p:nvSpPr>
          <p:cNvPr id="3" name="Content Placeholder 2"/>
          <p:cNvSpPr>
            <a:spLocks noGrp="1"/>
          </p:cNvSpPr>
          <p:nvPr>
            <p:ph idx="1"/>
          </p:nvPr>
        </p:nvSpPr>
        <p:spPr>
          <a:xfrm>
            <a:off x="1141412" y="2022230"/>
            <a:ext cx="10544620" cy="4835770"/>
          </a:xfrm>
        </p:spPr>
        <p:txBody>
          <a:bodyPr>
            <a:normAutofit/>
          </a:bodyPr>
          <a:lstStyle/>
          <a:p>
            <a:r>
              <a:rPr lang="en-US" dirty="0" smtClean="0"/>
              <a:t>No </a:t>
            </a:r>
            <a:r>
              <a:rPr lang="en-US" dirty="0"/>
              <a:t>new column type; leverages NVARCHAR(MAX</a:t>
            </a:r>
            <a:r>
              <a:rPr lang="en-US" dirty="0" smtClean="0"/>
              <a:t>)</a:t>
            </a:r>
          </a:p>
          <a:p>
            <a:pPr lvl="1"/>
            <a:r>
              <a:rPr lang="en-US" dirty="0" smtClean="0"/>
              <a:t>Tooling and queries can’t intuit the column contains JSON data</a:t>
            </a:r>
          </a:p>
          <a:p>
            <a:pPr lvl="1"/>
            <a:r>
              <a:rPr lang="en-US" dirty="0" smtClean="0"/>
              <a:t>Requires adding a constraint to the database column to enforce valid JSON</a:t>
            </a:r>
          </a:p>
          <a:p>
            <a:r>
              <a:rPr lang="en-US" dirty="0" smtClean="0"/>
              <a:t>SQL can go from JSON to Table and Table to JSON but…</a:t>
            </a:r>
          </a:p>
          <a:p>
            <a:pPr lvl="1"/>
            <a:r>
              <a:rPr lang="en-US" dirty="0" smtClean="0"/>
              <a:t>JSON generated from SQL might not match application’s expected schema</a:t>
            </a:r>
          </a:p>
          <a:p>
            <a:pPr lvl="1"/>
            <a:r>
              <a:rPr lang="en-US" dirty="0" smtClean="0"/>
              <a:t>Going from JSON to Table to JSON could result in a schema that’s not recognized by an application; let your application make the updates</a:t>
            </a:r>
          </a:p>
          <a:p>
            <a:pPr lvl="1"/>
            <a:r>
              <a:rPr lang="en-US" dirty="0" smtClean="0"/>
              <a:t>Exception: the JSON is not provided to applications, only exposed as tables</a:t>
            </a:r>
          </a:p>
        </p:txBody>
      </p:sp>
    </p:spTree>
    <p:extLst>
      <p:ext uri="{BB962C8B-B14F-4D97-AF65-F5344CB8AC3E}">
        <p14:creationId xmlns:p14="http://schemas.microsoft.com/office/powerpoint/2010/main" val="164673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a:t>Relational &amp; JSON Data</a:t>
            </a:r>
            <a:br>
              <a:rPr lang="en-US" dirty="0"/>
            </a:br>
            <a:r>
              <a:rPr lang="en-US" dirty="0"/>
              <a:t>Entity Framework Core</a:t>
            </a:r>
          </a:p>
        </p:txBody>
      </p:sp>
      <p:sp>
        <p:nvSpPr>
          <p:cNvPr id="4" name="Title 1"/>
          <p:cNvSpPr txBox="1">
            <a:spLocks/>
          </p:cNvSpPr>
          <p:nvPr/>
        </p:nvSpPr>
        <p:spPr>
          <a:xfrm>
            <a:off x="1876424" y="3509963"/>
            <a:ext cx="9328024" cy="1086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smtClean="0">
                <a:latin typeface="+mn-lt"/>
              </a:rPr>
              <a:t>Simple Pass-Through Storage</a:t>
            </a:r>
            <a:endParaRPr lang="en-US" cap="none" dirty="0">
              <a:latin typeface="+mn-lt"/>
            </a:endParaRPr>
          </a:p>
        </p:txBody>
      </p:sp>
    </p:spTree>
    <p:extLst>
      <p:ext uri="{BB962C8B-B14F-4D97-AF65-F5344CB8AC3E}">
        <p14:creationId xmlns:p14="http://schemas.microsoft.com/office/powerpoint/2010/main" val="2907542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463297"/>
            <a:ext cx="3856037" cy="1639884"/>
          </a:xfrm>
        </p:spPr>
        <p:txBody>
          <a:bodyPr/>
          <a:lstStyle/>
          <a:p>
            <a:r>
              <a:rPr lang="en-US" sz="3000" dirty="0" smtClean="0"/>
              <a:t>Pass-Through Storage</a:t>
            </a:r>
            <a:endParaRPr lang="en-US" sz="3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6256" y="1837877"/>
            <a:ext cx="6264391" cy="3201034"/>
          </a:xfrm>
        </p:spPr>
      </p:pic>
      <p:sp>
        <p:nvSpPr>
          <p:cNvPr id="4" name="Text Placeholder 3"/>
          <p:cNvSpPr>
            <a:spLocks noGrp="1"/>
          </p:cNvSpPr>
          <p:nvPr>
            <p:ph type="body" sz="half" idx="2"/>
          </p:nvPr>
        </p:nvSpPr>
        <p:spPr>
          <a:xfrm>
            <a:off x="1146705" y="2103182"/>
            <a:ext cx="3856037" cy="4419538"/>
          </a:xfrm>
        </p:spPr>
        <p:txBody>
          <a:bodyPr>
            <a:normAutofit/>
          </a:bodyPr>
          <a:lstStyle/>
          <a:p>
            <a:r>
              <a:rPr lang="en-US" dirty="0" smtClean="0"/>
              <a:t>If the application server-side logic never needs to manipulate objects based on information in the JSON data, there’s no need to create classes and de/serialize. A string property in an entity will map to an NVARCHAR(MAX) column by default.</a:t>
            </a:r>
          </a:p>
          <a:p>
            <a:r>
              <a:rPr lang="en-US" dirty="0" smtClean="0"/>
              <a:t>This is best for applications which are pure API calls taking and serving JSON data for a front-end containing the logic to manipulate the structure. Only the front-end code needs to be aware of the schema.</a:t>
            </a:r>
          </a:p>
        </p:txBody>
      </p:sp>
    </p:spTree>
    <p:extLst>
      <p:ext uri="{BB962C8B-B14F-4D97-AF65-F5344CB8AC3E}">
        <p14:creationId xmlns:p14="http://schemas.microsoft.com/office/powerpoint/2010/main" val="3411030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a:t>Relational &amp; JSON Data</a:t>
            </a:r>
            <a:br>
              <a:rPr lang="en-US" dirty="0"/>
            </a:br>
            <a:r>
              <a:rPr lang="en-US" dirty="0"/>
              <a:t>Entity Framework Core</a:t>
            </a:r>
          </a:p>
        </p:txBody>
      </p:sp>
      <p:sp>
        <p:nvSpPr>
          <p:cNvPr id="4" name="Title 1"/>
          <p:cNvSpPr txBox="1">
            <a:spLocks/>
          </p:cNvSpPr>
          <p:nvPr/>
        </p:nvSpPr>
        <p:spPr>
          <a:xfrm>
            <a:off x="1876424" y="3509963"/>
            <a:ext cx="8791575" cy="1086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smtClean="0">
                <a:latin typeface="+mn-lt"/>
              </a:rPr>
              <a:t>Automatic De/Serialization</a:t>
            </a:r>
            <a:endParaRPr lang="en-US" cap="none" dirty="0">
              <a:latin typeface="+mn-lt"/>
            </a:endParaRPr>
          </a:p>
        </p:txBody>
      </p:sp>
    </p:spTree>
    <p:extLst>
      <p:ext uri="{BB962C8B-B14F-4D97-AF65-F5344CB8AC3E}">
        <p14:creationId xmlns:p14="http://schemas.microsoft.com/office/powerpoint/2010/main" val="2734413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463297"/>
            <a:ext cx="3856037" cy="1639884"/>
          </a:xfrm>
        </p:spPr>
        <p:txBody>
          <a:bodyPr/>
          <a:lstStyle/>
          <a:p>
            <a:r>
              <a:rPr lang="en-US" sz="3000" dirty="0" smtClean="0"/>
              <a:t>Automatic</a:t>
            </a:r>
            <a:br>
              <a:rPr lang="en-US" sz="3000" dirty="0" smtClean="0"/>
            </a:br>
            <a:r>
              <a:rPr lang="en-US" sz="3000" dirty="0" smtClean="0"/>
              <a:t>De/Serialization</a:t>
            </a:r>
            <a:endParaRPr lang="en-US" sz="3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6256" y="1256278"/>
            <a:ext cx="6264391" cy="4364233"/>
          </a:xfrm>
        </p:spPr>
      </p:pic>
      <p:sp>
        <p:nvSpPr>
          <p:cNvPr id="4" name="Text Placeholder 3"/>
          <p:cNvSpPr>
            <a:spLocks noGrp="1"/>
          </p:cNvSpPr>
          <p:nvPr>
            <p:ph type="body" sz="half" idx="2"/>
          </p:nvPr>
        </p:nvSpPr>
        <p:spPr>
          <a:xfrm>
            <a:off x="1146705" y="2103182"/>
            <a:ext cx="3856037" cy="4419538"/>
          </a:xfrm>
        </p:spPr>
        <p:txBody>
          <a:bodyPr>
            <a:normAutofit/>
          </a:bodyPr>
          <a:lstStyle/>
          <a:p>
            <a:r>
              <a:rPr lang="en-US" dirty="0" smtClean="0"/>
              <a:t>The POCO object is part of the entity referenced by your EF DB Context but is marked [</a:t>
            </a:r>
            <a:r>
              <a:rPr lang="en-US" dirty="0" err="1" smtClean="0"/>
              <a:t>NotMapped</a:t>
            </a:r>
            <a:r>
              <a:rPr lang="en-US" dirty="0" smtClean="0"/>
              <a:t>] to tell EF to ignore the property.</a:t>
            </a:r>
          </a:p>
          <a:p>
            <a:r>
              <a:rPr lang="en-US" dirty="0" smtClean="0"/>
              <a:t>Use a string property with a getter that returns a JSON serialized representation of the POCO object and a setter which sets the POCO object with JSON </a:t>
            </a:r>
            <a:r>
              <a:rPr lang="en-US" dirty="0" err="1" smtClean="0"/>
              <a:t>deserialized</a:t>
            </a:r>
            <a:r>
              <a:rPr lang="en-US" dirty="0" smtClean="0"/>
              <a:t> string.</a:t>
            </a:r>
          </a:p>
          <a:p>
            <a:r>
              <a:rPr lang="en-US" dirty="0" smtClean="0"/>
              <a:t>Add error handling! Handle exceptions in the Get and Set calls to prevent them from breaking EF calls.</a:t>
            </a:r>
          </a:p>
        </p:txBody>
      </p:sp>
    </p:spTree>
    <p:extLst>
      <p:ext uri="{BB962C8B-B14F-4D97-AF65-F5344CB8AC3E}">
        <p14:creationId xmlns:p14="http://schemas.microsoft.com/office/powerpoint/2010/main" val="6463103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9364</TotalTime>
  <Words>594</Words>
  <Application>Microsoft Macintosh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Mangal</vt:lpstr>
      <vt:lpstr>Trebuchet MS</vt:lpstr>
      <vt:lpstr>Tw Cen MT</vt:lpstr>
      <vt:lpstr>Arial</vt:lpstr>
      <vt:lpstr>Circuit</vt:lpstr>
      <vt:lpstr>Relational &amp; JSON Data Entity Framework Core</vt:lpstr>
      <vt:lpstr>Erik Noren</vt:lpstr>
      <vt:lpstr>Relational &amp; JSON Data Entity Framework Core</vt:lpstr>
      <vt:lpstr>SQL Server JSON Pros</vt:lpstr>
      <vt:lpstr>SQL Server JSON Cons</vt:lpstr>
      <vt:lpstr>Relational &amp; JSON Data Entity Framework Core</vt:lpstr>
      <vt:lpstr>Pass-Through Storage</vt:lpstr>
      <vt:lpstr>Relational &amp; JSON Data Entity Framework Core</vt:lpstr>
      <vt:lpstr>Automatic De/Serialization</vt:lpstr>
      <vt:lpstr>Relational &amp; JSON Data Entity Framework Core</vt:lpstr>
      <vt:lpstr>On Demand, Lazy De/Serialization</vt:lpstr>
      <vt:lpstr>Relational &amp; JSON Data Entity Framework Core</vt:lpstr>
      <vt:lpstr>SQL Server Query Support</vt:lpstr>
      <vt:lpstr>SQL Server Query Support</vt:lpstr>
      <vt:lpstr>Relational &amp; JSON Data Entity Framework Core</vt:lpstr>
      <vt:lpstr>QUESTIONS?</vt:lpstr>
      <vt:lpstr>Resources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dc:creator>
  <cp:lastModifiedBy>Erik Noren</cp:lastModifiedBy>
  <cp:revision>80</cp:revision>
  <dcterms:created xsi:type="dcterms:W3CDTF">2017-01-17T02:55:28Z</dcterms:created>
  <dcterms:modified xsi:type="dcterms:W3CDTF">2017-10-14T16:39:59Z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D">
    <vt:lpwstr>False</vt:lpwstr>
  </property>
</Properties>
</file>