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10" r:id="rId3"/>
    <p:sldId id="264" r:id="rId4"/>
    <p:sldId id="311" r:id="rId5"/>
    <p:sldId id="266" r:id="rId6"/>
    <p:sldId id="314" r:id="rId7"/>
    <p:sldId id="315" r:id="rId8"/>
    <p:sldId id="318" r:id="rId9"/>
    <p:sldId id="312" r:id="rId10"/>
    <p:sldId id="322" r:id="rId11"/>
    <p:sldId id="317" r:id="rId12"/>
    <p:sldId id="263" r:id="rId13"/>
    <p:sldId id="319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0625C-C4B9-442D-B2D7-29802176AE62}" type="datetimeFigureOut">
              <a:rPr lang="it-CH" smtClean="0"/>
              <a:t>11.01.2022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082A-26F9-4DDC-9939-53E2C27D64C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07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template preso da: https://slidesgo.com/theme/futuristic-background#search-Technology&amp;position-13&amp;results-162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60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7f9262ee2f_0_26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7f9262ee2f_0_26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0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7f9262ee2f_0_26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7f9262ee2f_0_26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7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7f9262ee2f_0_26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7f9262ee2f_0_26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04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7f9262ee2f_0_26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7f9262ee2f_0_26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826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21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7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19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68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3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Three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 hasCustomPrompt="1"/>
          </p:nvPr>
        </p:nvSpPr>
        <p:spPr>
          <a:xfrm>
            <a:off x="6662400" y="882457"/>
            <a:ext cx="42124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6548000" y="1687800"/>
            <a:ext cx="4441200" cy="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 idx="2" hasCustomPrompt="1"/>
          </p:nvPr>
        </p:nvSpPr>
        <p:spPr>
          <a:xfrm>
            <a:off x="6662400" y="2798924"/>
            <a:ext cx="42124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26"/>
          <p:cNvSpPr txBox="1">
            <a:spLocks noGrp="1"/>
          </p:cNvSpPr>
          <p:nvPr>
            <p:ph type="subTitle" idx="3"/>
          </p:nvPr>
        </p:nvSpPr>
        <p:spPr>
          <a:xfrm>
            <a:off x="6548000" y="3604267"/>
            <a:ext cx="4441200" cy="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title" idx="4" hasCustomPrompt="1"/>
          </p:nvPr>
        </p:nvSpPr>
        <p:spPr>
          <a:xfrm>
            <a:off x="6662400" y="4715391"/>
            <a:ext cx="42124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6"/>
          <p:cNvSpPr txBox="1">
            <a:spLocks noGrp="1"/>
          </p:cNvSpPr>
          <p:nvPr>
            <p:ph type="subTitle" idx="5"/>
          </p:nvPr>
        </p:nvSpPr>
        <p:spPr>
          <a:xfrm>
            <a:off x="6548000" y="5520733"/>
            <a:ext cx="4441200" cy="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1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ubTitle" idx="1"/>
          </p:nvPr>
        </p:nvSpPr>
        <p:spPr>
          <a:xfrm>
            <a:off x="7756067" y="3247900"/>
            <a:ext cx="34084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31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 + Bullet point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8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16893" y="4237000"/>
            <a:ext cx="4091600" cy="7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397693" y="4383333"/>
            <a:ext cx="3217200" cy="12420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16893" y="4960867"/>
            <a:ext cx="4091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5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260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57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00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251333" y="1661367"/>
            <a:ext cx="9562800" cy="4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1pPr>
            <a:lvl2pPr marL="1219170" lvl="1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2pPr>
            <a:lvl3pPr marL="1828754" lvl="2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3pPr>
            <a:lvl4pPr marL="2438339" lvl="3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4pPr>
            <a:lvl5pPr marL="3047924" lvl="4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5pPr>
            <a:lvl6pPr marL="3657509" lvl="5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6pPr>
            <a:lvl7pPr marL="4267093" lvl="6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7pPr>
            <a:lvl8pPr marL="4876678" lvl="7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8pPr>
            <a:lvl9pPr marL="5486263" lvl="8" indent="-402157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26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 + 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717996" y="36906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4717996" y="46038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8038071" y="36906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8038071" y="46038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397929" y="36906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397929" y="46038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80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269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8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269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4281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1" r:id="rId5"/>
    <p:sldLayoutId id="2147483672" r:id="rId6"/>
    <p:sldLayoutId id="2147483677" r:id="rId7"/>
    <p:sldLayoutId id="2147483681" r:id="rId8"/>
    <p:sldLayoutId id="2147483696" r:id="rId9"/>
    <p:sldLayoutId id="2147483685" r:id="rId10"/>
    <p:sldLayoutId id="2147483690" r:id="rId11"/>
    <p:sldLayoutId id="21474836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028334" y="1720446"/>
            <a:ext cx="7249212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700" dirty="0"/>
              <a:t>Password Security Checker</a:t>
            </a:r>
            <a:endParaRPr sz="37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Progetto 1° semestre 2021/2022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3479140" y="2560873"/>
            <a:ext cx="4347600" cy="6196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4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Erik Pelloni</a:t>
            </a:r>
            <a:endParaRPr sz="24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810940" y="258487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368267" y="636349"/>
            <a:ext cx="9312302" cy="7546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Montserrat"/>
              </a:rPr>
              <a:t>CONSIDERAZIONI PERSONALI</a:t>
            </a:r>
            <a:endParaRPr sz="3000" dirty="0">
              <a:solidFill>
                <a:schemeClr val="accent1"/>
              </a:solidFill>
              <a:latin typeface="Montserrat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Google Shape;171;p39">
            <a:extLst>
              <a:ext uri="{FF2B5EF4-FFF2-40B4-BE49-F238E27FC236}">
                <a16:creationId xmlns:a16="http://schemas.microsoft.com/office/drawing/2014/main" id="{743098C0-B279-41CC-AF14-90CADA8F8E60}"/>
              </a:ext>
            </a:extLst>
          </p:cNvPr>
          <p:cNvSpPr txBox="1">
            <a:spLocks/>
          </p:cNvSpPr>
          <p:nvPr/>
        </p:nvSpPr>
        <p:spPr>
          <a:xfrm>
            <a:off x="1368267" y="1781106"/>
            <a:ext cx="9243421" cy="45248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Primo progetto di questa durata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Competenze</a:t>
            </a: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Lavoro individuale</a:t>
            </a: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Tecniche</a:t>
            </a: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Gestione progetti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Soddisfazione personale</a:t>
            </a: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679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07;p43">
            <a:extLst>
              <a:ext uri="{FF2B5EF4-FFF2-40B4-BE49-F238E27FC236}">
                <a16:creationId xmlns:a16="http://schemas.microsoft.com/office/drawing/2014/main" id="{10CC6275-5428-4AD1-B4C6-DCE5ED97224A}"/>
              </a:ext>
            </a:extLst>
          </p:cNvPr>
          <p:cNvSpPr txBox="1">
            <a:spLocks/>
          </p:cNvSpPr>
          <p:nvPr/>
        </p:nvSpPr>
        <p:spPr>
          <a:xfrm>
            <a:off x="2544298" y="2721971"/>
            <a:ext cx="7103403" cy="7070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CH" sz="3620" kern="0" dirty="0">
                <a:solidFill>
                  <a:schemeClr val="accent1"/>
                </a:solidFill>
                <a:latin typeface="Montserrat"/>
              </a:rPr>
              <a:t>GRAZIE PER L’ATTENZIONE</a:t>
            </a:r>
          </a:p>
        </p:txBody>
      </p:sp>
      <p:sp>
        <p:nvSpPr>
          <p:cNvPr id="14" name="Google Shape;163;p38">
            <a:extLst>
              <a:ext uri="{FF2B5EF4-FFF2-40B4-BE49-F238E27FC236}">
                <a16:creationId xmlns:a16="http://schemas.microsoft.com/office/drawing/2014/main" id="{C4CAA651-B675-4C55-8F80-47544C2D64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" y="5448580"/>
            <a:ext cx="12192000" cy="6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sz="2000" dirty="0"/>
              <a:t>Seguono la dimostrazione e la parte riservata alle domande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547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119910" y="4270210"/>
            <a:ext cx="9952179" cy="124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Montserrat"/>
              </a:rPr>
              <a:t>DIMOSTRAZIONE</a:t>
            </a:r>
            <a:r>
              <a:rPr lang="en" dirty="0"/>
              <a:t> </a:t>
            </a:r>
            <a:r>
              <a:rPr lang="en" sz="2800" dirty="0">
                <a:solidFill>
                  <a:schemeClr val="accent1"/>
                </a:solidFill>
                <a:latin typeface="Montserrat"/>
              </a:rPr>
              <a:t>DEL PRODOTTO</a:t>
            </a:r>
            <a:endParaRPr sz="2800" dirty="0">
              <a:solidFill>
                <a:schemeClr val="accent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714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7" name="Google Shape;2047;p59"/>
          <p:cNvCxnSpPr/>
          <p:nvPr/>
        </p:nvCxnSpPr>
        <p:spPr>
          <a:xfrm>
            <a:off x="11791733" y="523396"/>
            <a:ext cx="0" cy="581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1" name="Google Shape;207;p43">
            <a:extLst>
              <a:ext uri="{FF2B5EF4-FFF2-40B4-BE49-F238E27FC236}">
                <a16:creationId xmlns:a16="http://schemas.microsoft.com/office/drawing/2014/main" id="{AA2D1B6A-E4DA-425D-8803-79C49CF288CF}"/>
              </a:ext>
            </a:extLst>
          </p:cNvPr>
          <p:cNvSpPr txBox="1">
            <a:spLocks/>
          </p:cNvSpPr>
          <p:nvPr/>
        </p:nvSpPr>
        <p:spPr>
          <a:xfrm>
            <a:off x="7469466" y="3078284"/>
            <a:ext cx="3549498" cy="124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CH" sz="3600" kern="0" dirty="0">
                <a:solidFill>
                  <a:schemeClr val="accent1"/>
                </a:solidFill>
                <a:latin typeface="Montserrat"/>
              </a:rPr>
              <a:t>DOMANDE?</a:t>
            </a:r>
          </a:p>
        </p:txBody>
      </p:sp>
      <p:grpSp>
        <p:nvGrpSpPr>
          <p:cNvPr id="22" name="Google Shape;12214;p82">
            <a:extLst>
              <a:ext uri="{FF2B5EF4-FFF2-40B4-BE49-F238E27FC236}">
                <a16:creationId xmlns:a16="http://schemas.microsoft.com/office/drawing/2014/main" id="{04D5EF2B-52EA-40D3-A89E-4FE5259BC2F8}"/>
              </a:ext>
            </a:extLst>
          </p:cNvPr>
          <p:cNvGrpSpPr/>
          <p:nvPr/>
        </p:nvGrpSpPr>
        <p:grpSpPr>
          <a:xfrm>
            <a:off x="4884804" y="2312797"/>
            <a:ext cx="2422392" cy="2423835"/>
            <a:chOff x="3967213" y="3356947"/>
            <a:chExt cx="368185" cy="354753"/>
          </a:xfrm>
        </p:grpSpPr>
        <p:sp>
          <p:nvSpPr>
            <p:cNvPr id="23" name="Google Shape;12215;p82">
              <a:extLst>
                <a:ext uri="{FF2B5EF4-FFF2-40B4-BE49-F238E27FC236}">
                  <a16:creationId xmlns:a16="http://schemas.microsoft.com/office/drawing/2014/main" id="{812C225B-0D36-4CB7-BF76-A610716B2A54}"/>
                </a:ext>
              </a:extLst>
            </p:cNvPr>
            <p:cNvSpPr/>
            <p:nvPr/>
          </p:nvSpPr>
          <p:spPr>
            <a:xfrm>
              <a:off x="4180705" y="3356947"/>
              <a:ext cx="154693" cy="164292"/>
            </a:xfrm>
            <a:custGeom>
              <a:avLst/>
              <a:gdLst/>
              <a:ahLst/>
              <a:cxnLst/>
              <a:rect l="l" t="t" r="r" b="b"/>
              <a:pathLst>
                <a:path w="4883" h="5186" extrusionOk="0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4" name="Google Shape;12216;p82">
              <a:extLst>
                <a:ext uri="{FF2B5EF4-FFF2-40B4-BE49-F238E27FC236}">
                  <a16:creationId xmlns:a16="http://schemas.microsoft.com/office/drawing/2014/main" id="{CD3BB8C2-4528-48E0-8BEE-29DC1327FA26}"/>
                </a:ext>
              </a:extLst>
            </p:cNvPr>
            <p:cNvSpPr/>
            <p:nvPr/>
          </p:nvSpPr>
          <p:spPr>
            <a:xfrm>
              <a:off x="4093585" y="3484237"/>
              <a:ext cx="21891" cy="37002"/>
            </a:xfrm>
            <a:custGeom>
              <a:avLst/>
              <a:gdLst/>
              <a:ahLst/>
              <a:cxnLst/>
              <a:rect l="l" t="t" r="r" b="b"/>
              <a:pathLst>
                <a:path w="691" h="1168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5" name="Google Shape;12217;p82">
              <a:extLst>
                <a:ext uri="{FF2B5EF4-FFF2-40B4-BE49-F238E27FC236}">
                  <a16:creationId xmlns:a16="http://schemas.microsoft.com/office/drawing/2014/main" id="{2DDD87B1-4027-4ADD-A63A-1A97340C8893}"/>
                </a:ext>
              </a:extLst>
            </p:cNvPr>
            <p:cNvSpPr/>
            <p:nvPr/>
          </p:nvSpPr>
          <p:spPr>
            <a:xfrm>
              <a:off x="3967213" y="3408047"/>
              <a:ext cx="275394" cy="303653"/>
            </a:xfrm>
            <a:custGeom>
              <a:avLst/>
              <a:gdLst/>
              <a:ahLst/>
              <a:cxnLst/>
              <a:rect l="l" t="t" r="r" b="b"/>
              <a:pathLst>
                <a:path w="8693" h="9585" extrusionOk="0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sp>
          <p:nvSpPr>
            <p:cNvPr id="26" name="Google Shape;12218;p82">
              <a:extLst>
                <a:ext uri="{FF2B5EF4-FFF2-40B4-BE49-F238E27FC236}">
                  <a16:creationId xmlns:a16="http://schemas.microsoft.com/office/drawing/2014/main" id="{77D1A2EE-25B6-4ED7-98BF-E048CF0294E2}"/>
                </a:ext>
              </a:extLst>
            </p:cNvPr>
            <p:cNvSpPr/>
            <p:nvPr/>
          </p:nvSpPr>
          <p:spPr>
            <a:xfrm>
              <a:off x="4239154" y="3387518"/>
              <a:ext cx="44922" cy="65071"/>
            </a:xfrm>
            <a:custGeom>
              <a:avLst/>
              <a:gdLst/>
              <a:ahLst/>
              <a:cxnLst/>
              <a:rect l="l" t="t" r="r" b="b"/>
              <a:pathLst>
                <a:path w="1418" h="2054" extrusionOk="0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7" name="Google Shape;12219;p82">
              <a:extLst>
                <a:ext uri="{FF2B5EF4-FFF2-40B4-BE49-F238E27FC236}">
                  <a16:creationId xmlns:a16="http://schemas.microsoft.com/office/drawing/2014/main" id="{36B8B834-DC94-44B5-9AB7-A71294CA30A5}"/>
                </a:ext>
              </a:extLst>
            </p:cNvPr>
            <p:cNvSpPr/>
            <p:nvPr/>
          </p:nvSpPr>
          <p:spPr>
            <a:xfrm>
              <a:off x="4250876" y="3457816"/>
              <a:ext cx="14351" cy="14383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119336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90;p62">
            <a:extLst>
              <a:ext uri="{FF2B5EF4-FFF2-40B4-BE49-F238E27FC236}">
                <a16:creationId xmlns:a16="http://schemas.microsoft.com/office/drawing/2014/main" id="{D335219A-2054-4319-BDAC-AAF25BB9C701}"/>
              </a:ext>
            </a:extLst>
          </p:cNvPr>
          <p:cNvSpPr txBox="1">
            <a:spLocks/>
          </p:cNvSpPr>
          <p:nvPr/>
        </p:nvSpPr>
        <p:spPr>
          <a:xfrm>
            <a:off x="1907214" y="1659118"/>
            <a:ext cx="4625200" cy="47412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29162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>
                <a:solidFill>
                  <a:schemeClr val="lt1"/>
                </a:solidFill>
              </a:rPr>
              <a:t>Scopo</a:t>
            </a:r>
          </a:p>
          <a:p>
            <a:pPr marL="529162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>
                <a:solidFill>
                  <a:schemeClr val="lt1"/>
                </a:solidFill>
              </a:rPr>
              <a:t>Prodotto</a:t>
            </a:r>
          </a:p>
          <a:p>
            <a:pPr marL="529162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>
                <a:solidFill>
                  <a:schemeClr val="lt1"/>
                </a:solidFill>
              </a:rPr>
              <a:t>Progettazione</a:t>
            </a:r>
          </a:p>
          <a:p>
            <a:pPr marL="986362" lvl="1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 err="1">
                <a:solidFill>
                  <a:schemeClr val="lt1"/>
                </a:solidFill>
              </a:rPr>
              <a:t>Gantt</a:t>
            </a:r>
            <a:r>
              <a:rPr lang="it-CH" sz="2000" kern="0" dirty="0">
                <a:solidFill>
                  <a:schemeClr val="lt1"/>
                </a:solidFill>
              </a:rPr>
              <a:t> preventivo</a:t>
            </a:r>
          </a:p>
          <a:p>
            <a:pPr marL="986362" lvl="1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 err="1">
                <a:solidFill>
                  <a:schemeClr val="lt1"/>
                </a:solidFill>
              </a:rPr>
              <a:t>Gantt</a:t>
            </a:r>
            <a:r>
              <a:rPr lang="it-CH" sz="2000" kern="0" dirty="0">
                <a:solidFill>
                  <a:schemeClr val="lt1"/>
                </a:solidFill>
              </a:rPr>
              <a:t> consuntivo</a:t>
            </a:r>
          </a:p>
          <a:p>
            <a:pPr marL="529162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>
                <a:solidFill>
                  <a:schemeClr val="lt1"/>
                </a:solidFill>
              </a:rPr>
              <a:t>Implementazione</a:t>
            </a:r>
          </a:p>
          <a:p>
            <a:pPr marL="529162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>
                <a:solidFill>
                  <a:schemeClr val="lt1"/>
                </a:solidFill>
              </a:rPr>
              <a:t>Conclusioni</a:t>
            </a:r>
          </a:p>
          <a:p>
            <a:pPr marL="529162" indent="-342900">
              <a:lnSpc>
                <a:spcPct val="15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it-CH" sz="2000" kern="0" dirty="0">
                <a:solidFill>
                  <a:schemeClr val="lt1"/>
                </a:solidFill>
              </a:rPr>
              <a:t>Considerazioni personali</a:t>
            </a:r>
          </a:p>
          <a:p>
            <a:pPr marL="186262">
              <a:lnSpc>
                <a:spcPct val="150000"/>
              </a:lnSpc>
              <a:buClr>
                <a:schemeClr val="lt1"/>
              </a:buClr>
              <a:buSzPts val="1400"/>
            </a:pPr>
            <a:endParaRPr lang="it-CH" sz="2000" kern="0" dirty="0">
              <a:solidFill>
                <a:schemeClr val="lt1"/>
              </a:solidFill>
            </a:endParaRPr>
          </a:p>
          <a:p>
            <a:pPr marL="609585" indent="-423323">
              <a:lnSpc>
                <a:spcPct val="150000"/>
              </a:lnSpc>
              <a:buClr>
                <a:schemeClr val="lt1"/>
              </a:buClr>
              <a:buSzPts val="1400"/>
              <a:buFont typeface="Arial"/>
              <a:buChar char="●"/>
            </a:pPr>
            <a:endParaRPr lang="it-CH" sz="2000" kern="0" dirty="0">
              <a:solidFill>
                <a:schemeClr val="lt1"/>
              </a:solidFill>
            </a:endParaRPr>
          </a:p>
        </p:txBody>
      </p:sp>
      <p:sp>
        <p:nvSpPr>
          <p:cNvPr id="10" name="Google Shape;2091;p62">
            <a:extLst>
              <a:ext uri="{FF2B5EF4-FFF2-40B4-BE49-F238E27FC236}">
                <a16:creationId xmlns:a16="http://schemas.microsoft.com/office/drawing/2014/main" id="{32A1E729-F1DA-4E2E-A8FC-B588DC3CD2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7214" y="671891"/>
            <a:ext cx="3684000" cy="6002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Montserrat"/>
                <a:sym typeface="Montserrat"/>
              </a:rPr>
              <a:t>INDICE</a:t>
            </a:r>
            <a:endParaRPr sz="3000" dirty="0">
              <a:solidFill>
                <a:schemeClr val="accent1"/>
              </a:solidFill>
              <a:latin typeface="Montserrat"/>
              <a:sym typeface="Montserrat"/>
            </a:endParaRPr>
          </a:p>
        </p:txBody>
      </p:sp>
      <p:cxnSp>
        <p:nvCxnSpPr>
          <p:cNvPr id="11" name="Google Shape;2092;p62">
            <a:extLst>
              <a:ext uri="{FF2B5EF4-FFF2-40B4-BE49-F238E27FC236}">
                <a16:creationId xmlns:a16="http://schemas.microsoft.com/office/drawing/2014/main" id="{986E0C73-F11B-45AC-B9E1-2F651B6DAB94}"/>
              </a:ext>
            </a:extLst>
          </p:cNvPr>
          <p:cNvCxnSpPr/>
          <p:nvPr/>
        </p:nvCxnSpPr>
        <p:spPr>
          <a:xfrm>
            <a:off x="1888360" y="485936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" name="Google Shape;2090;p62">
            <a:extLst>
              <a:ext uri="{FF2B5EF4-FFF2-40B4-BE49-F238E27FC236}">
                <a16:creationId xmlns:a16="http://schemas.microsoft.com/office/drawing/2014/main" id="{F38591C5-DF8F-49A5-940C-3FC52174F08C}"/>
              </a:ext>
            </a:extLst>
          </p:cNvPr>
          <p:cNvSpPr txBox="1">
            <a:spLocks/>
          </p:cNvSpPr>
          <p:nvPr/>
        </p:nvSpPr>
        <p:spPr>
          <a:xfrm>
            <a:off x="6096000" y="1659118"/>
            <a:ext cx="4625200" cy="47412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bg1"/>
              </a:buClr>
            </a:pPr>
            <a:r>
              <a:rPr lang="it-CH" sz="2400" b="1" dirty="0">
                <a:solidFill>
                  <a:srgbClr val="FFC000"/>
                </a:solidFill>
              </a:rPr>
              <a:t>Dopo la presentazione</a:t>
            </a:r>
          </a:p>
          <a:p>
            <a:pPr>
              <a:buClr>
                <a:schemeClr val="bg1"/>
              </a:buClr>
            </a:pPr>
            <a:endParaRPr lang="it-CH" sz="2000" b="1" dirty="0">
              <a:solidFill>
                <a:srgbClr val="FFC000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bg1"/>
                </a:solidFill>
              </a:rPr>
              <a:t>Dimostrazione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bg1"/>
                </a:solidFill>
              </a:rPr>
              <a:t>Domande</a:t>
            </a:r>
          </a:p>
          <a:p>
            <a:pPr marL="186262">
              <a:lnSpc>
                <a:spcPct val="150000"/>
              </a:lnSpc>
              <a:buClr>
                <a:schemeClr val="lt1"/>
              </a:buClr>
              <a:buSzPts val="1400"/>
            </a:pPr>
            <a:endParaRPr lang="it-CH" sz="2000" kern="0" dirty="0">
              <a:solidFill>
                <a:schemeClr val="lt1"/>
              </a:solidFill>
            </a:endParaRPr>
          </a:p>
          <a:p>
            <a:pPr marL="609585" indent="-423323">
              <a:lnSpc>
                <a:spcPct val="150000"/>
              </a:lnSpc>
              <a:buClr>
                <a:schemeClr val="lt1"/>
              </a:buClr>
              <a:buSzPts val="1400"/>
              <a:buFont typeface="Arial"/>
              <a:buChar char="●"/>
            </a:pPr>
            <a:endParaRPr lang="it-CH" sz="2000" kern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368267" y="593367"/>
            <a:ext cx="3684000" cy="7546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Montserrat"/>
              </a:rPr>
              <a:t>SCOPO</a:t>
            </a:r>
            <a:endParaRPr sz="3000" dirty="0">
              <a:solidFill>
                <a:schemeClr val="accent1"/>
              </a:solidFill>
              <a:latin typeface="Montserrat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Google Shape;171;p39">
            <a:extLst>
              <a:ext uri="{FF2B5EF4-FFF2-40B4-BE49-F238E27FC236}">
                <a16:creationId xmlns:a16="http://schemas.microsoft.com/office/drawing/2014/main" id="{743098C0-B279-41CC-AF14-90CADA8F8E60}"/>
              </a:ext>
            </a:extLst>
          </p:cNvPr>
          <p:cNvSpPr txBox="1">
            <a:spLocks/>
          </p:cNvSpPr>
          <p:nvPr/>
        </p:nvSpPr>
        <p:spPr>
          <a:xfrm>
            <a:off x="1368267" y="2236510"/>
            <a:ext cx="9243421" cy="238497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Feedback riguardante la sicurezza di una password</a:t>
            </a:r>
          </a:p>
          <a:p>
            <a:pPr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-apple-system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Se la password viene trovata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Tempo</a:t>
            </a:r>
          </a:p>
          <a:p>
            <a:pPr marL="8001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Tentativi</a:t>
            </a:r>
          </a:p>
        </p:txBody>
      </p:sp>
    </p:spTree>
    <p:extLst>
      <p:ext uri="{BB962C8B-B14F-4D97-AF65-F5344CB8AC3E}">
        <p14:creationId xmlns:p14="http://schemas.microsoft.com/office/powerpoint/2010/main" val="388730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9" name="Google Shape;1969;p5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" name="Google Shape;2091;p62">
            <a:extLst>
              <a:ext uri="{FF2B5EF4-FFF2-40B4-BE49-F238E27FC236}">
                <a16:creationId xmlns:a16="http://schemas.microsoft.com/office/drawing/2014/main" id="{59716B60-99F3-4799-8506-B117AF5EC6B7}"/>
              </a:ext>
            </a:extLst>
          </p:cNvPr>
          <p:cNvSpPr txBox="1">
            <a:spLocks/>
          </p:cNvSpPr>
          <p:nvPr/>
        </p:nvSpPr>
        <p:spPr>
          <a:xfrm>
            <a:off x="1368267" y="697030"/>
            <a:ext cx="3684000" cy="70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CH" sz="3000" kern="0" dirty="0">
                <a:solidFill>
                  <a:schemeClr val="accent1"/>
                </a:solidFill>
                <a:latin typeface="Montserrat"/>
                <a:sym typeface="Montserrat"/>
              </a:rPr>
              <a:t>PRODOTTO</a:t>
            </a:r>
          </a:p>
        </p:txBody>
      </p:sp>
      <p:sp>
        <p:nvSpPr>
          <p:cNvPr id="20" name="Google Shape;171;p39">
            <a:extLst>
              <a:ext uri="{FF2B5EF4-FFF2-40B4-BE49-F238E27FC236}">
                <a16:creationId xmlns:a16="http://schemas.microsoft.com/office/drawing/2014/main" id="{DB1C24A0-3C5C-48E7-8D8A-E72D731F9605}"/>
              </a:ext>
            </a:extLst>
          </p:cNvPr>
          <p:cNvSpPr txBox="1">
            <a:spLocks/>
          </p:cNvSpPr>
          <p:nvPr/>
        </p:nvSpPr>
        <p:spPr>
          <a:xfrm>
            <a:off x="1314600" y="1816054"/>
            <a:ext cx="9562800" cy="27734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Passate alcune informazioni base, prova a forzare la password fornita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Combinazioni più o meno semplici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uFill>
                  <a:noFill/>
                </a:uFill>
                <a:latin typeface="-apple-system"/>
              </a:rPr>
              <a:t>Eventualmente attacco brute force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uFill>
                <a:noFill/>
              </a:uFill>
              <a:latin typeface="-apple-system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uFill>
                  <a:noFill/>
                </a:uFill>
                <a:latin typeface="-apple-system"/>
              </a:rPr>
              <a:t>Stampa del risultato</a:t>
            </a:r>
            <a:endParaRPr lang="en-US" sz="2400" dirty="0">
              <a:solidFill>
                <a:schemeClr val="bg1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0818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46"/>
          <p:cNvCxnSpPr/>
          <p:nvPr/>
        </p:nvCxnSpPr>
        <p:spPr>
          <a:xfrm>
            <a:off x="962915" y="618017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8" name="Google Shape;214;p44">
            <a:extLst>
              <a:ext uri="{FF2B5EF4-FFF2-40B4-BE49-F238E27FC236}">
                <a16:creationId xmlns:a16="http://schemas.microsoft.com/office/drawing/2014/main" id="{A6E448ED-6752-4A32-8FA6-4904604F7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2915" y="660999"/>
            <a:ext cx="3684000" cy="7546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Montserrat"/>
              </a:rPr>
              <a:t>PROGETTAZIONE</a:t>
            </a:r>
            <a:endParaRPr sz="30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39" name="Google Shape;171;p39">
            <a:extLst>
              <a:ext uri="{FF2B5EF4-FFF2-40B4-BE49-F238E27FC236}">
                <a16:creationId xmlns:a16="http://schemas.microsoft.com/office/drawing/2014/main" id="{BBD19745-6811-4C54-ACC3-56EAD1B124CA}"/>
              </a:ext>
            </a:extLst>
          </p:cNvPr>
          <p:cNvSpPr txBox="1">
            <a:spLocks/>
          </p:cNvSpPr>
          <p:nvPr/>
        </p:nvSpPr>
        <p:spPr>
          <a:xfrm>
            <a:off x="962915" y="2000839"/>
            <a:ext cx="9243421" cy="344785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Activity </a:t>
            </a:r>
            <a:r>
              <a:rPr lang="it-IT" sz="2400" dirty="0" err="1">
                <a:solidFill>
                  <a:schemeClr val="bg1"/>
                </a:solidFill>
                <a:latin typeface="-apple-system"/>
              </a:rPr>
              <a:t>Diagram</a:t>
            </a:r>
            <a:endParaRPr lang="it-IT" sz="2400" dirty="0">
              <a:solidFill>
                <a:schemeClr val="bg1"/>
              </a:solidFill>
              <a:latin typeface="-apple-system"/>
            </a:endParaRPr>
          </a:p>
          <a:p>
            <a:pPr marL="800100" lvl="1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Logica di base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Diagramma delle classi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  <a:latin typeface="-apple-system"/>
              </a:rPr>
              <a:t>Gantt</a:t>
            </a:r>
            <a:r>
              <a:rPr lang="it-IT" sz="2400" dirty="0">
                <a:solidFill>
                  <a:schemeClr val="bg1"/>
                </a:solidFill>
                <a:latin typeface="-apple-system"/>
              </a:rPr>
              <a:t> preventivo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Progettazione precisa e specifica</a:t>
            </a:r>
          </a:p>
        </p:txBody>
      </p:sp>
    </p:spTree>
    <p:extLst>
      <p:ext uri="{BB962C8B-B14F-4D97-AF65-F5344CB8AC3E}">
        <p14:creationId xmlns:p14="http://schemas.microsoft.com/office/powerpoint/2010/main" val="27582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1368266" y="593367"/>
            <a:ext cx="5852665" cy="6226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3000" dirty="0">
                <a:solidFill>
                  <a:schemeClr val="accent1"/>
                </a:solidFill>
                <a:latin typeface="Montserrat"/>
              </a:rPr>
              <a:t>GANTT PREVENTIVO</a:t>
            </a:r>
          </a:p>
        </p:txBody>
      </p:sp>
      <p:cxnSp>
        <p:nvCxnSpPr>
          <p:cNvPr id="281" name="Google Shape;281;p50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A91E481-582C-4B1E-A929-FF75F1D2B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8" y="1800000"/>
            <a:ext cx="11255864" cy="44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1368266" y="593367"/>
            <a:ext cx="5937507" cy="6226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3000" dirty="0">
                <a:solidFill>
                  <a:schemeClr val="accent1"/>
                </a:solidFill>
                <a:latin typeface="Montserrat"/>
              </a:rPr>
              <a:t>GANTT CONSUNTIVO</a:t>
            </a:r>
          </a:p>
        </p:txBody>
      </p:sp>
      <p:cxnSp>
        <p:nvCxnSpPr>
          <p:cNvPr id="281" name="Google Shape;281;p50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9A91E481-582C-4B1E-A929-FF75F1D2B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68" y="1800000"/>
            <a:ext cx="11255864" cy="43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368267" y="593367"/>
            <a:ext cx="5767824" cy="7546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Montserrat"/>
              </a:rPr>
              <a:t>IMPLEMENTAZIONE</a:t>
            </a:r>
            <a:endParaRPr sz="3000" dirty="0">
              <a:solidFill>
                <a:schemeClr val="accent1"/>
              </a:solidFill>
              <a:latin typeface="Montserrat"/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Google Shape;171;p39">
            <a:extLst>
              <a:ext uri="{FF2B5EF4-FFF2-40B4-BE49-F238E27FC236}">
                <a16:creationId xmlns:a16="http://schemas.microsoft.com/office/drawing/2014/main" id="{743098C0-B279-41CC-AF14-90CADA8F8E60}"/>
              </a:ext>
            </a:extLst>
          </p:cNvPr>
          <p:cNvSpPr txBox="1">
            <a:spLocks/>
          </p:cNvSpPr>
          <p:nvPr/>
        </p:nvSpPr>
        <p:spPr>
          <a:xfrm>
            <a:off x="1368267" y="1790534"/>
            <a:ext cx="9243421" cy="45248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Una classe in Java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Libreria gestione parametri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b="0" i="0" dirty="0">
                <a:solidFill>
                  <a:schemeClr val="bg1"/>
                </a:solidFill>
                <a:effectLst/>
                <a:latin typeface="-apple-system"/>
              </a:rPr>
              <a:t>Metodo test utilizzato da tutti gli altri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-apple-system"/>
              </a:rPr>
              <a:t>Metodi con lo stesso nome ma parametri diversi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endParaRPr lang="it-IT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15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368267" y="593367"/>
            <a:ext cx="7647600" cy="6698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Montserrat"/>
              </a:rPr>
              <a:t>CONCLUSIONI</a:t>
            </a:r>
            <a:endParaRPr sz="3000" dirty="0">
              <a:solidFill>
                <a:schemeClr val="accent1"/>
              </a:solidFill>
              <a:latin typeface="Montserrat"/>
            </a:endParaRPr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1251333" y="1848567"/>
            <a:ext cx="9562800" cy="405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Aft>
                <a:spcPts val="2133"/>
              </a:spcAft>
              <a:buClr>
                <a:schemeClr val="bg1"/>
              </a:buClr>
            </a:pPr>
            <a:r>
              <a:rPr lang="it-CH" sz="2400" dirty="0">
                <a:solidFill>
                  <a:schemeClr val="bg1"/>
                </a:solidFill>
              </a:rPr>
              <a:t>Prodotto terminato</a:t>
            </a:r>
          </a:p>
          <a:p>
            <a:pPr marL="342900" indent="-342900">
              <a:spcAft>
                <a:spcPts val="2133"/>
              </a:spcAft>
              <a:buClr>
                <a:schemeClr val="bg1"/>
              </a:buClr>
            </a:pPr>
            <a:r>
              <a:rPr lang="it-CH" sz="2400" dirty="0">
                <a:solidFill>
                  <a:schemeClr val="bg1"/>
                </a:solidFill>
              </a:rPr>
              <a:t>Gestione del tempo</a:t>
            </a:r>
          </a:p>
          <a:p>
            <a:pPr marL="342900" indent="-342900">
              <a:spcAft>
                <a:spcPts val="2133"/>
              </a:spcAft>
              <a:buClr>
                <a:schemeClr val="bg1"/>
              </a:buClr>
            </a:pPr>
            <a:r>
              <a:rPr lang="it-CH" sz="2400" dirty="0">
                <a:solidFill>
                  <a:schemeClr val="bg1"/>
                </a:solidFill>
              </a:rPr>
              <a:t>Documentazione</a:t>
            </a:r>
          </a:p>
          <a:p>
            <a:pPr marL="342900" indent="-342900">
              <a:spcAft>
                <a:spcPts val="2133"/>
              </a:spcAft>
              <a:buClr>
                <a:schemeClr val="bg1"/>
              </a:buClr>
            </a:pP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080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uiExpand="1" build="p"/>
    </p:bld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166</Words>
  <Application>Microsoft Office PowerPoint</Application>
  <PresentationFormat>Widescreen</PresentationFormat>
  <Paragraphs>60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Montserrat</vt:lpstr>
      <vt:lpstr>Montserrat ExtraBold</vt:lpstr>
      <vt:lpstr>Montserrat ExtraLight</vt:lpstr>
      <vt:lpstr>Futuristic Background by Slidesgo</vt:lpstr>
      <vt:lpstr>Password Security Checker</vt:lpstr>
      <vt:lpstr>INDICE</vt:lpstr>
      <vt:lpstr>SCOPO</vt:lpstr>
      <vt:lpstr>Presentazione standard di PowerPoint</vt:lpstr>
      <vt:lpstr>PROGETTAZIONE</vt:lpstr>
      <vt:lpstr>GANTT PREVENTIVO</vt:lpstr>
      <vt:lpstr>GANTT CONSUNTIVO</vt:lpstr>
      <vt:lpstr>IMPLEMENTAZIONE</vt:lpstr>
      <vt:lpstr>CONCLUSIONI</vt:lpstr>
      <vt:lpstr>CONSIDERAZIONI PERSONALI</vt:lpstr>
      <vt:lpstr>Presentazione standard di PowerPoint</vt:lpstr>
      <vt:lpstr>DIMOSTRAZIONE DEL PRODOTTO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Security Checker</dc:title>
  <dc:creator>Pelloni Erik (ALLIEVO)</dc:creator>
  <cp:lastModifiedBy>Pelloni Erik (ALLIEVO)</cp:lastModifiedBy>
  <cp:revision>8</cp:revision>
  <dcterms:created xsi:type="dcterms:W3CDTF">2022-01-02T14:50:52Z</dcterms:created>
  <dcterms:modified xsi:type="dcterms:W3CDTF">2022-01-11T20:55:55Z</dcterms:modified>
</cp:coreProperties>
</file>