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6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2.jpeg" ContentType="image/jpeg"/>
  <Override PartName="/ppt/media/image5.png" ContentType="image/png"/>
  <Override PartName="/ppt/media/image1.png" ContentType="image/png"/>
  <Override PartName="/ppt/media/image4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</a:t>
            </a:r>
            <a:r>
              <a:rPr b="0" lang="de-DE" sz="4400" spc="-1" strike="noStrike">
                <a:latin typeface="Arial"/>
              </a:rPr>
              <a:t>Titeltextes </a:t>
            </a:r>
            <a:r>
              <a:rPr b="0" lang="de-DE" sz="4400" spc="-1" strike="noStrike">
                <a:latin typeface="Arial"/>
              </a:rPr>
              <a:t>durch 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s://www.slideshare.net/ThomasWuerthinger/2015-cgo-graal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dl.acm.org/citation.cfm?doid=3366395.3360610" TargetMode="External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www.graalvm.org/docs/why-graal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www.graalvm.org/docs/why-graal/" TargetMode="External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refspecs.linuxfoundation.org/elf/elf.pdf" TargetMode="External"/><Relationship Id="rId2" Type="http://schemas.openxmlformats.org/officeDocument/2006/relationships/hyperlink" Target="https://www.graalvm.org/" TargetMode="External"/><Relationship Id="rId3" Type="http://schemas.openxmlformats.org/officeDocument/2006/relationships/hyperlink" Target="https://github.com/oracle/graal/blob/master/substratevm/LIMITATIONS.md" TargetMode="External"/><Relationship Id="rId4" Type="http://schemas.openxmlformats.org/officeDocument/2006/relationships/hyperlink" Target="https://openjdk.java.net/jeps/243" TargetMode="External"/><Relationship Id="rId5" Type="http://schemas.openxmlformats.org/officeDocument/2006/relationships/hyperlink" Target="https://dl.acm.org/doi/10.1145/3360610" TargetMode="External"/><Relationship Id="rId6" Type="http://schemas.openxmlformats.org/officeDocument/2006/relationships/hyperlink" Target="https://www.oracle.com/technetwork/java/whitepaper-135217.html#3" TargetMode="External"/><Relationship Id="rId7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www.graalvm.org/docs/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GraalVM Native Image</a:t>
            </a:r>
            <a:endParaRPr b="0" lang="de-DE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Seminar, Wintersemester 19/20</a:t>
            </a:r>
            <a:endParaRPr b="0" lang="de-DE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Erik Simonsen, 70455429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Points-To Analyse -  Type-Flow Graph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Jeder Knoten stellt eine Operation auf einem Objekttypen dar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Gerichtete Kanten verlaufen von Definition des Obj. Bis zur Verwendung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Jeder Knoten verwaltet Liste von Typen (type state), die diesen Knoten erreichen können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Listen werden durch die Kanten des Graphen propagiert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Sobald einer Liste Typen hinzugefügt werden, werden diese an alle weiteren Verwendungen (Kindknoten) propagiert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Inhaltsplatzhalter 4" descr=""/>
          <p:cNvPicPr/>
          <p:nvPr/>
        </p:nvPicPr>
        <p:blipFill>
          <a:blip r:embed="rId1"/>
          <a:stretch/>
        </p:blipFill>
        <p:spPr>
          <a:xfrm>
            <a:off x="1351440" y="390600"/>
            <a:ext cx="9716400" cy="54741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2638800" y="6098040"/>
            <a:ext cx="8335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Quelle: </a:t>
            </a:r>
            <a:r>
              <a:rPr b="0" lang="de-DE" sz="1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https://www.slideshare.net/ThomasWuerthinger/2015-cgo-graal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Closed World Assumption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Die Points-To Analyse muss jeglichen Bytecode kennen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Ansonsten: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Aggressive Ahead-Of-Time Optimierungen nicht möglich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Unbenutzte Klassen, Methoden und Felder können nicht entfernt werden</a:t>
            </a:r>
            <a:endParaRPr b="0" lang="de-DE" sz="20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Dynamische Java-Komponenten benötigen Konfiguration beim Build-Vorgang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Reflection, JNI, Proxy, Resources etc.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Kein Laden von neuen Klassen zur Laufzeit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Ausführung des Initialisierungscodes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7120" y="1440000"/>
            <a:ext cx="11090160" cy="52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Nachdem die Points-To Analyse beendet ist, wird der Initialisierungscode ausgeführt: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Klassen-Initialisierer/Statische Initializer *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Ermittelt die Initialwerte von statischen Feldern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Das Ergebnis mancher Klasseninitialisierer unterscheidet sich allerdings zur Build-Time und zur Laufzeit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Entwickler kann konfigurieren welche Klassen-Initializer bei der Image Build-Time und welche bei der Laufzeit ausgeführt werden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Registrierte Callbacks, die während der Build-Time aufgerufen werden (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Feature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-Interface bereitgestellt)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Dadurch Abfrage der Points-To Analyse in Klassen-Initialisierer möglich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de-DE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*In aktueller GraalVM Version werden nur statische Initializer die explizit angegeben werden zur Build-Time ausgeführt. Ansonsten werden diese zur Laufzeit ausgeführt (Out of the box Funktionalität)</a:t>
            </a:r>
            <a:endParaRPr b="0" lang="de-DE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Heap Snapshotting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426320"/>
            <a:ext cx="10514160" cy="52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1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Aus dem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type-flow graph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der Points-To Analyse wird ein Objekt-Graph erstellt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Wurzelzeiger (root pointer) sind statische Objekt Felder, die als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read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markiert sind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Werden während der Laufzeit nur gelesen und können somit schon während der Build-Time ausgewertet werden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Dabei werden die Werte der Objekt Felder durch Reflection ermittelt 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Anwendung </a:t>
            </a:r>
            <a:r>
              <a:rPr b="0" i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image builder 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ist eine Java-Anwendung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Falls die Klasse des Feldwertes nicht im Graph der Points-To Analyse vorhanden ist (also durch das Ausführen des Initialisierungscode dazugekommen ist) wird als weiterer Feldtyp des Feldes im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type-flow graph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registriert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Daraufhin wird wieder die Points-To Analyse ausgeführt um den neuen Typ des Feldes allen Verwendungen des Feldes zu propagieren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Heap Snapshotting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368000"/>
            <a:ext cx="10514160" cy="529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1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Anschließend erfolgt wieder die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Ausführung des Initialisierungscodes,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bei der zusätzlich die Klasseninitialisierer der neuen Klassen ausgeführt werden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Daraufhin wird wieder das Heap Snapshotting mit dem aktualisierten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type-flow graph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ausgeführt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Sobald dadurch kein neu erreichbarer Code mehr ermittelt wird, wird der Objekt-Graph des letzten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Heap Snapshotting-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Aufrufes serialisiert und in den </a:t>
            </a:r>
            <a:r>
              <a:rPr b="0" i="1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Bereich des Native Image geschrieben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Ahead-of-Time (AOT) Compilation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160" cy="47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Alle Methoden die von der Points-To Analyse als erreichbar markiert wurden, werden vom GraalVM Compiler ahead-of-time zu Maschinencode kompiliert und in den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Text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Bereich des Native Image geschrieben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 Heap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76000" y="1584000"/>
            <a:ext cx="10776240" cy="45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6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Ausführung zur Laufzeit erfolgt mit einem gefüllten Java Heap, der durch den Heap Snapshotting Algorithmus während der Build-Time erstellt wurde: Der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Image Heap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Speicheraufwand des native image wird zusätzlich durch Ausführung des Copy-On-Write Verfahrens auf dem </a:t>
            </a:r>
            <a:r>
              <a:rPr b="0" i="1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image heap 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reduziert 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Alle Prozesse die auf die gleiche Speicherseite zugreifen, erhalten eine flache Kopie davon. Pointer zeigen auf das “Original”.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Erst sobald ein Prozess Daten ändert, wird der betroffene Datenblock neu angelegt und die Zeiger der Kopie angepasst.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Image Heap ist “unsterblich”, da dieser vom Garbage Collector (GC) als Wurzelzeiger (root pointer) behandelt wird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-1058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Image Heap - Grafik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32" name="Grafik 3" descr=""/>
          <p:cNvPicPr/>
          <p:nvPr/>
        </p:nvPicPr>
        <p:blipFill>
          <a:blip r:embed="rId1"/>
          <a:stretch/>
        </p:blipFill>
        <p:spPr>
          <a:xfrm>
            <a:off x="1757520" y="2000160"/>
            <a:ext cx="8676000" cy="28562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2105640" y="5192640"/>
            <a:ext cx="81860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Quelle: </a:t>
            </a:r>
            <a:r>
              <a:rPr b="0" lang="de-DE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https://dl.acm.org/citation.cfm?doid=3366395.3360610</a:t>
            </a:r>
            <a:r>
              <a:rPr b="0" lang="de-DE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Figure 7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1620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Performance – Startup Time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35" name="Picture 4" descr="ms_startup_time.png (1600×800)"/>
          <p:cNvPicPr/>
          <p:nvPr/>
        </p:nvPicPr>
        <p:blipFill>
          <a:blip r:embed="rId1"/>
          <a:stretch/>
        </p:blipFill>
        <p:spPr>
          <a:xfrm>
            <a:off x="0" y="1086480"/>
            <a:ext cx="12190680" cy="60944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1968480" y="6673320"/>
            <a:ext cx="8253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Quelle: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https://www.graalvm.org/docs/why-graal/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Gliederung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94280" y="1296000"/>
            <a:ext cx="1051416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5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GraalVM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Was ist GraalVM?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Architektur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NativeImage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Was ist das?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Vorteile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Closed World Assumption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System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Points-To Analyse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Initialisierungscode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Heap Snapshotting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Ahead-of-Time (AOT) Compilation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Image Heap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Tracing Agent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Native Image vs. HotSpot JVM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Limitierungen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-1080000" y="0"/>
            <a:ext cx="1375092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Performance – Memory Footprint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138" name="Picture 4" descr="ms_memory_footprint.png (1600×800)"/>
          <p:cNvPicPr/>
          <p:nvPr/>
        </p:nvPicPr>
        <p:blipFill>
          <a:blip r:embed="rId1"/>
          <a:stretch/>
        </p:blipFill>
        <p:spPr>
          <a:xfrm>
            <a:off x="0" y="805680"/>
            <a:ext cx="12190680" cy="609444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895760" y="6509880"/>
            <a:ext cx="825336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Quelle: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https://www.graalvm.org/docs/why-graal/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Tracing Agent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26680" y="1584000"/>
            <a:ext cx="10992240" cy="48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49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Bei großen Anwendungen ist es nicht praktikabel für Features wie Reflection oder Dynamic Proxy die betroffenen Klassen manuell beim Image-Build Vorgang anzugeben bzw. Eine eigene Konfigurationsdatei zu schreiben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Falls die Points-To Analyse nicht alle betroffenen Klassen automatisch erkennt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Der Tracing Agent beobachtet das Verhalten der Anwendung wenn sie in der Java HotSpot VM läuft und erstellt die Konfigurationsdateien 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Während der Ausführung verbindet sich der Agent mit der JVM und fängt alle Aufrufe von Klassen, Methoden, Felder und Ressourcen ab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Daraus konfiguriert er die Jni-config.json, reflect-config.json, proxy-config.json, resource-config.json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Diese enthalten alle abgefangenen dynamischen Aufrufe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Das Native-Image Tool kann diese Dateien beim Build-Vorgang nutzen wenn Sie im META-INF/native-image Verzeichnis des Klassenpfades platziert werden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Und daraus die jeweiligen Konfigurationsdateien generieren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Native Image oder HotSpot VM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GraalVM Native Image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Startzeit ist relevant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Speicherbedarf ist relevant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Kleine bis mittelgroße Heaps (100 MByte – ein paar GByte)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Der gesamte Code ist bei der Build-Time bekannt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 HotSpotVM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Heap Größen sind groß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Mehrere Gbyte – Tbyte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Klassen sind erst zur Laufzeit bekannt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Limitierungen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512000"/>
            <a:ext cx="10848240" cy="466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Die wesentlichste Limitierung ist die closed-world Annahme: Der gesamte Anwendungscode muss zur Image Build Time vorhanden sein.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Trotzdem eine sehr großer Bereich von Anwendungen abgedeckt, besonders Cloudanwendungen und Microservices wo Startzeit und Speicherbedarf eine wesentliche Rolle spielen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Dynamische „selbstbeobachtende“ Features von Java werden durch Konfigurationsdateien zur Build-Time unterstützt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Andere Systemlimitierungen sind nur ein Resultat von Implementierungsentscheidungen und könnten aufgehoben werden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Heap Snapshotting verarbeitet momentan nur Java Objekte und keine nativen Ressourcen, wie beispielsweise allokierter C Speicher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Unterstützte Java-Features</a:t>
            </a:r>
            <a:endParaRPr b="0" lang="de-DE" sz="4400" spc="-1" strike="noStrike">
              <a:latin typeface="Aria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1956600" y="1690560"/>
          <a:ext cx="8127360" cy="391788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Support Status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Dynamic Class Loading / Unloading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Reflection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 (Requires Configuration)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Dynamic Proxy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 (Requires Configuration)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Java Native Interface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Mostly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Unsafe Memory Access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Mostly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 Initializers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InvokeDynamic Bytecode and Method Handles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Unterstützte Java-Features</a:t>
            </a:r>
            <a:endParaRPr b="0" lang="de-DE" sz="4400" spc="-1" strike="noStrike">
              <a:latin typeface="Arial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1956600" y="1690560"/>
          <a:ext cx="8127360" cy="383616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Support Status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Lambda Expressions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Synchronized, wait, and notify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Finalizers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References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Mostly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Threads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Identity Hash Code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Security Manager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JVMTI, JMX, other native VM Interfaces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JCA Security Services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Supported</a:t>
                      </a:r>
                      <a:endParaRPr b="0" lang="de-D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Quellenverzeichnis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216000" y="1393560"/>
            <a:ext cx="11878920" cy="522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http://refspecs.linuxfoundation.org/elf/elf.pdf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https://www.graalvm.org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https://github.com/oracle/graal/blob/master/substratevm/LIMITATIONS.md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https://openjdk.java.net/jeps/243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https://dl.acm.org/doi/10.1145/3360610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https://www.oracle.com/technetwork/java/whitepaper-135217.html#3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Was ist GraalVM?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88760" y="151200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GraalVM ist ein Ökosystem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Bietet eine ganze Reihe an Funktionalität: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Polyglott 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Geteilte Laufzeit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Interoperabilität von verschiedenen Programmiersprachen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Erhebliche Performancevorteile bei hohen Workloads zur Laufzeit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Hoch optimierender Graal-Compiler mit neuer JIT-Kompilierungs Technologie</a:t>
            </a:r>
            <a:endParaRPr b="0" lang="de-DE" sz="20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Partielle Escape Analyse (PEA) und erweitertes Inlining verhindern das Allokieren des Heaps mit teuren Objekten</a:t>
            </a:r>
            <a:endParaRPr b="0" lang="de-DE" sz="20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Native Image (Anwendung wird ahead-of-time zu native Binary kompiliert)</a:t>
            </a:r>
            <a:endParaRPr b="0" lang="de-DE" sz="2400" spc="-1" strike="noStrike">
              <a:latin typeface="Arial"/>
            </a:endParaRPr>
          </a:p>
          <a:p>
            <a:pPr lvl="2" marL="11430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Thema dieses Vortrags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GraalVM - Architektur</a:t>
            </a:r>
            <a:endParaRPr b="0" lang="de-DE" sz="4400" spc="-1" strike="noStrike">
              <a:latin typeface="Arial"/>
            </a:endParaRPr>
          </a:p>
        </p:txBody>
      </p:sp>
      <p:pic>
        <p:nvPicPr>
          <p:cNvPr id="83" name="Picture 2" descr="GraalVM system diagram"/>
          <p:cNvPicPr/>
          <p:nvPr/>
        </p:nvPicPr>
        <p:blipFill>
          <a:blip r:embed="rId1"/>
          <a:stretch/>
        </p:blipFill>
        <p:spPr>
          <a:xfrm>
            <a:off x="2228040" y="1481760"/>
            <a:ext cx="7734240" cy="434988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793600" y="6090480"/>
            <a:ext cx="6625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Quelle: </a:t>
            </a:r>
            <a:r>
              <a:rPr b="0" lang="de-DE" sz="16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https://www.graalvm.org/docs/</a:t>
            </a:r>
            <a:endParaRPr b="0" lang="de-DE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GraalVM - Architektur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2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GraalVM nutzt als Grundlage OpenJDK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Zentrale Komponente ist der in Java geschriebene, hoch optimierende Graal-Compiler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Integriert den Graal-Compiler über das JVMCI (Java Virtual Machine Compiler Interface, JEP 243) in das JRE des OpenJDK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Dieser ersetzt den JIT(Just in Time)-Compiler C2 der HotSpot JVM (zentraler Bestandteil der JRE)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C2 ist ein aggressiv optimierender Compiler der für Serveranwendungen genutzt wird, bei denen es auf höchsten Durchsatz ankommt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Name „GraalVM“ etwas irreführend, da keine „eigene neue“ JVM.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Passender wäre „OpenJDK mit Graal Compiler und zusätzlichen Werkzeugen“ oder „Hotspot-JVM, die als JIT-Compiler den Graal-Compiler verwendet“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Native Image -  Was ist das?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Erlaubt es Java-Code ahead-of-time in eine eigenständige, nativ ausführbare Datei (executable bzw. native image) zu kompilieren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Das Executable läuft nicht auf der JVM sondern umfasst alle nötigen Komponenten wie Speicherverwaltung, Thread-Scheduling und Garbage Collection aus einer anderen, in Java geschriebenen, VM -&gt; Substrate VM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Weiterer Bestandteil des GraalVM Ökosystems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Die Substrate VM wird auch in die Executable hineinkompiliert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Native Image - Vorteile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Wesentlich schnellere Startup Zeit und Speicheraufwand durch statische Codeanalysen &amp; AoT-Kompilierung und vorgefüllten Heap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Signifikant kostengünstiger bei Microservices, Serverless- und weiteren Cloudarchitekturen(Durchsatz zweitrangig)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Performanceverhalten ist konstant und vorhersagbar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Code wird nicht mehr zur Laufzeit durch den JIT-Compiler + Profiler optimiert</a:t>
            </a:r>
            <a:endParaRPr b="0" lang="de-DE" sz="24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Weniger Speicheraufwand, da die JVM nicht mehr mitläuft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8340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Native Image - System</a:t>
            </a:r>
            <a:endParaRPr b="0" lang="de-DE" sz="4400" spc="-1" strike="noStrike">
              <a:latin typeface="Arial"/>
            </a:endParaRPr>
          </a:p>
        </p:txBody>
      </p:sp>
      <p:grpSp>
        <p:nvGrpSpPr>
          <p:cNvPr id="92" name="Group 2"/>
          <p:cNvGrpSpPr/>
          <p:nvPr/>
        </p:nvGrpSpPr>
        <p:grpSpPr>
          <a:xfrm>
            <a:off x="461520" y="1677240"/>
            <a:ext cx="11221560" cy="4049280"/>
            <a:chOff x="461520" y="1677240"/>
            <a:chExt cx="11221560" cy="4049280"/>
          </a:xfrm>
        </p:grpSpPr>
        <p:sp>
          <p:nvSpPr>
            <p:cNvPr id="93" name="CustomShape 3"/>
            <p:cNvSpPr/>
            <p:nvPr/>
          </p:nvSpPr>
          <p:spPr>
            <a:xfrm>
              <a:off x="461520" y="2883960"/>
              <a:ext cx="2095920" cy="57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Anwendung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4" name="CustomShape 4"/>
            <p:cNvSpPr/>
            <p:nvPr/>
          </p:nvSpPr>
          <p:spPr>
            <a:xfrm>
              <a:off x="461520" y="3640680"/>
              <a:ext cx="2095920" cy="57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Bibliotheken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5" name="CustomShape 5"/>
            <p:cNvSpPr/>
            <p:nvPr/>
          </p:nvSpPr>
          <p:spPr>
            <a:xfrm>
              <a:off x="461520" y="4371840"/>
              <a:ext cx="2095920" cy="577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JDK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6" name="CustomShape 6"/>
            <p:cNvSpPr/>
            <p:nvPr/>
          </p:nvSpPr>
          <p:spPr>
            <a:xfrm>
              <a:off x="461520" y="5128560"/>
              <a:ext cx="2095920" cy="56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Substrate VM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7" name="CustomShape 7"/>
            <p:cNvSpPr/>
            <p:nvPr/>
          </p:nvSpPr>
          <p:spPr>
            <a:xfrm>
              <a:off x="461520" y="1677240"/>
              <a:ext cx="44445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Eingabe: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Alle Klassen der Anwendung, Bibliotheken, JDK und Substrate VM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8" name="CustomShape 8"/>
            <p:cNvSpPr/>
            <p:nvPr/>
          </p:nvSpPr>
          <p:spPr>
            <a:xfrm>
              <a:off x="8689680" y="2893680"/>
              <a:ext cx="2993400" cy="2832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Code in Text-Abschnitt</a:t>
              </a: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Heap in Data-Abschnitt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99" name="CustomShape 9"/>
            <p:cNvSpPr/>
            <p:nvPr/>
          </p:nvSpPr>
          <p:spPr>
            <a:xfrm>
              <a:off x="8808840" y="1751400"/>
              <a:ext cx="28742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Ausgabe: 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Native Image</a:t>
              </a:r>
              <a:endParaRPr b="0" lang="de-DE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100" name="CustomShape 10"/>
            <p:cNvSpPr/>
            <p:nvPr/>
          </p:nvSpPr>
          <p:spPr>
            <a:xfrm>
              <a:off x="3951360" y="3125880"/>
              <a:ext cx="2993400" cy="20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Points-to Analyse</a:t>
              </a: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Initialisierungen</a:t>
              </a: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de-DE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Heap Snapshotting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101" name="CustomShape 11"/>
            <p:cNvSpPr/>
            <p:nvPr/>
          </p:nvSpPr>
          <p:spPr>
            <a:xfrm>
              <a:off x="2801880" y="3196080"/>
              <a:ext cx="1021320" cy="4431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CustomShape 12"/>
            <p:cNvSpPr/>
            <p:nvPr/>
          </p:nvSpPr>
          <p:spPr>
            <a:xfrm>
              <a:off x="2701080" y="3926160"/>
              <a:ext cx="1156320" cy="1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CustomShape 13"/>
            <p:cNvSpPr/>
            <p:nvPr/>
          </p:nvSpPr>
          <p:spPr>
            <a:xfrm flipV="1">
              <a:off x="2701080" y="4368960"/>
              <a:ext cx="1156320" cy="266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CustomShape 14"/>
            <p:cNvSpPr/>
            <p:nvPr/>
          </p:nvSpPr>
          <p:spPr>
            <a:xfrm flipV="1">
              <a:off x="2701080" y="4822200"/>
              <a:ext cx="1137960" cy="570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CustomShape 15"/>
            <p:cNvSpPr/>
            <p:nvPr/>
          </p:nvSpPr>
          <p:spPr>
            <a:xfrm>
              <a:off x="7265160" y="3414960"/>
              <a:ext cx="1131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CustomShape 16"/>
            <p:cNvSpPr/>
            <p:nvPr/>
          </p:nvSpPr>
          <p:spPr>
            <a:xfrm>
              <a:off x="7265160" y="4701600"/>
              <a:ext cx="110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CustomShape 17"/>
            <p:cNvSpPr/>
            <p:nvPr/>
          </p:nvSpPr>
          <p:spPr>
            <a:xfrm>
              <a:off x="5394240" y="3479760"/>
              <a:ext cx="360" cy="461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18"/>
            <p:cNvSpPr/>
            <p:nvPr/>
          </p:nvSpPr>
          <p:spPr>
            <a:xfrm>
              <a:off x="5394240" y="4371840"/>
              <a:ext cx="360" cy="450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Line 19"/>
            <p:cNvSpPr/>
            <p:nvPr/>
          </p:nvSpPr>
          <p:spPr>
            <a:xfrm>
              <a:off x="6839640" y="3340440"/>
              <a:ext cx="0" cy="1699560"/>
            </a:xfrm>
            <a:prstGeom prst="line">
              <a:avLst/>
            </a:prstGeom>
            <a:ln>
              <a:solidFill>
                <a:srgbClr val="3f6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20"/>
            <p:cNvSpPr/>
            <p:nvPr/>
          </p:nvSpPr>
          <p:spPr>
            <a:xfrm rot="10800000">
              <a:off x="6480720" y="3347640"/>
              <a:ext cx="359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3f6ec2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CustomShape 21"/>
            <p:cNvSpPr/>
            <p:nvPr/>
          </p:nvSpPr>
          <p:spPr>
            <a:xfrm>
              <a:off x="7053480" y="2808000"/>
              <a:ext cx="180216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Ahead-of-Time</a:t>
              </a:r>
              <a:endParaRPr b="0" lang="de-DE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Kompilierung</a:t>
              </a:r>
              <a:endParaRPr b="0" lang="de-DE" sz="1600" spc="-1" strike="noStrike">
                <a:latin typeface="Arial"/>
              </a:endParaRPr>
            </a:p>
          </p:txBody>
        </p:sp>
        <p:sp>
          <p:nvSpPr>
            <p:cNvPr id="112" name="CustomShape 22"/>
            <p:cNvSpPr/>
            <p:nvPr/>
          </p:nvSpPr>
          <p:spPr>
            <a:xfrm>
              <a:off x="7110000" y="3864960"/>
              <a:ext cx="1802160" cy="819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6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Image Heap wird beschrieben</a:t>
              </a:r>
              <a:endParaRPr b="0" lang="de-DE" sz="1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Points-To Analyse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423080"/>
            <a:ext cx="10897200" cy="491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7000"/>
          </a:bodyPr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Es wird eine Points-To (Pointer) Analyse durchgeführt um zu ermitteln welche Klassen, Methoden und Felder zur Laufzeit erreichbar sind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Technik zur statischen Codeanalyse die ermittelt welche Pointer, oder Heap Referenzen auf welche Variable, oder Speicherbereich zeigen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Die Points-To Analyse startet mit allen Eingangspunkten (beispielsweise Main-Methode) und verarbeitet iterativ alle erreichbaren Methoden </a:t>
            </a:r>
            <a:endParaRPr b="0" lang="de-DE" sz="28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Java-Bytecode wird durch das Compiler-Frontend in eine Zwischenform überführt (intermediate representation = IR)</a:t>
            </a:r>
            <a:endParaRPr b="0" lang="de-DE" sz="2800" spc="-1" strike="noStrike">
              <a:latin typeface="Arial"/>
            </a:endParaRPr>
          </a:p>
          <a:p>
            <a:pPr lvl="1" marL="685800" indent="-2271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Compiler-Frontend: Phase des Kompiliervorganges. Code wird analysiert, strukturiert und auf Fehler geprüft.</a:t>
            </a:r>
            <a:endParaRPr b="0" lang="de-DE" sz="2400" spc="-1" strike="noStrike">
              <a:latin typeface="Arial"/>
            </a:endParaRPr>
          </a:p>
          <a:p>
            <a:pPr marL="22860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IR wird dann zu einem Graphen (type-flow graph) konvertiert</a:t>
            </a:r>
            <a:endParaRPr b="0" lang="de-D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LibreOffice/6.3.3.2$Linux_X86_64 LibreOffice_project/30$Build-2</Application>
  <Words>1604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2019-10-23T15:45:13Z</dcterms:created>
  <dc:creator>Erik Simonsen</dc:creator>
  <dc:description/>
  <dc:language>de-DE</dc:language>
  <cp:lastModifiedBy/>
  <dcterms:modified xsi:type="dcterms:W3CDTF">2020-01-24T13:41:49Z</dcterms:modified>
  <cp:revision>173</cp:revision>
  <dc:subject/>
  <dc:title>GraalVM Native Image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