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5" r:id="rId7"/>
    <p:sldId id="286" r:id="rId8"/>
    <p:sldId id="269" r:id="rId9"/>
    <p:sldId id="277" r:id="rId10"/>
    <p:sldId id="287" r:id="rId11"/>
    <p:sldId id="288" r:id="rId12"/>
    <p:sldId id="268" r:id="rId13"/>
    <p:sldId id="278" r:id="rId14"/>
    <p:sldId id="279" r:id="rId15"/>
    <p:sldId id="280" r:id="rId16"/>
    <p:sldId id="270" r:id="rId17"/>
    <p:sldId id="276" r:id="rId18"/>
    <p:sldId id="271" r:id="rId19"/>
    <p:sldId id="272" r:id="rId20"/>
    <p:sldId id="284" r:id="rId21"/>
    <p:sldId id="273" r:id="rId22"/>
    <p:sldId id="275" r:id="rId23"/>
    <p:sldId id="281" r:id="rId24"/>
    <p:sldId id="285" r:id="rId25"/>
    <p:sldId id="266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4A488-D717-40F3-B933-421AADD55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075D43-E60E-4D42-A70A-468F0260B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0C5172-4999-4625-9907-00EA8CA7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5C6C-CB00-40C7-8ACE-B0B5A147C3EF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AD4BEA-A140-44F1-861D-AF315A1D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7FFFE2-A205-4F3C-B347-9249A764C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0D85-B729-4100-BE38-11D0C84860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18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13AD9-0BAA-45B4-9CB5-7585B63C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FE8AF8-D783-4510-B518-DC5AC82C0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E259E7-833E-45CD-925A-FB34CBA9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5C6C-CB00-40C7-8ACE-B0B5A147C3EF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3DB6DC-F663-4F09-9C09-73993BD5A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0E8DA6-70D1-44FD-824C-5B54ADD8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0D85-B729-4100-BE38-11D0C84860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48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F36BFC6-0D22-4504-9AAF-A9026E504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89718A-5AE5-43FC-93E0-E0122F72B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3DE6EB-1EFA-4162-BF7B-1E519A45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5C6C-CB00-40C7-8ACE-B0B5A147C3EF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DC6DC9-7AE8-4375-86C2-A40B58E6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A49C6A-81FC-4BA1-A6FD-0DA99CA2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0D85-B729-4100-BE38-11D0C84860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4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9BCD4-E2C4-4C37-95F9-58CF3331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7FB2A1-04C3-43B5-A2BD-8440D98D5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2B455E-8C07-4981-AA3E-1D9B6F8B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5C6C-CB00-40C7-8ACE-B0B5A147C3EF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E79B7D-B995-48F4-8086-D2591C14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9493C0-CCAE-4D20-98B2-2FDC7B16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0D85-B729-4100-BE38-11D0C84860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12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37DC1-4FB5-449C-BE46-DFE2AF6B1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D1095F-6203-4A57-B575-42053F814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5B9F22-36B2-488E-8A2E-DE1A4FED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5C6C-CB00-40C7-8ACE-B0B5A147C3EF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A32B54-47DB-4626-A440-071296EE0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298447-153F-4419-A474-FCDB795F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0D85-B729-4100-BE38-11D0C84860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87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BAADB6-0DFE-4E85-ABC9-F082BFCA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42D69-5A72-454F-868C-F5057735C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EF959F-B964-410B-A686-5A23C2848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6C0C21-CD6E-4D89-A780-0D1F2A1B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5C6C-CB00-40C7-8ACE-B0B5A147C3EF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8E6402-DE9A-4FFC-BA06-9895D6B6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BE05FD-A46E-4121-8DEF-5DB72A2A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0D85-B729-4100-BE38-11D0C84860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02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E22D0-DB80-41FB-946A-8624AAC9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9E08BB-6FE0-406F-93EB-D15C71D26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83E078-3A8D-4DA1-BED9-377E9AFEF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BAD47A-7762-41A1-8200-3AA7F2189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0957E2-B199-49F5-8A7C-2ACB6513C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F1F4DE8-0E23-4F50-A00E-24D0283E8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5C6C-CB00-40C7-8ACE-B0B5A147C3EF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BABC84-8B40-43EE-A85D-BF065E98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121F5D-2FE3-4C16-9C27-17C8CF60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0D85-B729-4100-BE38-11D0C84860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92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11AE1-A663-4954-B9B0-169B4459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E644C6-F444-4ACB-A3F8-C9C0CE7B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5C6C-CB00-40C7-8ACE-B0B5A147C3EF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882307-7978-41E3-87D2-F15A8E4B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96D904-48F8-4841-A49A-BB417B6E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0D85-B729-4100-BE38-11D0C84860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72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4A9EBE2-1E9E-4F74-8761-DC2C4E1C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5C6C-CB00-40C7-8ACE-B0B5A147C3EF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EDAC2D3-2220-498E-A588-99EC13F6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BBD458-5C1B-4FA6-8836-8A895D1C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0D85-B729-4100-BE38-11D0C84860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40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E6930-CD3C-4106-8463-204545F6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0EDD52-05AF-4821-B41E-9FB6B87E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4D5F42-4B77-4C12-ACEC-9CB686B57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4844F2-6C5F-45C3-8F5B-0962A8BE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5C6C-CB00-40C7-8ACE-B0B5A147C3EF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5BCD13-941A-4F73-87E6-F75067FC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F59AF1-D969-402C-A34D-54685092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0D85-B729-4100-BE38-11D0C84860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45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A128D-736E-44C9-A2BA-A5027B8A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786981-0415-4C48-BB9E-9E3A286DF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4B353F-9613-474C-B16A-48B61F2D0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32F006-5813-430B-B9A0-69B989E7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5C6C-CB00-40C7-8ACE-B0B5A147C3EF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A2AD73-4E3B-46DF-BE90-E98066647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D40C26-0E88-4988-811A-8EA82DD0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0D85-B729-4100-BE38-11D0C84860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68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D1536B4-055A-4455-BF3C-3CF8B8A32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1D165E-ADDB-4923-B0CA-741C32333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E8FBA9-EC57-4B82-A900-FB8A938C0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B5C6C-CB00-40C7-8ACE-B0B5A147C3EF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E53620-56FB-4C94-A2B6-2DBFB98F0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501F80-B8B6-4339-AD4B-AE3E21E68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60D85-B729-4100-BE38-11D0C84860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3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homasWuerthinger/2015-cgo-graa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doid=3366395.336061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alvm.org/docs/why-graal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alvm.org/docs/why-graal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alvm.org/" TargetMode="External"/><Relationship Id="rId7" Type="http://schemas.openxmlformats.org/officeDocument/2006/relationships/hyperlink" Target="https://www.oracle.com/technetwork/java/whitepaper-135217.html#3" TargetMode="External"/><Relationship Id="rId2" Type="http://schemas.openxmlformats.org/officeDocument/2006/relationships/hyperlink" Target="http://refspecs.linuxfoundation.org/elf/elf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l.acm.org/doi/10.1145/3360610" TargetMode="External"/><Relationship Id="rId5" Type="http://schemas.openxmlformats.org/officeDocument/2006/relationships/hyperlink" Target="https://openjdk.java.net/jeps/243" TargetMode="External"/><Relationship Id="rId4" Type="http://schemas.openxmlformats.org/officeDocument/2006/relationships/hyperlink" Target="https://github.com/oracle/graal/blob/master/substratevm/LIMITATIONS.m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alvm.org/doc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B12F2-59FF-416E-9AFB-67489AADCB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GraalVM</a:t>
            </a:r>
            <a:r>
              <a:rPr lang="de-DE" dirty="0"/>
              <a:t> Native Image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F030CB-42A0-4A5A-84FC-DA9C075FD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Seminar, Wintersemester 19/20</a:t>
            </a:r>
          </a:p>
          <a:p>
            <a:r>
              <a:rPr lang="de-DE" dirty="0"/>
              <a:t>Erik Simonsen, 70455429</a:t>
            </a:r>
          </a:p>
        </p:txBody>
      </p:sp>
    </p:spTree>
    <p:extLst>
      <p:ext uri="{BB962C8B-B14F-4D97-AF65-F5344CB8AC3E}">
        <p14:creationId xmlns:p14="http://schemas.microsoft.com/office/powerpoint/2010/main" val="1997194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2568F4-63D8-48C3-9640-800B2DA8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Points-</a:t>
            </a:r>
            <a:r>
              <a:rPr lang="de-DE" dirty="0" err="1"/>
              <a:t>To</a:t>
            </a:r>
            <a:r>
              <a:rPr lang="de-DE" dirty="0"/>
              <a:t> Analyse -  Type-Flow Graph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92D12B-4C11-4BF6-8906-04AB09BE6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Jeder Knoten stellt eine Operation auf einem Objekttypen dar</a:t>
            </a:r>
          </a:p>
          <a:p>
            <a:r>
              <a:rPr lang="de-DE" dirty="0"/>
              <a:t>Gerichtete Kanten verlaufen von Definition des Obj. Bis zur Verwendung</a:t>
            </a:r>
          </a:p>
          <a:p>
            <a:r>
              <a:rPr lang="de-DE" dirty="0"/>
              <a:t>Jeder Knoten verwaltet Liste von Typen (type </a:t>
            </a:r>
            <a:r>
              <a:rPr lang="de-DE" dirty="0" err="1"/>
              <a:t>state</a:t>
            </a:r>
            <a:r>
              <a:rPr lang="de-DE" dirty="0"/>
              <a:t>), die diesen Knoten erreichen können</a:t>
            </a:r>
          </a:p>
          <a:p>
            <a:r>
              <a:rPr lang="de-DE" dirty="0"/>
              <a:t>Listen werden durch die Kanten des Graphen propagiert</a:t>
            </a:r>
          </a:p>
          <a:p>
            <a:r>
              <a:rPr lang="de-DE" dirty="0"/>
              <a:t>Sobald einer Liste Typen hinzugefügt werden, werden diese an alle weiteren Verwendungen (</a:t>
            </a:r>
            <a:r>
              <a:rPr lang="de-DE" dirty="0" err="1"/>
              <a:t>Kindknoten</a:t>
            </a:r>
            <a:r>
              <a:rPr lang="de-DE" dirty="0"/>
              <a:t>) propagiert</a:t>
            </a:r>
          </a:p>
        </p:txBody>
      </p:sp>
    </p:spTree>
    <p:extLst>
      <p:ext uri="{BB962C8B-B14F-4D97-AF65-F5344CB8AC3E}">
        <p14:creationId xmlns:p14="http://schemas.microsoft.com/office/powerpoint/2010/main" val="423285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2A9490E-AF0D-4F80-A8D6-9CF7043E9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349" y="390508"/>
            <a:ext cx="9717667" cy="5475678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C6878C11-94CE-4869-8716-5638CBD495B4}"/>
              </a:ext>
            </a:extLst>
          </p:cNvPr>
          <p:cNvSpPr/>
          <p:nvPr/>
        </p:nvSpPr>
        <p:spPr>
          <a:xfrm>
            <a:off x="3220856" y="6098160"/>
            <a:ext cx="717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Quelle: </a:t>
            </a:r>
            <a:r>
              <a:rPr lang="de-DE" dirty="0">
                <a:hlinkClick r:id="rId3"/>
              </a:rPr>
              <a:t>https://www.slideshare.net/ThomasWuerthinger/2015-cgo-graal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7308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8BC7F-B7AC-452D-B908-99B47303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Closed</a:t>
            </a:r>
            <a:r>
              <a:rPr lang="de-DE" dirty="0"/>
              <a:t> World </a:t>
            </a:r>
            <a:r>
              <a:rPr lang="de-DE" dirty="0" err="1"/>
              <a:t>Assumption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7586B7-EB2B-484E-A6F2-05DC1B733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Points-</a:t>
            </a:r>
            <a:r>
              <a:rPr lang="de-DE" dirty="0" err="1"/>
              <a:t>To</a:t>
            </a:r>
            <a:r>
              <a:rPr lang="de-DE" dirty="0"/>
              <a:t> Analyse muss jeglichen Bytecode kennen</a:t>
            </a:r>
          </a:p>
          <a:p>
            <a:pPr lvl="1"/>
            <a:r>
              <a:rPr lang="de-DE" dirty="0"/>
              <a:t>Ansonsten:</a:t>
            </a:r>
          </a:p>
          <a:p>
            <a:pPr lvl="2"/>
            <a:r>
              <a:rPr lang="de-DE" dirty="0"/>
              <a:t>Aggressive </a:t>
            </a:r>
            <a:r>
              <a:rPr lang="de-DE" dirty="0" err="1"/>
              <a:t>Ahead</a:t>
            </a:r>
            <a:r>
              <a:rPr lang="de-DE" dirty="0"/>
              <a:t>-</a:t>
            </a:r>
            <a:r>
              <a:rPr lang="de-DE" dirty="0" err="1"/>
              <a:t>Of</a:t>
            </a:r>
            <a:r>
              <a:rPr lang="de-DE" dirty="0"/>
              <a:t>-Time Optimierungen nicht möglich</a:t>
            </a:r>
          </a:p>
          <a:p>
            <a:pPr lvl="2"/>
            <a:r>
              <a:rPr lang="de-DE" dirty="0"/>
              <a:t>Unbenutzte Klassen, Methoden und Felder können nicht entfernt werden</a:t>
            </a:r>
          </a:p>
          <a:p>
            <a:pPr lvl="2"/>
            <a:r>
              <a:rPr lang="de-DE" dirty="0"/>
              <a:t>Wäre ein Interpreter zur Laufzeit nötig</a:t>
            </a:r>
          </a:p>
          <a:p>
            <a:r>
              <a:rPr lang="de-DE" dirty="0"/>
              <a:t>Dynamische Java-Komponenten benötigen Konfiguration beim </a:t>
            </a:r>
            <a:r>
              <a:rPr lang="de-DE" dirty="0" err="1"/>
              <a:t>Build</a:t>
            </a:r>
            <a:r>
              <a:rPr lang="de-DE" dirty="0"/>
              <a:t>-Vorgang</a:t>
            </a:r>
          </a:p>
          <a:p>
            <a:pPr lvl="1"/>
            <a:r>
              <a:rPr lang="de-DE" dirty="0" err="1"/>
              <a:t>Reflection</a:t>
            </a:r>
            <a:r>
              <a:rPr lang="de-DE" dirty="0"/>
              <a:t>, JNI, Proxy, Resources etc.</a:t>
            </a:r>
          </a:p>
          <a:p>
            <a:r>
              <a:rPr lang="de-DE" dirty="0"/>
              <a:t>Kein Laden von neuen Klassen zur Laufzeit</a:t>
            </a:r>
          </a:p>
        </p:txBody>
      </p:sp>
    </p:spTree>
    <p:extLst>
      <p:ext uri="{BB962C8B-B14F-4D97-AF65-F5344CB8AC3E}">
        <p14:creationId xmlns:p14="http://schemas.microsoft.com/office/powerpoint/2010/main" val="2789767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5B47E-806D-4183-82C3-45B4F6B5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Ausführung des Initialisierungscodes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9987B0-7E40-4982-9F20-00C0F9F9D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5234"/>
          </a:xfrm>
        </p:spPr>
        <p:txBody>
          <a:bodyPr>
            <a:normAutofit/>
          </a:bodyPr>
          <a:lstStyle/>
          <a:p>
            <a:r>
              <a:rPr lang="de-DE" dirty="0"/>
              <a:t>Nachdem die Points-</a:t>
            </a:r>
            <a:r>
              <a:rPr lang="de-DE" dirty="0" err="1"/>
              <a:t>To</a:t>
            </a:r>
            <a:r>
              <a:rPr lang="de-DE" dirty="0"/>
              <a:t> Analyse beendet ist, wird der Initialisierungscode ausgeführt:</a:t>
            </a:r>
          </a:p>
          <a:p>
            <a:pPr lvl="1"/>
            <a:r>
              <a:rPr lang="de-DE" dirty="0"/>
              <a:t>Klassen-</a:t>
            </a:r>
            <a:r>
              <a:rPr lang="de-DE" dirty="0" err="1"/>
              <a:t>Initialisierer</a:t>
            </a:r>
            <a:r>
              <a:rPr lang="de-DE" dirty="0"/>
              <a:t>/Statische </a:t>
            </a:r>
            <a:r>
              <a:rPr lang="de-DE" dirty="0" err="1"/>
              <a:t>Initializer</a:t>
            </a:r>
            <a:r>
              <a:rPr lang="de-DE" dirty="0"/>
              <a:t> *</a:t>
            </a:r>
          </a:p>
          <a:p>
            <a:pPr lvl="2"/>
            <a:r>
              <a:rPr lang="de-DE" dirty="0"/>
              <a:t>Ermittelt die Initialwerte von statischen Feldern</a:t>
            </a:r>
          </a:p>
          <a:p>
            <a:pPr lvl="2"/>
            <a:r>
              <a:rPr lang="de-DE" dirty="0"/>
              <a:t>Entwickler kann konfigurieren welche Klassen-</a:t>
            </a:r>
            <a:r>
              <a:rPr lang="de-DE" dirty="0" err="1"/>
              <a:t>Initializer</a:t>
            </a:r>
            <a:r>
              <a:rPr lang="de-DE" dirty="0"/>
              <a:t> bei der Image </a:t>
            </a:r>
            <a:r>
              <a:rPr lang="de-DE" dirty="0" err="1"/>
              <a:t>Build</a:t>
            </a:r>
            <a:r>
              <a:rPr lang="de-DE" dirty="0"/>
              <a:t>-Time und welche bei der Laufzeit ausgeführt werden</a:t>
            </a:r>
          </a:p>
          <a:p>
            <a:pPr lvl="1"/>
            <a:r>
              <a:rPr lang="de-DE" dirty="0"/>
              <a:t>Registrierte </a:t>
            </a:r>
            <a:r>
              <a:rPr lang="de-DE" dirty="0" err="1"/>
              <a:t>Callbacks</a:t>
            </a:r>
            <a:r>
              <a:rPr lang="de-DE" dirty="0"/>
              <a:t>, die während der </a:t>
            </a:r>
            <a:r>
              <a:rPr lang="de-DE" dirty="0" err="1"/>
              <a:t>Build</a:t>
            </a:r>
            <a:r>
              <a:rPr lang="de-DE" dirty="0"/>
              <a:t>-Time aufgerufen werden (</a:t>
            </a:r>
            <a:r>
              <a:rPr lang="de-DE" i="1" dirty="0"/>
              <a:t>Feature</a:t>
            </a:r>
            <a:r>
              <a:rPr lang="de-DE" dirty="0"/>
              <a:t>-Interface bereitgestellt)</a:t>
            </a:r>
          </a:p>
          <a:p>
            <a:pPr lvl="2"/>
            <a:r>
              <a:rPr lang="de-DE" dirty="0"/>
              <a:t>Dadurch Abfrage der Points-</a:t>
            </a:r>
            <a:r>
              <a:rPr lang="de-DE" dirty="0" err="1"/>
              <a:t>To</a:t>
            </a:r>
            <a:r>
              <a:rPr lang="de-DE" dirty="0"/>
              <a:t> Analyse in Klassen-</a:t>
            </a:r>
            <a:r>
              <a:rPr lang="de-DE" dirty="0" err="1"/>
              <a:t>Initialisierer</a:t>
            </a:r>
            <a:r>
              <a:rPr lang="de-DE" dirty="0"/>
              <a:t> möglich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2200" dirty="0"/>
              <a:t>*In aktueller </a:t>
            </a:r>
            <a:r>
              <a:rPr lang="de-DE" sz="2200" dirty="0" err="1"/>
              <a:t>GraalVM</a:t>
            </a:r>
            <a:r>
              <a:rPr lang="de-DE" sz="2200" dirty="0"/>
              <a:t> Version werden nur statische </a:t>
            </a:r>
            <a:r>
              <a:rPr lang="de-DE" sz="2200" dirty="0" err="1"/>
              <a:t>Initializer</a:t>
            </a:r>
            <a:r>
              <a:rPr lang="de-DE" sz="2200" dirty="0"/>
              <a:t> die explizit angegeben werden zur </a:t>
            </a:r>
            <a:r>
              <a:rPr lang="de-DE" sz="2200" dirty="0" err="1"/>
              <a:t>Build</a:t>
            </a:r>
            <a:r>
              <a:rPr lang="de-DE" sz="2200" dirty="0"/>
              <a:t>-Time ausgeführt. Ansonsten werden diese zur Laufzeit ausgeführt (Out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box Funktionalität)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4924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4FAB8-9F45-4F47-A9B1-4CC17AC99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Heap </a:t>
            </a:r>
            <a:r>
              <a:rPr lang="de-DE" dirty="0" err="1"/>
              <a:t>Snapshotting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C29C83-EB92-44D4-911B-F5D7D1CBC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464"/>
            <a:ext cx="10515600" cy="5294375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Aus dem </a:t>
            </a:r>
            <a:r>
              <a:rPr lang="de-DE" i="1" dirty="0"/>
              <a:t>type-</a:t>
            </a:r>
            <a:r>
              <a:rPr lang="de-DE" i="1" dirty="0" err="1"/>
              <a:t>flow</a:t>
            </a:r>
            <a:r>
              <a:rPr lang="de-DE" i="1" dirty="0"/>
              <a:t> </a:t>
            </a:r>
            <a:r>
              <a:rPr lang="de-DE" i="1" dirty="0" err="1"/>
              <a:t>graph</a:t>
            </a:r>
            <a:r>
              <a:rPr lang="de-DE" i="1" dirty="0"/>
              <a:t> </a:t>
            </a:r>
            <a:r>
              <a:rPr lang="de-DE" dirty="0"/>
              <a:t>der Points-</a:t>
            </a:r>
            <a:r>
              <a:rPr lang="de-DE" dirty="0" err="1"/>
              <a:t>To</a:t>
            </a:r>
            <a:r>
              <a:rPr lang="de-DE" dirty="0"/>
              <a:t> Analyse wird ein Objekt-Graph erstellt</a:t>
            </a:r>
          </a:p>
          <a:p>
            <a:pPr lvl="1"/>
            <a:r>
              <a:rPr lang="de-DE" dirty="0"/>
              <a:t>Wurzelzeiger (root </a:t>
            </a:r>
            <a:r>
              <a:rPr lang="de-DE" dirty="0" err="1"/>
              <a:t>pointer</a:t>
            </a:r>
            <a:r>
              <a:rPr lang="de-DE" dirty="0"/>
              <a:t>) sind statische Objekt Felder, die als </a:t>
            </a:r>
            <a:r>
              <a:rPr lang="de-DE" i="1" dirty="0" err="1"/>
              <a:t>read</a:t>
            </a:r>
            <a:r>
              <a:rPr lang="de-DE" dirty="0"/>
              <a:t> markiert sind</a:t>
            </a:r>
          </a:p>
          <a:p>
            <a:pPr lvl="2"/>
            <a:r>
              <a:rPr lang="de-DE" dirty="0"/>
              <a:t>Werden während der Laufzeit nur gelesen und können somit schon während der </a:t>
            </a:r>
            <a:r>
              <a:rPr lang="de-DE" dirty="0" err="1"/>
              <a:t>Build</a:t>
            </a:r>
            <a:r>
              <a:rPr lang="de-DE" dirty="0"/>
              <a:t>-Time ausgewertet werden</a:t>
            </a:r>
          </a:p>
          <a:p>
            <a:pPr lvl="1"/>
            <a:r>
              <a:rPr lang="de-DE" dirty="0"/>
              <a:t>Dabei werden die Werte der Objekt Felder durch </a:t>
            </a:r>
            <a:r>
              <a:rPr lang="de-DE" dirty="0" err="1"/>
              <a:t>Reflection</a:t>
            </a:r>
            <a:r>
              <a:rPr lang="de-DE" dirty="0"/>
              <a:t> ermittelt </a:t>
            </a:r>
          </a:p>
          <a:p>
            <a:pPr lvl="2"/>
            <a:r>
              <a:rPr lang="de-DE" dirty="0"/>
              <a:t>Anwendung </a:t>
            </a:r>
            <a:r>
              <a:rPr lang="de-DE" i="1" dirty="0" err="1"/>
              <a:t>image</a:t>
            </a:r>
            <a:r>
              <a:rPr lang="de-DE" i="1" dirty="0"/>
              <a:t> </a:t>
            </a:r>
            <a:r>
              <a:rPr lang="de-DE" i="1" dirty="0" err="1"/>
              <a:t>builder</a:t>
            </a:r>
            <a:r>
              <a:rPr lang="de-DE" i="1" dirty="0"/>
              <a:t> </a:t>
            </a:r>
            <a:r>
              <a:rPr lang="de-DE" dirty="0"/>
              <a:t>ist eine Java-Anwendung</a:t>
            </a:r>
          </a:p>
          <a:p>
            <a:pPr lvl="1"/>
            <a:r>
              <a:rPr lang="de-DE" dirty="0"/>
              <a:t>Falls die Klasse des Feldwertes nicht im Graph der Points-</a:t>
            </a:r>
            <a:r>
              <a:rPr lang="de-DE" dirty="0" err="1"/>
              <a:t>To</a:t>
            </a:r>
            <a:r>
              <a:rPr lang="de-DE" dirty="0"/>
              <a:t> Analyse vorhanden ist (also durch das Ausführen des Initialisierungscode dazugekommen ist) wird als weiterer Feldtyp des Feldes im </a:t>
            </a:r>
            <a:r>
              <a:rPr lang="de-DE" i="1" dirty="0"/>
              <a:t>type-</a:t>
            </a:r>
            <a:r>
              <a:rPr lang="de-DE" i="1" dirty="0" err="1"/>
              <a:t>flow</a:t>
            </a:r>
            <a:r>
              <a:rPr lang="de-DE" i="1" dirty="0"/>
              <a:t> </a:t>
            </a:r>
            <a:r>
              <a:rPr lang="de-DE" i="1" dirty="0" err="1"/>
              <a:t>graph</a:t>
            </a:r>
            <a:r>
              <a:rPr lang="de-DE" i="1" dirty="0"/>
              <a:t> </a:t>
            </a:r>
            <a:r>
              <a:rPr lang="de-DE" dirty="0"/>
              <a:t>registriert</a:t>
            </a:r>
          </a:p>
          <a:p>
            <a:pPr lvl="1"/>
            <a:r>
              <a:rPr lang="de-DE" dirty="0"/>
              <a:t>Daraufhin wird wieder die Points-</a:t>
            </a:r>
            <a:r>
              <a:rPr lang="de-DE" dirty="0" err="1"/>
              <a:t>To</a:t>
            </a:r>
            <a:r>
              <a:rPr lang="de-DE" dirty="0"/>
              <a:t> Analyse ausgeführt um den neuen Typ des Feldes allen Verwendungen des Feldes zu propagieren</a:t>
            </a:r>
          </a:p>
          <a:p>
            <a:pPr lvl="1"/>
            <a:r>
              <a:rPr lang="de-DE" dirty="0"/>
              <a:t>Anschließend erfolgt wieder die </a:t>
            </a:r>
            <a:r>
              <a:rPr lang="de-DE" i="1" dirty="0"/>
              <a:t>Ausführung des Initialisierungscodes, </a:t>
            </a:r>
            <a:r>
              <a:rPr lang="de-DE" dirty="0"/>
              <a:t>bei der zusätzlich die </a:t>
            </a:r>
            <a:r>
              <a:rPr lang="de-DE" dirty="0" err="1"/>
              <a:t>Klasseninitialisierer</a:t>
            </a:r>
            <a:r>
              <a:rPr lang="de-DE" dirty="0"/>
              <a:t> der neuen Klassen ausgeführt werden</a:t>
            </a:r>
            <a:endParaRPr lang="de-DE" i="1" dirty="0"/>
          </a:p>
          <a:p>
            <a:pPr lvl="1"/>
            <a:r>
              <a:rPr lang="de-DE" dirty="0"/>
              <a:t>Daraufhin wird wieder das Heap </a:t>
            </a:r>
            <a:r>
              <a:rPr lang="de-DE" dirty="0" err="1"/>
              <a:t>Snapshotting</a:t>
            </a:r>
            <a:r>
              <a:rPr lang="de-DE" dirty="0"/>
              <a:t> mit dem aktualisierten </a:t>
            </a:r>
            <a:r>
              <a:rPr lang="de-DE" i="1" dirty="0"/>
              <a:t>type-</a:t>
            </a:r>
            <a:r>
              <a:rPr lang="de-DE" i="1" dirty="0" err="1"/>
              <a:t>flow</a:t>
            </a:r>
            <a:r>
              <a:rPr lang="de-DE" i="1" dirty="0"/>
              <a:t> </a:t>
            </a:r>
            <a:r>
              <a:rPr lang="de-DE" i="1" dirty="0" err="1"/>
              <a:t>graph</a:t>
            </a:r>
            <a:r>
              <a:rPr lang="de-DE" dirty="0"/>
              <a:t> ausgeführt</a:t>
            </a:r>
          </a:p>
          <a:p>
            <a:pPr lvl="1"/>
            <a:r>
              <a:rPr lang="de-DE" dirty="0"/>
              <a:t>Sobald dadurch kein neu erreichbarer Code mehr ermittelt wird, wird der Objekt-Graph des letzten </a:t>
            </a:r>
            <a:r>
              <a:rPr lang="de-DE" i="1" dirty="0"/>
              <a:t>Heap </a:t>
            </a:r>
            <a:r>
              <a:rPr lang="de-DE" i="1" dirty="0" err="1"/>
              <a:t>Snapshotting</a:t>
            </a:r>
            <a:r>
              <a:rPr lang="de-DE" i="1" dirty="0"/>
              <a:t>-</a:t>
            </a:r>
            <a:r>
              <a:rPr lang="de-DE" dirty="0"/>
              <a:t>Aufrufes serialisiert und in den </a:t>
            </a:r>
            <a:r>
              <a:rPr lang="de-DE" i="1" dirty="0"/>
              <a:t>Data </a:t>
            </a:r>
            <a:r>
              <a:rPr lang="de-DE" dirty="0"/>
              <a:t>Bereich des Native Image geschrieben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4312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18E55-DBE4-4E74-8B2E-5B961A97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Ahead</a:t>
            </a:r>
            <a:r>
              <a:rPr lang="de-DE" dirty="0"/>
              <a:t>-</a:t>
            </a:r>
            <a:r>
              <a:rPr lang="de-DE" dirty="0" err="1"/>
              <a:t>of</a:t>
            </a:r>
            <a:r>
              <a:rPr lang="de-DE" dirty="0"/>
              <a:t>-Time (AOT) </a:t>
            </a:r>
            <a:r>
              <a:rPr lang="de-DE" dirty="0" err="1"/>
              <a:t>Compilation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3AA6C8-0360-4E4C-918B-175AAFFA0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9733"/>
          </a:xfrm>
        </p:spPr>
        <p:txBody>
          <a:bodyPr>
            <a:normAutofit/>
          </a:bodyPr>
          <a:lstStyle/>
          <a:p>
            <a:r>
              <a:rPr lang="de-DE" dirty="0"/>
              <a:t>Alle Methoden die von der Points-</a:t>
            </a:r>
            <a:r>
              <a:rPr lang="de-DE" dirty="0" err="1"/>
              <a:t>To</a:t>
            </a:r>
            <a:r>
              <a:rPr lang="de-DE" dirty="0"/>
              <a:t> Analyse als erreichbar markiert wurden, werden vom </a:t>
            </a:r>
            <a:r>
              <a:rPr lang="de-DE" dirty="0" err="1"/>
              <a:t>GraalVM</a:t>
            </a:r>
            <a:r>
              <a:rPr lang="de-DE" dirty="0"/>
              <a:t> Compiler </a:t>
            </a:r>
            <a:r>
              <a:rPr lang="de-DE" dirty="0" err="1"/>
              <a:t>ahead</a:t>
            </a:r>
            <a:r>
              <a:rPr lang="de-DE" dirty="0"/>
              <a:t>-</a:t>
            </a:r>
            <a:r>
              <a:rPr lang="de-DE" dirty="0" err="1"/>
              <a:t>of</a:t>
            </a:r>
            <a:r>
              <a:rPr lang="de-DE" dirty="0"/>
              <a:t>-time zu Maschinencode kompiliert und in den </a:t>
            </a:r>
            <a:r>
              <a:rPr lang="de-DE" i="1" dirty="0"/>
              <a:t>Text</a:t>
            </a:r>
            <a:r>
              <a:rPr lang="de-DE" dirty="0"/>
              <a:t> Bereich des Native Image geschrieben</a:t>
            </a:r>
          </a:p>
          <a:p>
            <a:r>
              <a:rPr lang="en-US" dirty="0"/>
              <a:t>Das </a:t>
            </a:r>
            <a:r>
              <a:rPr lang="en-US" dirty="0" err="1"/>
              <a:t>Ergebnis</a:t>
            </a:r>
            <a:r>
              <a:rPr lang="en-US" dirty="0"/>
              <a:t> </a:t>
            </a:r>
            <a:r>
              <a:rPr lang="en-US" dirty="0" err="1"/>
              <a:t>mancher</a:t>
            </a:r>
            <a:r>
              <a:rPr lang="en-US" dirty="0"/>
              <a:t> </a:t>
            </a:r>
            <a:r>
              <a:rPr lang="en-US" dirty="0" err="1"/>
              <a:t>Klasseninitialisierer</a:t>
            </a:r>
            <a:r>
              <a:rPr lang="en-US" dirty="0"/>
              <a:t> </a:t>
            </a:r>
            <a:r>
              <a:rPr lang="en-US" dirty="0" err="1"/>
              <a:t>unterscheidet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allerdings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Build-Time und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Laufzeit</a:t>
            </a:r>
            <a:endParaRPr lang="en-US" dirty="0"/>
          </a:p>
          <a:p>
            <a:pPr lvl="1"/>
            <a:r>
              <a:rPr lang="en-US" dirty="0" err="1"/>
              <a:t>Beispielsweise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Query, der den </a:t>
            </a:r>
            <a:r>
              <a:rPr lang="en-US" dirty="0" err="1"/>
              <a:t>aktuellen</a:t>
            </a:r>
            <a:r>
              <a:rPr lang="en-US" dirty="0"/>
              <a:t> </a:t>
            </a:r>
            <a:r>
              <a:rPr lang="en-US" dirty="0" err="1"/>
              <a:t>Benutzernamen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das </a:t>
            </a:r>
            <a:r>
              <a:rPr lang="en-US" dirty="0" err="1"/>
              <a:t>Arbeitsverzeichnis</a:t>
            </a:r>
            <a:r>
              <a:rPr lang="en-US" dirty="0"/>
              <a:t> </a:t>
            </a:r>
            <a:r>
              <a:rPr lang="en-US" dirty="0" err="1"/>
              <a:t>abruft</a:t>
            </a:r>
            <a:endParaRPr lang="en-US" dirty="0"/>
          </a:p>
          <a:p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solche</a:t>
            </a:r>
            <a:r>
              <a:rPr lang="en-US" dirty="0"/>
              <a:t> </a:t>
            </a:r>
            <a:r>
              <a:rPr lang="en-US" dirty="0" err="1"/>
              <a:t>Fälle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der </a:t>
            </a:r>
            <a:r>
              <a:rPr lang="en-US" dirty="0" err="1"/>
              <a:t>Entwickler</a:t>
            </a:r>
            <a:r>
              <a:rPr lang="en-US" dirty="0"/>
              <a:t> die </a:t>
            </a:r>
            <a:r>
              <a:rPr lang="en-US" dirty="0" err="1"/>
              <a:t>spezifischen</a:t>
            </a:r>
            <a:r>
              <a:rPr lang="en-US" dirty="0"/>
              <a:t> Klassen </a:t>
            </a:r>
            <a:r>
              <a:rPr lang="en-US" dirty="0" err="1"/>
              <a:t>angeben</a:t>
            </a:r>
            <a:r>
              <a:rPr lang="en-US" dirty="0"/>
              <a:t>, die </a:t>
            </a:r>
            <a:r>
              <a:rPr lang="en-US" dirty="0" err="1"/>
              <a:t>erst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Laufzeit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Build-Time </a:t>
            </a:r>
            <a:r>
              <a:rPr lang="en-US" dirty="0" err="1"/>
              <a:t>initialisiert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sollen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28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D2412-04CF-4079-BA40-F50D10320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Image Heap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0D6003-6215-4BCF-85A8-E7FF23C2A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Ausführung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Laufzeit</a:t>
            </a:r>
            <a:r>
              <a:rPr lang="en-US" dirty="0"/>
              <a:t> </a:t>
            </a:r>
            <a:r>
              <a:rPr lang="en-US" dirty="0" err="1"/>
              <a:t>erfolgt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einem</a:t>
            </a:r>
            <a:r>
              <a:rPr lang="en-US" dirty="0"/>
              <a:t> </a:t>
            </a:r>
            <a:r>
              <a:rPr lang="en-US" dirty="0" err="1"/>
              <a:t>gefüllten</a:t>
            </a:r>
            <a:r>
              <a:rPr lang="en-US" dirty="0"/>
              <a:t> Java Heap, der </a:t>
            </a:r>
            <a:r>
              <a:rPr lang="en-US" dirty="0" err="1"/>
              <a:t>durch</a:t>
            </a:r>
            <a:r>
              <a:rPr lang="en-US" dirty="0"/>
              <a:t> den Heap Snapshotting </a:t>
            </a:r>
            <a:r>
              <a:rPr lang="en-US" dirty="0" err="1"/>
              <a:t>Algorithmus</a:t>
            </a:r>
            <a:r>
              <a:rPr lang="en-US" dirty="0"/>
              <a:t> </a:t>
            </a:r>
            <a:r>
              <a:rPr lang="en-US" dirty="0" err="1"/>
              <a:t>während</a:t>
            </a:r>
            <a:r>
              <a:rPr lang="en-US" dirty="0"/>
              <a:t> der Build-Time </a:t>
            </a:r>
            <a:r>
              <a:rPr lang="en-US" dirty="0" err="1"/>
              <a:t>erstellt</a:t>
            </a:r>
            <a:r>
              <a:rPr lang="en-US" dirty="0"/>
              <a:t> </a:t>
            </a:r>
            <a:r>
              <a:rPr lang="en-US" dirty="0" err="1"/>
              <a:t>wurde</a:t>
            </a:r>
            <a:r>
              <a:rPr lang="en-US" dirty="0"/>
              <a:t>: Der </a:t>
            </a:r>
            <a:r>
              <a:rPr lang="en-US" i="1" dirty="0"/>
              <a:t>Image Heap</a:t>
            </a:r>
          </a:p>
          <a:p>
            <a:r>
              <a:rPr lang="en-US" dirty="0" err="1"/>
              <a:t>Speicheraufwand</a:t>
            </a:r>
            <a:r>
              <a:rPr lang="en-US" dirty="0"/>
              <a:t> des native image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zusätzlich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Ausführung</a:t>
            </a:r>
            <a:r>
              <a:rPr lang="en-US" dirty="0"/>
              <a:t> des Copy-On-Write </a:t>
            </a:r>
            <a:r>
              <a:rPr lang="en-US" dirty="0" err="1"/>
              <a:t>Verfahrens</a:t>
            </a:r>
            <a:r>
              <a:rPr lang="en-US" dirty="0"/>
              <a:t> auf dem </a:t>
            </a:r>
            <a:r>
              <a:rPr lang="en-US" i="1" dirty="0"/>
              <a:t>image heap </a:t>
            </a:r>
            <a:r>
              <a:rPr lang="en-US" dirty="0" err="1"/>
              <a:t>reduziert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Prozesse</a:t>
            </a:r>
            <a:r>
              <a:rPr lang="en-US" dirty="0"/>
              <a:t> die auf die </a:t>
            </a:r>
            <a:r>
              <a:rPr lang="en-US" dirty="0" err="1"/>
              <a:t>gleiche</a:t>
            </a:r>
            <a:r>
              <a:rPr lang="en-US" dirty="0"/>
              <a:t> </a:t>
            </a:r>
            <a:r>
              <a:rPr lang="en-US" dirty="0" err="1"/>
              <a:t>Speicherseite</a:t>
            </a:r>
            <a:r>
              <a:rPr lang="en-US" dirty="0"/>
              <a:t> </a:t>
            </a:r>
            <a:r>
              <a:rPr lang="en-US" dirty="0" err="1"/>
              <a:t>zugreifen</a:t>
            </a:r>
            <a:r>
              <a:rPr lang="en-US" dirty="0"/>
              <a:t>, </a:t>
            </a:r>
            <a:r>
              <a:rPr lang="en-US" dirty="0" err="1"/>
              <a:t>erhalten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flache</a:t>
            </a:r>
            <a:r>
              <a:rPr lang="en-US" dirty="0"/>
              <a:t> </a:t>
            </a:r>
            <a:r>
              <a:rPr lang="en-US" dirty="0" err="1"/>
              <a:t>Kopie</a:t>
            </a:r>
            <a:r>
              <a:rPr lang="en-US" dirty="0"/>
              <a:t> </a:t>
            </a:r>
            <a:r>
              <a:rPr lang="en-US" dirty="0" err="1"/>
              <a:t>davon</a:t>
            </a:r>
            <a:r>
              <a:rPr lang="en-US" dirty="0"/>
              <a:t>. Pointer </a:t>
            </a:r>
            <a:r>
              <a:rPr lang="en-US" dirty="0" err="1"/>
              <a:t>zeigen</a:t>
            </a:r>
            <a:r>
              <a:rPr lang="en-US" dirty="0"/>
              <a:t> auf das “Original”.</a:t>
            </a:r>
          </a:p>
          <a:p>
            <a:pPr lvl="1"/>
            <a:r>
              <a:rPr lang="en-US" dirty="0" err="1"/>
              <a:t>Erst</a:t>
            </a:r>
            <a:r>
              <a:rPr lang="en-US" dirty="0"/>
              <a:t> </a:t>
            </a:r>
            <a:r>
              <a:rPr lang="en-US" dirty="0" err="1"/>
              <a:t>sobald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Prozess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ändert</a:t>
            </a:r>
            <a:r>
              <a:rPr lang="en-US" dirty="0"/>
              <a:t>, </a:t>
            </a:r>
            <a:r>
              <a:rPr lang="en-US" dirty="0" err="1"/>
              <a:t>wird</a:t>
            </a:r>
            <a:r>
              <a:rPr lang="en-US" dirty="0"/>
              <a:t> der </a:t>
            </a:r>
            <a:r>
              <a:rPr lang="en-US" dirty="0" err="1"/>
              <a:t>betroffene</a:t>
            </a:r>
            <a:r>
              <a:rPr lang="en-US" dirty="0"/>
              <a:t> </a:t>
            </a:r>
            <a:r>
              <a:rPr lang="en-US" dirty="0" err="1"/>
              <a:t>Datenblock</a:t>
            </a:r>
            <a:r>
              <a:rPr lang="en-US" dirty="0"/>
              <a:t> neu </a:t>
            </a:r>
            <a:r>
              <a:rPr lang="en-US" dirty="0" err="1"/>
              <a:t>angelegt</a:t>
            </a:r>
            <a:r>
              <a:rPr lang="en-US" dirty="0"/>
              <a:t> und die Zeiger der </a:t>
            </a:r>
            <a:r>
              <a:rPr lang="en-US" dirty="0" err="1"/>
              <a:t>Kopie</a:t>
            </a:r>
            <a:r>
              <a:rPr lang="en-US" dirty="0"/>
              <a:t> </a:t>
            </a:r>
            <a:r>
              <a:rPr lang="en-US" dirty="0" err="1"/>
              <a:t>angepasst</a:t>
            </a:r>
            <a:r>
              <a:rPr lang="en-US" dirty="0"/>
              <a:t>.</a:t>
            </a:r>
          </a:p>
          <a:p>
            <a:r>
              <a:rPr lang="en-US" dirty="0"/>
              <a:t>Image Heap </a:t>
            </a:r>
            <a:r>
              <a:rPr lang="en-US" dirty="0" err="1"/>
              <a:t>ist</a:t>
            </a:r>
            <a:r>
              <a:rPr lang="en-US" dirty="0"/>
              <a:t> “</a:t>
            </a:r>
            <a:r>
              <a:rPr lang="en-US" dirty="0" err="1"/>
              <a:t>unsterblich</a:t>
            </a:r>
            <a:r>
              <a:rPr lang="en-US" dirty="0"/>
              <a:t>”, da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Garbage Collector (GC)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Wurzelzeiger</a:t>
            </a:r>
            <a:r>
              <a:rPr lang="en-US" dirty="0"/>
              <a:t> (root pointer) </a:t>
            </a:r>
            <a:r>
              <a:rPr lang="en-US" dirty="0" err="1"/>
              <a:t>behandelt</a:t>
            </a:r>
            <a:r>
              <a:rPr lang="en-US" dirty="0"/>
              <a:t> </a:t>
            </a:r>
            <a:r>
              <a:rPr lang="en-US" dirty="0" err="1"/>
              <a:t>wird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84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B2ADE-E009-4F6F-BD99-EA6712B5D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5930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Image Heap - Grafik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E99B882-B38F-428E-8C7B-8BC183CB7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2000250"/>
            <a:ext cx="8677275" cy="28575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00E7CFB-5085-47FB-944D-8BBAFA5D9947}"/>
              </a:ext>
            </a:extLst>
          </p:cNvPr>
          <p:cNvSpPr txBox="1"/>
          <p:nvPr/>
        </p:nvSpPr>
        <p:spPr>
          <a:xfrm>
            <a:off x="2105637" y="5192785"/>
            <a:ext cx="818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Quelle: </a:t>
            </a:r>
            <a:r>
              <a:rPr lang="de-DE" sz="1400" dirty="0">
                <a:hlinkClick r:id="rId3"/>
              </a:rPr>
              <a:t>https://dl.acm.org/citation.cfm?doid=3366395.3360610</a:t>
            </a:r>
            <a:r>
              <a:rPr lang="de-DE" sz="1400" dirty="0"/>
              <a:t> Figure 7</a:t>
            </a:r>
          </a:p>
        </p:txBody>
      </p:sp>
    </p:spTree>
    <p:extLst>
      <p:ext uri="{BB962C8B-B14F-4D97-AF65-F5344CB8AC3E}">
        <p14:creationId xmlns:p14="http://schemas.microsoft.com/office/powerpoint/2010/main" val="2473756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C4FAB-B752-4F1F-AE3D-0363BA75C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de-DE" dirty="0"/>
              <a:t>Performance Benchmarks – Startup Time</a:t>
            </a:r>
          </a:p>
        </p:txBody>
      </p:sp>
      <p:pic>
        <p:nvPicPr>
          <p:cNvPr id="2052" name="Picture 4" descr="ms_startup_time.png (1600×800)">
            <a:extLst>
              <a:ext uri="{FF2B5EF4-FFF2-40B4-BE49-F238E27FC236}">
                <a16:creationId xmlns:a16="http://schemas.microsoft.com/office/drawing/2014/main" id="{EBF688FC-BBC5-424F-88DD-CD8D2E1E4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6522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D29EDCA-381A-4CE9-A489-DFD35D42F9B9}"/>
              </a:ext>
            </a:extLst>
          </p:cNvPr>
          <p:cNvSpPr txBox="1"/>
          <p:nvPr/>
        </p:nvSpPr>
        <p:spPr>
          <a:xfrm>
            <a:off x="1968616" y="6673334"/>
            <a:ext cx="8254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Quelle: </a:t>
            </a:r>
            <a:r>
              <a:rPr lang="de-DE" sz="1600" dirty="0">
                <a:hlinkClick r:id="rId3"/>
              </a:rPr>
              <a:t>https://www.graalvm.org/docs/why-graal/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222691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2A907-CC73-40D6-BC89-0B9332358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3" y="-224053"/>
            <a:ext cx="10993582" cy="1325563"/>
          </a:xfrm>
        </p:spPr>
        <p:txBody>
          <a:bodyPr/>
          <a:lstStyle/>
          <a:p>
            <a:pPr algn="ctr"/>
            <a:r>
              <a:rPr lang="de-DE" dirty="0"/>
              <a:t>Performance Benchmarks – Memory Footprint</a:t>
            </a:r>
          </a:p>
        </p:txBody>
      </p:sp>
      <p:pic>
        <p:nvPicPr>
          <p:cNvPr id="4" name="Picture 4" descr="ms_memory_footprint.png (1600×800)">
            <a:extLst>
              <a:ext uri="{FF2B5EF4-FFF2-40B4-BE49-F238E27FC236}">
                <a16:creationId xmlns:a16="http://schemas.microsoft.com/office/drawing/2014/main" id="{08B30EA7-C167-4E97-A6DD-390D5A684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5725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E27285E-3E1E-40BA-8C1D-1C11D89C342A}"/>
              </a:ext>
            </a:extLst>
          </p:cNvPr>
          <p:cNvSpPr txBox="1"/>
          <p:nvPr/>
        </p:nvSpPr>
        <p:spPr>
          <a:xfrm>
            <a:off x="1895912" y="6509857"/>
            <a:ext cx="8254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Quelle: </a:t>
            </a:r>
            <a:r>
              <a:rPr lang="de-DE" sz="1600" dirty="0">
                <a:hlinkClick r:id="rId3"/>
              </a:rPr>
              <a:t>https://www.graalvm.org/docs/why-graal/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89182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8AFE2-AD70-4069-8113-776A24B8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A198E7-9D9B-4696-BE46-D3283124E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50" y="1690688"/>
            <a:ext cx="10515600" cy="5397296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/>
              <a:t>GraalVM</a:t>
            </a:r>
            <a:endParaRPr lang="de-DE" dirty="0"/>
          </a:p>
          <a:p>
            <a:pPr lvl="1"/>
            <a:r>
              <a:rPr lang="de-DE" dirty="0"/>
              <a:t>Was ist </a:t>
            </a:r>
            <a:r>
              <a:rPr lang="de-DE" dirty="0" err="1"/>
              <a:t>GraalVM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Architektur</a:t>
            </a:r>
          </a:p>
          <a:p>
            <a:r>
              <a:rPr lang="de-DE" dirty="0" err="1"/>
              <a:t>NativeImage</a:t>
            </a:r>
            <a:endParaRPr lang="de-DE" dirty="0"/>
          </a:p>
          <a:p>
            <a:pPr lvl="1"/>
            <a:r>
              <a:rPr lang="de-DE" dirty="0"/>
              <a:t>Was ist das?</a:t>
            </a:r>
          </a:p>
          <a:p>
            <a:pPr lvl="1"/>
            <a:r>
              <a:rPr lang="de-DE" dirty="0"/>
              <a:t>Vorteile</a:t>
            </a:r>
          </a:p>
          <a:p>
            <a:pPr lvl="1"/>
            <a:r>
              <a:rPr lang="de-DE" dirty="0" err="1"/>
              <a:t>Closed</a:t>
            </a:r>
            <a:r>
              <a:rPr lang="de-DE" dirty="0"/>
              <a:t> World </a:t>
            </a:r>
            <a:r>
              <a:rPr lang="de-DE" dirty="0" err="1"/>
              <a:t>Assumption</a:t>
            </a:r>
            <a:endParaRPr lang="de-DE" dirty="0"/>
          </a:p>
          <a:p>
            <a:pPr lvl="1"/>
            <a:r>
              <a:rPr lang="de-DE" dirty="0"/>
              <a:t>System</a:t>
            </a:r>
          </a:p>
          <a:p>
            <a:pPr lvl="2"/>
            <a:r>
              <a:rPr lang="de-DE" dirty="0"/>
              <a:t>Points-</a:t>
            </a:r>
            <a:r>
              <a:rPr lang="de-DE" dirty="0" err="1"/>
              <a:t>To</a:t>
            </a:r>
            <a:r>
              <a:rPr lang="de-DE" dirty="0"/>
              <a:t> Analyse</a:t>
            </a:r>
          </a:p>
          <a:p>
            <a:pPr lvl="2"/>
            <a:r>
              <a:rPr lang="de-DE" dirty="0"/>
              <a:t>Initialisierungscode</a:t>
            </a:r>
          </a:p>
          <a:p>
            <a:pPr lvl="2"/>
            <a:r>
              <a:rPr lang="de-DE" dirty="0"/>
              <a:t>Heap </a:t>
            </a:r>
            <a:r>
              <a:rPr lang="de-DE" dirty="0" err="1"/>
              <a:t>Snapshotting</a:t>
            </a:r>
            <a:endParaRPr lang="de-DE" dirty="0"/>
          </a:p>
          <a:p>
            <a:pPr lvl="2"/>
            <a:r>
              <a:rPr lang="de-DE" dirty="0" err="1"/>
              <a:t>Ahead</a:t>
            </a:r>
            <a:r>
              <a:rPr lang="de-DE" dirty="0"/>
              <a:t>-</a:t>
            </a:r>
            <a:r>
              <a:rPr lang="de-DE" dirty="0" err="1"/>
              <a:t>of</a:t>
            </a:r>
            <a:r>
              <a:rPr lang="de-DE" dirty="0"/>
              <a:t>-Time (AOT) </a:t>
            </a:r>
            <a:r>
              <a:rPr lang="de-DE" dirty="0" err="1"/>
              <a:t>Compilation</a:t>
            </a:r>
            <a:endParaRPr lang="de-DE" dirty="0"/>
          </a:p>
          <a:p>
            <a:pPr lvl="2"/>
            <a:r>
              <a:rPr lang="de-DE" dirty="0"/>
              <a:t>Image Heap</a:t>
            </a:r>
          </a:p>
          <a:p>
            <a:pPr lvl="1"/>
            <a:r>
              <a:rPr lang="de-DE" dirty="0"/>
              <a:t>Performance Benchmarks</a:t>
            </a:r>
          </a:p>
          <a:p>
            <a:pPr lvl="1"/>
            <a:r>
              <a:rPr lang="de-DE" dirty="0"/>
              <a:t>Tracing Agent</a:t>
            </a:r>
          </a:p>
          <a:p>
            <a:pPr lvl="1"/>
            <a:r>
              <a:rPr lang="de-DE" dirty="0"/>
              <a:t>Native Image vs. Java </a:t>
            </a:r>
            <a:r>
              <a:rPr lang="de-DE" dirty="0" err="1"/>
              <a:t>HotSpot</a:t>
            </a:r>
            <a:r>
              <a:rPr lang="de-DE" dirty="0"/>
              <a:t> VM</a:t>
            </a:r>
          </a:p>
          <a:p>
            <a:pPr lvl="1"/>
            <a:r>
              <a:rPr lang="de-DE" dirty="0"/>
              <a:t>Limitierungen</a:t>
            </a:r>
          </a:p>
        </p:txBody>
      </p:sp>
    </p:spTree>
    <p:extLst>
      <p:ext uri="{BB962C8B-B14F-4D97-AF65-F5344CB8AC3E}">
        <p14:creationId xmlns:p14="http://schemas.microsoft.com/office/powerpoint/2010/main" val="729458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A3777-5EDD-4360-B726-BD0D1C6A5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Tracing Agent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61AB27-6A2A-4FDF-8E86-BBD4BA3AF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Bei </a:t>
            </a:r>
            <a:r>
              <a:rPr lang="en-US" dirty="0" err="1"/>
              <a:t>großen</a:t>
            </a:r>
            <a:r>
              <a:rPr lang="en-US" dirty="0"/>
              <a:t> </a:t>
            </a:r>
            <a:r>
              <a:rPr lang="en-US" dirty="0" err="1"/>
              <a:t>Anwendungen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es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praktikabel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Features </a:t>
            </a:r>
            <a:r>
              <a:rPr lang="en-US" dirty="0" err="1"/>
              <a:t>wie</a:t>
            </a:r>
            <a:r>
              <a:rPr lang="en-US" dirty="0"/>
              <a:t> Reflection </a:t>
            </a:r>
            <a:r>
              <a:rPr lang="en-US" dirty="0" err="1"/>
              <a:t>oder</a:t>
            </a:r>
            <a:r>
              <a:rPr lang="en-US" dirty="0"/>
              <a:t> Dynamic Proxy die </a:t>
            </a:r>
            <a:r>
              <a:rPr lang="en-US" dirty="0" err="1"/>
              <a:t>betroffenen</a:t>
            </a:r>
            <a:r>
              <a:rPr lang="en-US" dirty="0"/>
              <a:t> Klassen </a:t>
            </a:r>
            <a:r>
              <a:rPr lang="en-US" dirty="0" err="1"/>
              <a:t>manuell</a:t>
            </a:r>
            <a:r>
              <a:rPr lang="en-US" dirty="0"/>
              <a:t> </a:t>
            </a:r>
            <a:r>
              <a:rPr lang="en-US" dirty="0" err="1"/>
              <a:t>beim</a:t>
            </a:r>
            <a:r>
              <a:rPr lang="en-US" dirty="0"/>
              <a:t> Image-Build </a:t>
            </a:r>
            <a:r>
              <a:rPr lang="en-US" dirty="0" err="1"/>
              <a:t>Vorgang</a:t>
            </a:r>
            <a:r>
              <a:rPr lang="en-US" dirty="0"/>
              <a:t> </a:t>
            </a:r>
            <a:r>
              <a:rPr lang="en-US" dirty="0" err="1"/>
              <a:t>anzugeben</a:t>
            </a:r>
            <a:r>
              <a:rPr lang="en-US" dirty="0"/>
              <a:t> </a:t>
            </a:r>
            <a:r>
              <a:rPr lang="en-US" dirty="0" err="1"/>
              <a:t>bzw</a:t>
            </a:r>
            <a:r>
              <a:rPr lang="en-US" dirty="0"/>
              <a:t>. Eine </a:t>
            </a:r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Konfigurationsdatei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schreiben</a:t>
            </a:r>
            <a:endParaRPr lang="en-US" dirty="0"/>
          </a:p>
          <a:p>
            <a:pPr lvl="1"/>
            <a:r>
              <a:rPr lang="en-US" dirty="0"/>
              <a:t>Falls die Points-To </a:t>
            </a:r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betroffenen</a:t>
            </a:r>
            <a:r>
              <a:rPr lang="en-US" dirty="0"/>
              <a:t> Klassen </a:t>
            </a:r>
            <a:r>
              <a:rPr lang="en-US" dirty="0" err="1"/>
              <a:t>automatisch</a:t>
            </a:r>
            <a:r>
              <a:rPr lang="en-US" dirty="0"/>
              <a:t> </a:t>
            </a:r>
            <a:r>
              <a:rPr lang="en-US" dirty="0" err="1"/>
              <a:t>erkennt</a:t>
            </a:r>
            <a:endParaRPr lang="en-US" dirty="0"/>
          </a:p>
          <a:p>
            <a:r>
              <a:rPr lang="en-US" dirty="0"/>
              <a:t>Der Tracing Agent </a:t>
            </a:r>
            <a:r>
              <a:rPr lang="en-US" dirty="0" err="1"/>
              <a:t>beobachtet</a:t>
            </a:r>
            <a:r>
              <a:rPr lang="en-US" dirty="0"/>
              <a:t> das </a:t>
            </a:r>
            <a:r>
              <a:rPr lang="en-US" dirty="0" err="1"/>
              <a:t>Verhalten</a:t>
            </a:r>
            <a:r>
              <a:rPr lang="en-US" dirty="0"/>
              <a:t> der </a:t>
            </a:r>
            <a:r>
              <a:rPr lang="en-US" dirty="0" err="1"/>
              <a:t>Anwendung</a:t>
            </a:r>
            <a:r>
              <a:rPr lang="en-US" dirty="0"/>
              <a:t>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in der Java </a:t>
            </a:r>
            <a:r>
              <a:rPr lang="en-US" dirty="0" err="1"/>
              <a:t>HotSpot</a:t>
            </a:r>
            <a:r>
              <a:rPr lang="en-US" dirty="0"/>
              <a:t> VM </a:t>
            </a:r>
            <a:r>
              <a:rPr lang="en-US" dirty="0" err="1"/>
              <a:t>läuft</a:t>
            </a:r>
            <a:r>
              <a:rPr lang="en-US" dirty="0"/>
              <a:t> und </a:t>
            </a:r>
            <a:r>
              <a:rPr lang="en-US" dirty="0" err="1"/>
              <a:t>erstellt</a:t>
            </a:r>
            <a:r>
              <a:rPr lang="en-US" dirty="0"/>
              <a:t> die </a:t>
            </a:r>
            <a:r>
              <a:rPr lang="en-US" dirty="0" err="1"/>
              <a:t>Konfigurationsdateien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Während</a:t>
            </a:r>
            <a:r>
              <a:rPr lang="en-US" dirty="0"/>
              <a:t> der </a:t>
            </a:r>
            <a:r>
              <a:rPr lang="en-US" dirty="0" err="1"/>
              <a:t>Ausführung</a:t>
            </a:r>
            <a:r>
              <a:rPr lang="en-US" dirty="0"/>
              <a:t> </a:t>
            </a:r>
            <a:r>
              <a:rPr lang="en-US" dirty="0" err="1"/>
              <a:t>verbindet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der Agent </a:t>
            </a:r>
            <a:r>
              <a:rPr lang="en-US" dirty="0" err="1"/>
              <a:t>mit</a:t>
            </a:r>
            <a:r>
              <a:rPr lang="en-US" dirty="0"/>
              <a:t> der JVM und </a:t>
            </a:r>
            <a:r>
              <a:rPr lang="en-US" dirty="0" err="1"/>
              <a:t>fängt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Aufrufe</a:t>
            </a:r>
            <a:r>
              <a:rPr lang="en-US" dirty="0"/>
              <a:t> von Klassen, </a:t>
            </a:r>
            <a:r>
              <a:rPr lang="en-US" dirty="0" err="1"/>
              <a:t>Methoden</a:t>
            </a:r>
            <a:r>
              <a:rPr lang="en-US" dirty="0"/>
              <a:t>, Felder und </a:t>
            </a:r>
            <a:r>
              <a:rPr lang="en-US" dirty="0" err="1"/>
              <a:t>Ressourcen</a:t>
            </a:r>
            <a:r>
              <a:rPr lang="en-US" dirty="0"/>
              <a:t> ab</a:t>
            </a:r>
          </a:p>
          <a:p>
            <a:pPr lvl="1"/>
            <a:r>
              <a:rPr lang="en-US" dirty="0" err="1"/>
              <a:t>Daraus</a:t>
            </a:r>
            <a:r>
              <a:rPr lang="en-US" dirty="0"/>
              <a:t> </a:t>
            </a:r>
            <a:r>
              <a:rPr lang="en-US" dirty="0" err="1"/>
              <a:t>konfiguriert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die </a:t>
            </a:r>
            <a:r>
              <a:rPr lang="en-US" dirty="0" err="1"/>
              <a:t>Jni-config.json</a:t>
            </a:r>
            <a:r>
              <a:rPr lang="en-US" dirty="0"/>
              <a:t>, reflect-</a:t>
            </a:r>
            <a:r>
              <a:rPr lang="en-US" dirty="0" err="1"/>
              <a:t>config.json</a:t>
            </a:r>
            <a:r>
              <a:rPr lang="en-US" dirty="0"/>
              <a:t>, proxy-</a:t>
            </a:r>
            <a:r>
              <a:rPr lang="en-US" dirty="0" err="1"/>
              <a:t>config.json</a:t>
            </a:r>
            <a:r>
              <a:rPr lang="en-US" dirty="0"/>
              <a:t>, resource-</a:t>
            </a:r>
            <a:r>
              <a:rPr lang="en-US" dirty="0" err="1"/>
              <a:t>config.json</a:t>
            </a:r>
            <a:endParaRPr lang="en-US" dirty="0"/>
          </a:p>
          <a:p>
            <a:pPr lvl="1"/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enthalten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abgefangenen</a:t>
            </a:r>
            <a:r>
              <a:rPr lang="en-US" dirty="0"/>
              <a:t> </a:t>
            </a:r>
            <a:r>
              <a:rPr lang="en-US" dirty="0" err="1"/>
              <a:t>dynamischen</a:t>
            </a:r>
            <a:r>
              <a:rPr lang="en-US" dirty="0"/>
              <a:t> </a:t>
            </a:r>
            <a:r>
              <a:rPr lang="en-US" dirty="0" err="1"/>
              <a:t>Aufrufe</a:t>
            </a:r>
            <a:endParaRPr lang="en-US" dirty="0"/>
          </a:p>
          <a:p>
            <a:r>
              <a:rPr lang="en-US" dirty="0"/>
              <a:t>Das Native-Image Tool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Dateien</a:t>
            </a:r>
            <a:r>
              <a:rPr lang="en-US" dirty="0"/>
              <a:t> </a:t>
            </a:r>
            <a:r>
              <a:rPr lang="en-US" dirty="0" err="1"/>
              <a:t>beim</a:t>
            </a:r>
            <a:r>
              <a:rPr lang="en-US" dirty="0"/>
              <a:t> Build-</a:t>
            </a:r>
            <a:r>
              <a:rPr lang="en-US" dirty="0" err="1"/>
              <a:t>Vorgang</a:t>
            </a:r>
            <a:r>
              <a:rPr lang="en-US" dirty="0"/>
              <a:t> </a:t>
            </a:r>
            <a:r>
              <a:rPr lang="en-US" dirty="0" err="1"/>
              <a:t>nutzen</a:t>
            </a:r>
            <a:r>
              <a:rPr lang="en-US" dirty="0"/>
              <a:t> </a:t>
            </a:r>
            <a:r>
              <a:rPr lang="en-US" dirty="0" err="1"/>
              <a:t>wenn</a:t>
            </a:r>
            <a:r>
              <a:rPr lang="en-US" dirty="0"/>
              <a:t> Sie </a:t>
            </a:r>
            <a:r>
              <a:rPr lang="en-US" dirty="0" err="1"/>
              <a:t>im</a:t>
            </a:r>
            <a:r>
              <a:rPr lang="en-US" dirty="0"/>
              <a:t> META-INF/native-image </a:t>
            </a:r>
            <a:r>
              <a:rPr lang="en-US" dirty="0" err="1"/>
              <a:t>Verzeichnis</a:t>
            </a:r>
            <a:r>
              <a:rPr lang="en-US" dirty="0"/>
              <a:t> des </a:t>
            </a:r>
            <a:r>
              <a:rPr lang="en-US" dirty="0" err="1"/>
              <a:t>Klassenpfades</a:t>
            </a:r>
            <a:r>
              <a:rPr lang="en-US" dirty="0"/>
              <a:t> </a:t>
            </a:r>
            <a:r>
              <a:rPr lang="en-US" dirty="0" err="1"/>
              <a:t>platziert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  <a:p>
            <a:pPr lvl="1"/>
            <a:r>
              <a:rPr lang="en-US" dirty="0"/>
              <a:t>Und </a:t>
            </a:r>
            <a:r>
              <a:rPr lang="en-US" dirty="0" err="1"/>
              <a:t>daraus</a:t>
            </a:r>
            <a:r>
              <a:rPr lang="en-US" dirty="0"/>
              <a:t> die </a:t>
            </a:r>
            <a:r>
              <a:rPr lang="en-US" dirty="0" err="1"/>
              <a:t>jeweiligen</a:t>
            </a:r>
            <a:r>
              <a:rPr lang="en-US" dirty="0"/>
              <a:t> </a:t>
            </a:r>
            <a:r>
              <a:rPr lang="en-US" dirty="0" err="1"/>
              <a:t>Konfigurationsdateien</a:t>
            </a:r>
            <a:r>
              <a:rPr lang="en-US" dirty="0"/>
              <a:t> </a:t>
            </a:r>
            <a:r>
              <a:rPr lang="en-US" dirty="0" err="1"/>
              <a:t>generieren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5419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56115-4808-49D2-A2C3-367A2D5A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Native Image oder </a:t>
            </a:r>
            <a:r>
              <a:rPr lang="de-DE" dirty="0" err="1"/>
              <a:t>HotSpot</a:t>
            </a:r>
            <a:r>
              <a:rPr lang="de-DE" dirty="0"/>
              <a:t> VM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85A3F8-87DF-4D5C-8958-C2D206B72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GraalVM</a:t>
            </a:r>
            <a:r>
              <a:rPr lang="de-DE" dirty="0"/>
              <a:t> Native Image</a:t>
            </a:r>
          </a:p>
          <a:p>
            <a:pPr lvl="1"/>
            <a:r>
              <a:rPr lang="de-DE" dirty="0"/>
              <a:t>Startzeit ist relevant</a:t>
            </a:r>
          </a:p>
          <a:p>
            <a:pPr lvl="1"/>
            <a:r>
              <a:rPr lang="de-DE" dirty="0"/>
              <a:t>Speicherbedarf ist relevant</a:t>
            </a:r>
          </a:p>
          <a:p>
            <a:pPr lvl="2"/>
            <a:r>
              <a:rPr lang="de-DE" dirty="0"/>
              <a:t>Kleine bis mittelgroße Heaps (100 MByte – ein paar GByte)</a:t>
            </a:r>
          </a:p>
          <a:p>
            <a:pPr lvl="1"/>
            <a:r>
              <a:rPr lang="de-DE" dirty="0"/>
              <a:t>Der gesamte Code ist bei der </a:t>
            </a:r>
            <a:r>
              <a:rPr lang="de-DE" dirty="0" err="1"/>
              <a:t>Build</a:t>
            </a:r>
            <a:r>
              <a:rPr lang="de-DE" dirty="0"/>
              <a:t>-Time bekannt</a:t>
            </a:r>
          </a:p>
          <a:p>
            <a:r>
              <a:rPr lang="de-DE" dirty="0"/>
              <a:t>Java </a:t>
            </a:r>
            <a:r>
              <a:rPr lang="de-DE" dirty="0" err="1"/>
              <a:t>HotSpotVM</a:t>
            </a:r>
            <a:endParaRPr lang="de-DE" dirty="0"/>
          </a:p>
          <a:p>
            <a:pPr lvl="1"/>
            <a:r>
              <a:rPr lang="de-DE" dirty="0"/>
              <a:t>Heap Größen sind groß</a:t>
            </a:r>
          </a:p>
          <a:p>
            <a:pPr lvl="2"/>
            <a:r>
              <a:rPr lang="de-DE" dirty="0"/>
              <a:t>Mehrere </a:t>
            </a:r>
            <a:r>
              <a:rPr lang="de-DE" dirty="0" err="1"/>
              <a:t>Gbyte</a:t>
            </a:r>
            <a:r>
              <a:rPr lang="de-DE" dirty="0"/>
              <a:t> – </a:t>
            </a:r>
            <a:r>
              <a:rPr lang="de-DE" dirty="0" err="1"/>
              <a:t>Tbyte</a:t>
            </a:r>
            <a:endParaRPr lang="de-DE" dirty="0"/>
          </a:p>
          <a:p>
            <a:pPr lvl="1"/>
            <a:r>
              <a:rPr lang="de-DE" dirty="0"/>
              <a:t>Klassen sind erst zur Laufzeit bekannt</a:t>
            </a:r>
          </a:p>
        </p:txBody>
      </p:sp>
    </p:spTree>
    <p:extLst>
      <p:ext uri="{BB962C8B-B14F-4D97-AF65-F5344CB8AC3E}">
        <p14:creationId xmlns:p14="http://schemas.microsoft.com/office/powerpoint/2010/main" val="3579347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444D6-F627-45F7-ACB7-0AE0F5BE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Limitierungen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B09727-7B9C-4289-82D9-A656E4606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Die wesentlichste Limitierung ist die </a:t>
            </a:r>
            <a:r>
              <a:rPr lang="de-DE" dirty="0" err="1"/>
              <a:t>closed-world</a:t>
            </a:r>
            <a:r>
              <a:rPr lang="de-DE" dirty="0"/>
              <a:t> Annahme: Der gesamte Anwendungscode muss zur Image </a:t>
            </a:r>
            <a:r>
              <a:rPr lang="de-DE" dirty="0" err="1"/>
              <a:t>Build</a:t>
            </a:r>
            <a:r>
              <a:rPr lang="de-DE" dirty="0"/>
              <a:t> Time vorhanden sein.</a:t>
            </a:r>
          </a:p>
          <a:p>
            <a:pPr lvl="1"/>
            <a:r>
              <a:rPr lang="de-DE" dirty="0"/>
              <a:t>Trotzdem eine sehr großer Bereich von Anwendungen abgedeckt, besonders Cloudanwendungen und Microservices wo Startzeit und Speicherbedarf eine wesentliche Rolle spielen</a:t>
            </a:r>
          </a:p>
          <a:p>
            <a:r>
              <a:rPr lang="de-DE" dirty="0"/>
              <a:t>Dynamische „selbstbeobachtende“ Features von Java werden durch Konfigurationsdateien zur </a:t>
            </a:r>
            <a:r>
              <a:rPr lang="de-DE" dirty="0" err="1"/>
              <a:t>Build</a:t>
            </a:r>
            <a:r>
              <a:rPr lang="de-DE" dirty="0"/>
              <a:t>-Time unterstützt</a:t>
            </a:r>
          </a:p>
          <a:p>
            <a:pPr lvl="1"/>
            <a:r>
              <a:rPr lang="de-DE" dirty="0"/>
              <a:t>Beispielsweise </a:t>
            </a:r>
            <a:r>
              <a:rPr lang="de-DE" dirty="0" err="1"/>
              <a:t>Reflection</a:t>
            </a:r>
            <a:endParaRPr lang="de-DE" dirty="0"/>
          </a:p>
          <a:p>
            <a:r>
              <a:rPr lang="de-DE" dirty="0"/>
              <a:t>Andere Systemlimitierungen sind nur ein Resultat von Implementierungsentscheidungen und könnten aufgehoben werden</a:t>
            </a:r>
          </a:p>
          <a:p>
            <a:pPr lvl="1"/>
            <a:r>
              <a:rPr lang="de-DE" dirty="0"/>
              <a:t>Heap </a:t>
            </a:r>
            <a:r>
              <a:rPr lang="de-DE" dirty="0" err="1"/>
              <a:t>Snapshotting</a:t>
            </a:r>
            <a:r>
              <a:rPr lang="de-DE" dirty="0"/>
              <a:t> verarbeitet momentan nur Java Objekte und keine nativen Ressourcen, wie beispielsweise allokierter C Speicher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9960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444D6-F627-45F7-ACB7-0AE0F5BE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Unterstützte Java-Features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638E95B5-8FF6-4C66-BBF5-A10C4677D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274707"/>
              </p:ext>
            </p:extLst>
          </p:nvPr>
        </p:nvGraphicFramePr>
        <p:xfrm>
          <a:off x="1956499" y="1690688"/>
          <a:ext cx="812800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628829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3812052"/>
                    </a:ext>
                  </a:extLst>
                </a:gridCol>
              </a:tblGrid>
              <a:tr h="243218">
                <a:tc>
                  <a:txBody>
                    <a:bodyPr/>
                    <a:lstStyle/>
                    <a:p>
                      <a:r>
                        <a:rPr lang="de-DE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Support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36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Dynamic Class </a:t>
                      </a:r>
                      <a:r>
                        <a:rPr lang="de-DE" dirty="0" err="1"/>
                        <a:t>Loading</a:t>
                      </a:r>
                      <a:r>
                        <a:rPr lang="de-DE" dirty="0"/>
                        <a:t> / </a:t>
                      </a:r>
                      <a:r>
                        <a:rPr lang="de-DE" dirty="0" err="1"/>
                        <a:t>Unloading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Not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09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Reflection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Supported (</a:t>
                      </a:r>
                      <a:r>
                        <a:rPr lang="de-DE" dirty="0" err="1"/>
                        <a:t>Requires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Configuration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07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Dynamic Proxy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Supported (</a:t>
                      </a:r>
                      <a:r>
                        <a:rPr lang="de-DE" dirty="0" err="1"/>
                        <a:t>Requires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Configuration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86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Java Native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Mostly</a:t>
                      </a:r>
                      <a:r>
                        <a:rPr lang="de-DE" dirty="0"/>
                        <a:t>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9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Unsafe</a:t>
                      </a:r>
                      <a:r>
                        <a:rPr lang="de-DE" dirty="0"/>
                        <a:t> Memory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Mostly</a:t>
                      </a:r>
                      <a:r>
                        <a:rPr lang="de-DE" dirty="0"/>
                        <a:t>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68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Class </a:t>
                      </a:r>
                      <a:r>
                        <a:rPr lang="de-DE" dirty="0" err="1"/>
                        <a:t>Initializers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754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InvokeDynamic</a:t>
                      </a:r>
                      <a:r>
                        <a:rPr lang="de-DE" dirty="0"/>
                        <a:t> Bytecode and Method Handles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Not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190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452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444D6-F627-45F7-ACB7-0AE0F5BE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Unterstützte Java-Features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638E95B5-8FF6-4C66-BBF5-A10C4677D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845802"/>
              </p:ext>
            </p:extLst>
          </p:nvPr>
        </p:nvGraphicFramePr>
        <p:xfrm>
          <a:off x="1956499" y="1690688"/>
          <a:ext cx="81280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628829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3812052"/>
                    </a:ext>
                  </a:extLst>
                </a:gridCol>
              </a:tblGrid>
              <a:tr h="243218">
                <a:tc>
                  <a:txBody>
                    <a:bodyPr/>
                    <a:lstStyle/>
                    <a:p>
                      <a:r>
                        <a:rPr lang="de-DE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Support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36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Lambda </a:t>
                      </a:r>
                      <a:r>
                        <a:rPr lang="de-DE" dirty="0" err="1"/>
                        <a:t>Expressions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09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Synchronized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wait</a:t>
                      </a:r>
                      <a:r>
                        <a:rPr lang="de-DE" dirty="0"/>
                        <a:t>, and </a:t>
                      </a:r>
                      <a:r>
                        <a:rPr lang="de-DE" dirty="0" err="1"/>
                        <a:t>notify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07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Finalizers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Not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86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Mostly</a:t>
                      </a:r>
                      <a:r>
                        <a:rPr lang="de-DE" dirty="0"/>
                        <a:t>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9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68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Identity Hash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754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Security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Not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19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JVMTI, JMX, </a:t>
                      </a:r>
                      <a:r>
                        <a:rPr lang="de-DE" dirty="0" err="1"/>
                        <a:t>other</a:t>
                      </a:r>
                      <a:r>
                        <a:rPr lang="de-DE" dirty="0"/>
                        <a:t> native VM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Not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0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JCA Security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616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875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5A7BB-A2BE-4B28-9FB6-98B92017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Quellenverzeichnis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E39ECE-099D-4FC3-BCD5-F18E3657C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http://refspecs.linuxfoundation.org/elf/elf.pdf</a:t>
            </a:r>
            <a:endParaRPr lang="de-DE" dirty="0"/>
          </a:p>
          <a:p>
            <a:r>
              <a:rPr lang="de-DE" dirty="0">
                <a:hlinkClick r:id="rId3"/>
              </a:rPr>
              <a:t>https://www.graalvm.org</a:t>
            </a:r>
            <a:endParaRPr lang="de-DE" dirty="0"/>
          </a:p>
          <a:p>
            <a:r>
              <a:rPr lang="de-DE" dirty="0">
                <a:hlinkClick r:id="rId4"/>
              </a:rPr>
              <a:t>https://github.com/oracle/graal/blob/master/substratevm/LIMITATIONS.md</a:t>
            </a:r>
            <a:endParaRPr lang="de-DE" dirty="0"/>
          </a:p>
          <a:p>
            <a:r>
              <a:rPr lang="de-DE" dirty="0">
                <a:hlinkClick r:id="rId5"/>
              </a:rPr>
              <a:t>https://openjdk.java.net/jeps/243</a:t>
            </a:r>
            <a:endParaRPr lang="de-DE" dirty="0"/>
          </a:p>
          <a:p>
            <a:r>
              <a:rPr lang="de-DE" dirty="0">
                <a:hlinkClick r:id="rId6"/>
              </a:rPr>
              <a:t>https://dl.acm.org/doi/10.1145/3360610</a:t>
            </a:r>
            <a:endParaRPr lang="de-DE" dirty="0"/>
          </a:p>
          <a:p>
            <a:r>
              <a:rPr lang="de-DE">
                <a:hlinkClick r:id="rId7"/>
              </a:rPr>
              <a:t>https://www.oracle.com/technetwork/java/whitepaper-135217.html#3</a:t>
            </a:r>
            <a:endParaRPr lang="de-DE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595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4B460-1796-4394-A35F-2959AF08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Was ist </a:t>
            </a:r>
            <a:r>
              <a:rPr lang="de-DE" dirty="0" err="1"/>
              <a:t>GraalVM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C042EE-71A1-4E8A-BCF9-873C42214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GraalVM</a:t>
            </a:r>
            <a:r>
              <a:rPr lang="de-DE" dirty="0"/>
              <a:t> ist ein Ökosystem</a:t>
            </a:r>
          </a:p>
          <a:p>
            <a:r>
              <a:rPr lang="de-DE" dirty="0"/>
              <a:t>Bietet eine ganze Reihe an Funktionalität:</a:t>
            </a:r>
          </a:p>
          <a:p>
            <a:pPr lvl="1"/>
            <a:r>
              <a:rPr lang="de-DE" dirty="0"/>
              <a:t>Polyglott </a:t>
            </a:r>
          </a:p>
          <a:p>
            <a:pPr lvl="2"/>
            <a:r>
              <a:rPr lang="de-DE" dirty="0"/>
              <a:t>Geteilte Laufzeit</a:t>
            </a:r>
          </a:p>
          <a:p>
            <a:pPr lvl="2"/>
            <a:r>
              <a:rPr lang="de-DE" dirty="0"/>
              <a:t>Interoperabilität von verschiedenen Programmiersprachen</a:t>
            </a:r>
          </a:p>
          <a:p>
            <a:pPr lvl="1"/>
            <a:r>
              <a:rPr lang="de-DE" dirty="0"/>
              <a:t>Erhebliche Performancevorteile bei hohen Workloads zur Laufzeit</a:t>
            </a:r>
          </a:p>
          <a:p>
            <a:pPr lvl="2"/>
            <a:r>
              <a:rPr lang="de-DE" dirty="0"/>
              <a:t>Hoch optimierender </a:t>
            </a:r>
            <a:r>
              <a:rPr lang="de-DE" dirty="0" err="1"/>
              <a:t>Graal</a:t>
            </a:r>
            <a:r>
              <a:rPr lang="de-DE" dirty="0"/>
              <a:t>-Compiler mit neuer JIT-</a:t>
            </a:r>
            <a:r>
              <a:rPr lang="de-DE" dirty="0" err="1"/>
              <a:t>Kompilierungs</a:t>
            </a:r>
            <a:r>
              <a:rPr lang="de-DE" dirty="0"/>
              <a:t> Technologie</a:t>
            </a:r>
          </a:p>
          <a:p>
            <a:pPr lvl="2"/>
            <a:r>
              <a:rPr lang="de-DE" dirty="0"/>
              <a:t>Partielle Escape Analyse (PEA) und erweitertes </a:t>
            </a:r>
            <a:r>
              <a:rPr lang="de-DE" dirty="0" err="1"/>
              <a:t>Inlining</a:t>
            </a:r>
            <a:r>
              <a:rPr lang="de-DE" dirty="0"/>
              <a:t> verhindern das Allokieren des Heaps mit teuren Objekten</a:t>
            </a:r>
          </a:p>
          <a:p>
            <a:pPr lvl="1"/>
            <a:r>
              <a:rPr lang="de-DE" dirty="0"/>
              <a:t>Native Image (Anwendung wird </a:t>
            </a:r>
            <a:r>
              <a:rPr lang="de-DE" dirty="0" err="1"/>
              <a:t>ahead</a:t>
            </a:r>
            <a:r>
              <a:rPr lang="de-DE" dirty="0"/>
              <a:t>-</a:t>
            </a:r>
            <a:r>
              <a:rPr lang="de-DE" dirty="0" err="1"/>
              <a:t>of</a:t>
            </a:r>
            <a:r>
              <a:rPr lang="de-DE" dirty="0"/>
              <a:t>-time zu native Binary kompiliert)</a:t>
            </a:r>
          </a:p>
          <a:p>
            <a:pPr lvl="2"/>
            <a:r>
              <a:rPr lang="de-DE" dirty="0"/>
              <a:t>Thema dieses Vortrags</a:t>
            </a:r>
          </a:p>
        </p:txBody>
      </p:sp>
    </p:spTree>
    <p:extLst>
      <p:ext uri="{BB962C8B-B14F-4D97-AF65-F5344CB8AC3E}">
        <p14:creationId xmlns:p14="http://schemas.microsoft.com/office/powerpoint/2010/main" val="207448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72F6AB-6A40-48E3-92E0-C2BA2180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GraalVM</a:t>
            </a:r>
            <a:r>
              <a:rPr lang="de-DE" dirty="0"/>
              <a:t> - Architektur</a:t>
            </a:r>
          </a:p>
        </p:txBody>
      </p:sp>
      <p:pic>
        <p:nvPicPr>
          <p:cNvPr id="1026" name="Picture 2" descr="GraalVM system diagram">
            <a:extLst>
              <a:ext uri="{FF2B5EF4-FFF2-40B4-BE49-F238E27FC236}">
                <a16:creationId xmlns:a16="http://schemas.microsoft.com/office/drawing/2014/main" id="{2CFBB559-06A9-4657-B912-EBC1BE310C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481676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4590D53-8B78-4364-9066-D18527630395}"/>
              </a:ext>
            </a:extLst>
          </p:cNvPr>
          <p:cNvSpPr txBox="1"/>
          <p:nvPr/>
        </p:nvSpPr>
        <p:spPr>
          <a:xfrm>
            <a:off x="2793534" y="6090407"/>
            <a:ext cx="6627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Quelle: </a:t>
            </a:r>
            <a:r>
              <a:rPr lang="de-DE" sz="1600" dirty="0">
                <a:hlinkClick r:id="rId3"/>
              </a:rPr>
              <a:t>https://www.graalvm.org/docs/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99598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3CF92-8AFA-4372-B4FC-C1EDFC95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GraalVM</a:t>
            </a:r>
            <a:r>
              <a:rPr lang="de-DE" dirty="0"/>
              <a:t> -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2F12F1-D65B-411A-89B1-539598BDA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GraalVM</a:t>
            </a:r>
            <a:r>
              <a:rPr lang="de-DE" dirty="0"/>
              <a:t> nutzt als Grundlage </a:t>
            </a:r>
            <a:r>
              <a:rPr lang="de-DE" dirty="0" err="1"/>
              <a:t>OpenJDK</a:t>
            </a:r>
            <a:endParaRPr lang="de-DE" dirty="0"/>
          </a:p>
          <a:p>
            <a:r>
              <a:rPr lang="de-DE" dirty="0"/>
              <a:t>Zentrale Komponente ist der in Java geschriebene, hoch optimierende </a:t>
            </a:r>
            <a:r>
              <a:rPr lang="de-DE" dirty="0" err="1"/>
              <a:t>Graal</a:t>
            </a:r>
            <a:r>
              <a:rPr lang="de-DE" dirty="0"/>
              <a:t>-Compiler</a:t>
            </a:r>
          </a:p>
          <a:p>
            <a:r>
              <a:rPr lang="de-DE" dirty="0"/>
              <a:t>Integriert den </a:t>
            </a:r>
            <a:r>
              <a:rPr lang="de-DE" dirty="0" err="1"/>
              <a:t>Graal</a:t>
            </a:r>
            <a:r>
              <a:rPr lang="de-DE" dirty="0"/>
              <a:t>-Compiler über das JVMCI (Java Virtual </a:t>
            </a:r>
            <a:r>
              <a:rPr lang="de-DE" dirty="0" err="1"/>
              <a:t>Machine</a:t>
            </a:r>
            <a:r>
              <a:rPr lang="de-DE" dirty="0"/>
              <a:t> Compiler Interface, JEP 243) in das JRE des </a:t>
            </a:r>
            <a:r>
              <a:rPr lang="de-DE" dirty="0" err="1"/>
              <a:t>OpenJDK</a:t>
            </a:r>
            <a:endParaRPr lang="de-DE" dirty="0"/>
          </a:p>
          <a:p>
            <a:r>
              <a:rPr lang="de-DE" dirty="0"/>
              <a:t>Dieser ersetzt den JIT(Just in Time)-Compiler C2 der </a:t>
            </a:r>
            <a:r>
              <a:rPr lang="de-DE" dirty="0" err="1"/>
              <a:t>HotSpot</a:t>
            </a:r>
            <a:r>
              <a:rPr lang="de-DE" dirty="0"/>
              <a:t> JVM (zentraler Bestandteil der JRE)</a:t>
            </a:r>
          </a:p>
          <a:p>
            <a:pPr lvl="1"/>
            <a:r>
              <a:rPr lang="de-DE" dirty="0"/>
              <a:t>C2 ist ein aggressiv optimierender Compiler der für Serveranwendungen genutzt wird, bei denen es auf höchsten Durchsatz ankommt</a:t>
            </a:r>
          </a:p>
          <a:p>
            <a:r>
              <a:rPr lang="de-DE" dirty="0"/>
              <a:t>Name „</a:t>
            </a:r>
            <a:r>
              <a:rPr lang="de-DE" dirty="0" err="1"/>
              <a:t>GraalVM</a:t>
            </a:r>
            <a:r>
              <a:rPr lang="de-DE" dirty="0"/>
              <a:t>“ etwas irreführend, da keine „eigene neue“ JVM.</a:t>
            </a:r>
          </a:p>
          <a:p>
            <a:r>
              <a:rPr lang="de-DE" dirty="0"/>
              <a:t>Passender wäre „</a:t>
            </a:r>
            <a:r>
              <a:rPr lang="de-DE" dirty="0" err="1"/>
              <a:t>OpenJDK</a:t>
            </a:r>
            <a:r>
              <a:rPr lang="de-DE" dirty="0"/>
              <a:t> mit </a:t>
            </a:r>
            <a:r>
              <a:rPr lang="de-DE" dirty="0" err="1"/>
              <a:t>Graal</a:t>
            </a:r>
            <a:r>
              <a:rPr lang="de-DE" dirty="0"/>
              <a:t> Compiler und zusätzlichen Werkzeugen“ oder „Hotspot-JVM, die als JIT-Compiler den </a:t>
            </a:r>
            <a:r>
              <a:rPr lang="de-DE" dirty="0" err="1"/>
              <a:t>Graal</a:t>
            </a:r>
            <a:r>
              <a:rPr lang="de-DE" dirty="0"/>
              <a:t>-Compiler verwendet“</a:t>
            </a:r>
          </a:p>
        </p:txBody>
      </p:sp>
    </p:spTree>
    <p:extLst>
      <p:ext uri="{BB962C8B-B14F-4D97-AF65-F5344CB8AC3E}">
        <p14:creationId xmlns:p14="http://schemas.microsoft.com/office/powerpoint/2010/main" val="211298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51504-22AE-4346-AB8B-8923EF439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Native Image -  Was ist das?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3667A1-FE0E-49E9-977E-1CEDC5354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Erlaubt es Java-Code </a:t>
            </a:r>
            <a:r>
              <a:rPr lang="de-DE" dirty="0" err="1"/>
              <a:t>ahead</a:t>
            </a:r>
            <a:r>
              <a:rPr lang="de-DE" dirty="0"/>
              <a:t>-</a:t>
            </a:r>
            <a:r>
              <a:rPr lang="de-DE" dirty="0" err="1"/>
              <a:t>of</a:t>
            </a:r>
            <a:r>
              <a:rPr lang="de-DE" dirty="0"/>
              <a:t>-time in eine eigenständige, nativ ausführbare Datei (</a:t>
            </a:r>
            <a:r>
              <a:rPr lang="de-DE" dirty="0" err="1"/>
              <a:t>executable</a:t>
            </a:r>
            <a:r>
              <a:rPr lang="de-DE" dirty="0"/>
              <a:t> bzw. native </a:t>
            </a:r>
            <a:r>
              <a:rPr lang="de-DE" dirty="0" err="1"/>
              <a:t>image</a:t>
            </a:r>
            <a:r>
              <a:rPr lang="de-DE" dirty="0"/>
              <a:t>) zu kompilieren</a:t>
            </a:r>
          </a:p>
          <a:p>
            <a:r>
              <a:rPr lang="de-DE" dirty="0"/>
              <a:t>Das </a:t>
            </a:r>
            <a:r>
              <a:rPr lang="de-DE" dirty="0" err="1"/>
              <a:t>Executable</a:t>
            </a:r>
            <a:r>
              <a:rPr lang="de-DE" dirty="0"/>
              <a:t> läuft nicht auf der JVM sondern umfasst alle nötigen Komponenten wie Speicherverwaltung, Thread-Scheduling und </a:t>
            </a:r>
            <a:r>
              <a:rPr lang="de-DE" dirty="0" err="1"/>
              <a:t>Garbage</a:t>
            </a:r>
            <a:r>
              <a:rPr lang="de-DE" dirty="0"/>
              <a:t> Collection aus einer anderen, in Java geschriebenen, VM -&gt; Substrate VM</a:t>
            </a:r>
          </a:p>
          <a:p>
            <a:pPr lvl="1"/>
            <a:r>
              <a:rPr lang="de-DE" dirty="0"/>
              <a:t>Weiterer Bestandteil des </a:t>
            </a:r>
            <a:r>
              <a:rPr lang="de-DE" dirty="0" err="1"/>
              <a:t>GraalVM</a:t>
            </a:r>
            <a:r>
              <a:rPr lang="de-DE" dirty="0"/>
              <a:t> Ökosystems</a:t>
            </a:r>
          </a:p>
          <a:p>
            <a:r>
              <a:rPr lang="de-DE" dirty="0"/>
              <a:t>Die Substrate VM wird auch in die </a:t>
            </a:r>
            <a:r>
              <a:rPr lang="de-DE" dirty="0" err="1"/>
              <a:t>Executable</a:t>
            </a:r>
            <a:r>
              <a:rPr lang="de-DE" dirty="0"/>
              <a:t> hineinkompiliert</a:t>
            </a:r>
          </a:p>
        </p:txBody>
      </p:sp>
    </p:spTree>
    <p:extLst>
      <p:ext uri="{BB962C8B-B14F-4D97-AF65-F5344CB8AC3E}">
        <p14:creationId xmlns:p14="http://schemas.microsoft.com/office/powerpoint/2010/main" val="118825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F97F4-DC26-44CB-8C7B-34ABA475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Native Image - Vorteile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291992-515F-4993-8C80-3FCC5E336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Wesentlich schnellere Startup Zeit und Speicheraufwand durch statische Codeanalysen &amp; </a:t>
            </a:r>
            <a:r>
              <a:rPr lang="de-DE" dirty="0" err="1"/>
              <a:t>AoT</a:t>
            </a:r>
            <a:r>
              <a:rPr lang="de-DE" dirty="0"/>
              <a:t>-Kompilierung und vorgefüllten Heap</a:t>
            </a:r>
          </a:p>
          <a:p>
            <a:pPr lvl="1"/>
            <a:r>
              <a:rPr lang="de-DE" dirty="0"/>
              <a:t>Signifikant kostengünstiger bei Microservices, </a:t>
            </a:r>
            <a:r>
              <a:rPr lang="de-DE" dirty="0" err="1"/>
              <a:t>Serverless</a:t>
            </a:r>
            <a:r>
              <a:rPr lang="de-DE" dirty="0"/>
              <a:t>- und weiteren Cloudarchitekturen(Durchsatz zweitrangig)</a:t>
            </a:r>
          </a:p>
          <a:p>
            <a:r>
              <a:rPr lang="de-DE" dirty="0"/>
              <a:t>Performanceverhalten ist konstant und vorhersagbar</a:t>
            </a:r>
          </a:p>
          <a:p>
            <a:pPr lvl="1"/>
            <a:r>
              <a:rPr lang="de-DE" dirty="0"/>
              <a:t>Code wird nicht mehr zur Laufzeit durch den JIT-Compiler + Profiler optimiert</a:t>
            </a:r>
          </a:p>
          <a:p>
            <a:pPr lvl="1"/>
            <a:r>
              <a:rPr lang="de-DE" dirty="0"/>
              <a:t>Weniger Speicheraufwand, da die JVM nicht mehr mitläuft</a:t>
            </a:r>
          </a:p>
        </p:txBody>
      </p:sp>
    </p:spTree>
    <p:extLst>
      <p:ext uri="{BB962C8B-B14F-4D97-AF65-F5344CB8AC3E}">
        <p14:creationId xmlns:p14="http://schemas.microsoft.com/office/powerpoint/2010/main" val="254391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D6F651-F967-436B-A76A-405AEC46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569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Native Image - System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6CC3396-2736-404A-A47D-18964CA0E897}"/>
              </a:ext>
            </a:extLst>
          </p:cNvPr>
          <p:cNvGrpSpPr/>
          <p:nvPr/>
        </p:nvGrpSpPr>
        <p:grpSpPr>
          <a:xfrm>
            <a:off x="461394" y="1677334"/>
            <a:ext cx="11223070" cy="4015918"/>
            <a:chOff x="461394" y="1677334"/>
            <a:chExt cx="11223070" cy="4015918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21CA9A8E-5D4B-4282-8E7B-CCFADF738DEC}"/>
                </a:ext>
              </a:extLst>
            </p:cNvPr>
            <p:cNvSpPr/>
            <p:nvPr/>
          </p:nvSpPr>
          <p:spPr>
            <a:xfrm>
              <a:off x="461395" y="2884029"/>
              <a:ext cx="2097247" cy="578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Anwendung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F4A56F20-30A5-425D-B1BB-CF5E1DBFFCFE}"/>
                </a:ext>
              </a:extLst>
            </p:cNvPr>
            <p:cNvSpPr/>
            <p:nvPr/>
          </p:nvSpPr>
          <p:spPr>
            <a:xfrm>
              <a:off x="461394" y="3640746"/>
              <a:ext cx="2097247" cy="578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Bibliotheken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B44E4E9D-1DFF-4690-8D6F-D3E3B0EDB2D1}"/>
                </a:ext>
              </a:extLst>
            </p:cNvPr>
            <p:cNvSpPr/>
            <p:nvPr/>
          </p:nvSpPr>
          <p:spPr>
            <a:xfrm>
              <a:off x="461395" y="4371677"/>
              <a:ext cx="2097247" cy="578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JDK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D37DA01A-CDFC-424D-B66C-B63A47CFAEF3}"/>
                </a:ext>
              </a:extLst>
            </p:cNvPr>
            <p:cNvSpPr/>
            <p:nvPr/>
          </p:nvSpPr>
          <p:spPr>
            <a:xfrm>
              <a:off x="461394" y="5128394"/>
              <a:ext cx="2097247" cy="56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Substrate VM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323E25B-17FB-4AC3-9C4D-8308CAE32743}"/>
                </a:ext>
              </a:extLst>
            </p:cNvPr>
            <p:cNvSpPr txBox="1"/>
            <p:nvPr/>
          </p:nvSpPr>
          <p:spPr>
            <a:xfrm>
              <a:off x="461394" y="1677334"/>
              <a:ext cx="44461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Eingabe:</a:t>
              </a:r>
            </a:p>
            <a:p>
              <a:r>
                <a:rPr lang="de-DE" dirty="0"/>
                <a:t>Alle Klassen der Anwendung, Bibliotheken, JDK und Substrate VM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0A4A146B-20DC-4D42-8C45-900B19980AE7}"/>
                </a:ext>
              </a:extLst>
            </p:cNvPr>
            <p:cNvSpPr txBox="1"/>
            <p:nvPr/>
          </p:nvSpPr>
          <p:spPr>
            <a:xfrm>
              <a:off x="8689596" y="2893756"/>
              <a:ext cx="2994868" cy="2585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DE" dirty="0"/>
            </a:p>
            <a:p>
              <a:pPr algn="ctr"/>
              <a:r>
                <a:rPr lang="de-DE" dirty="0"/>
                <a:t>Code in Text-Abschnitt</a:t>
              </a:r>
            </a:p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r>
                <a:rPr lang="de-DE" dirty="0"/>
                <a:t>Image Heap in Data-Abschnitt</a:t>
              </a:r>
            </a:p>
            <a:p>
              <a:endParaRPr lang="de-DE" dirty="0"/>
            </a:p>
            <a:p>
              <a:endParaRPr lang="de-DE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FD985A04-AA5A-4734-820E-EA9DFD2D7871}"/>
                </a:ext>
              </a:extLst>
            </p:cNvPr>
            <p:cNvSpPr txBox="1"/>
            <p:nvPr/>
          </p:nvSpPr>
          <p:spPr>
            <a:xfrm>
              <a:off x="8808672" y="1751274"/>
              <a:ext cx="28757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Ausgabe: </a:t>
              </a:r>
            </a:p>
            <a:p>
              <a:r>
                <a:rPr lang="de-DE" dirty="0"/>
                <a:t>Native Image</a:t>
              </a:r>
            </a:p>
            <a:p>
              <a:endParaRPr lang="de-DE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000AB4E1-C007-450C-8801-E215B67DCDAF}"/>
                </a:ext>
              </a:extLst>
            </p:cNvPr>
            <p:cNvSpPr txBox="1"/>
            <p:nvPr/>
          </p:nvSpPr>
          <p:spPr>
            <a:xfrm>
              <a:off x="3951214" y="3125865"/>
              <a:ext cx="2994870" cy="20313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Points-</a:t>
              </a:r>
              <a:r>
                <a:rPr lang="de-DE" dirty="0" err="1"/>
                <a:t>to</a:t>
              </a:r>
              <a:r>
                <a:rPr lang="de-DE" dirty="0"/>
                <a:t> Analyse</a:t>
              </a:r>
            </a:p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r>
                <a:rPr lang="de-DE" dirty="0"/>
                <a:t>Initialisierungen</a:t>
              </a:r>
            </a:p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r>
                <a:rPr lang="de-DE" dirty="0"/>
                <a:t>Heap </a:t>
              </a:r>
              <a:r>
                <a:rPr lang="de-DE" dirty="0" err="1"/>
                <a:t>Snapshotting</a:t>
              </a:r>
              <a:endParaRPr lang="de-DE" dirty="0"/>
            </a:p>
          </p:txBody>
        </p: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6D8E6F2D-ED0F-4FF3-ABF3-F158EB5CFBE2}"/>
                </a:ext>
              </a:extLst>
            </p:cNvPr>
            <p:cNvCxnSpPr>
              <a:cxnSpLocks/>
            </p:cNvCxnSpPr>
            <p:nvPr/>
          </p:nvCxnSpPr>
          <p:spPr>
            <a:xfrm>
              <a:off x="2801923" y="3196206"/>
              <a:ext cx="1022759" cy="444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DD71AE26-16D3-44F6-B5CC-83E876D2C49D}"/>
                </a:ext>
              </a:extLst>
            </p:cNvPr>
            <p:cNvCxnSpPr>
              <a:cxnSpLocks/>
            </p:cNvCxnSpPr>
            <p:nvPr/>
          </p:nvCxnSpPr>
          <p:spPr>
            <a:xfrm>
              <a:off x="2701255" y="3926048"/>
              <a:ext cx="1157681" cy="16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2D052AB8-65B4-47B0-AEC0-39B833A527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1255" y="4371677"/>
              <a:ext cx="1157681" cy="267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CE9FAEC5-AC12-4741-9908-FF63990C14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1255" y="4823670"/>
              <a:ext cx="1139504" cy="571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2CC7E8A2-3D9A-4436-A47D-FC64ECD6AAC4}"/>
                </a:ext>
              </a:extLst>
            </p:cNvPr>
            <p:cNvCxnSpPr>
              <a:cxnSpLocks/>
            </p:cNvCxnSpPr>
            <p:nvPr/>
          </p:nvCxnSpPr>
          <p:spPr>
            <a:xfrm>
              <a:off x="7265141" y="3415018"/>
              <a:ext cx="1132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D27645A1-A586-47A4-9E4C-22D8BDDDDA7A}"/>
                </a:ext>
              </a:extLst>
            </p:cNvPr>
            <p:cNvCxnSpPr>
              <a:cxnSpLocks/>
            </p:cNvCxnSpPr>
            <p:nvPr/>
          </p:nvCxnSpPr>
          <p:spPr>
            <a:xfrm>
              <a:off x="7265141" y="4701432"/>
              <a:ext cx="11073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266D016A-0422-4C95-A0A7-30526C6F9A3D}"/>
                </a:ext>
              </a:extLst>
            </p:cNvPr>
            <p:cNvCxnSpPr>
              <a:cxnSpLocks/>
            </p:cNvCxnSpPr>
            <p:nvPr/>
          </p:nvCxnSpPr>
          <p:spPr>
            <a:xfrm>
              <a:off x="5394121" y="3479646"/>
              <a:ext cx="0" cy="463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B6970D29-8F71-4B85-A202-8F40E40ED5BB}"/>
                </a:ext>
              </a:extLst>
            </p:cNvPr>
            <p:cNvCxnSpPr>
              <a:cxnSpLocks/>
            </p:cNvCxnSpPr>
            <p:nvPr/>
          </p:nvCxnSpPr>
          <p:spPr>
            <a:xfrm>
              <a:off x="5394121" y="4371677"/>
              <a:ext cx="0" cy="451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8633B9A0-BB9E-4789-9197-500EBAF0024B}"/>
                </a:ext>
              </a:extLst>
            </p:cNvPr>
            <p:cNvCxnSpPr>
              <a:cxnSpLocks/>
            </p:cNvCxnSpPr>
            <p:nvPr/>
          </p:nvCxnSpPr>
          <p:spPr>
            <a:xfrm>
              <a:off x="6652470" y="3336721"/>
              <a:ext cx="0" cy="16993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10E762B7-5477-42C9-BC72-991333E5021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300132" y="3330429"/>
              <a:ext cx="360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72C5220A-C2C4-4964-BE31-F45F4515C517}"/>
                </a:ext>
              </a:extLst>
            </p:cNvPr>
            <p:cNvSpPr txBox="1"/>
            <p:nvPr/>
          </p:nvSpPr>
          <p:spPr>
            <a:xfrm>
              <a:off x="7161000" y="2784865"/>
              <a:ext cx="18036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err="1"/>
                <a:t>Ahead</a:t>
              </a:r>
              <a:r>
                <a:rPr lang="de-DE" sz="1600" dirty="0"/>
                <a:t>-</a:t>
              </a:r>
              <a:r>
                <a:rPr lang="de-DE" sz="1600" dirty="0" err="1"/>
                <a:t>of</a:t>
              </a:r>
              <a:r>
                <a:rPr lang="de-DE" sz="1600" dirty="0"/>
                <a:t>-Time</a:t>
              </a:r>
            </a:p>
            <a:p>
              <a:r>
                <a:rPr lang="de-DE" sz="1600" dirty="0"/>
                <a:t>Kompilierung</a:t>
              </a: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C9D13D46-4B73-4C23-A321-0F972CB69CFF}"/>
                </a:ext>
              </a:extLst>
            </p:cNvPr>
            <p:cNvSpPr txBox="1"/>
            <p:nvPr/>
          </p:nvSpPr>
          <p:spPr>
            <a:xfrm>
              <a:off x="7038362" y="4012898"/>
              <a:ext cx="18036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Image Heap wird beschrieben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596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C8A5A-4E03-41D6-941F-02C14129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Points-</a:t>
            </a:r>
            <a:r>
              <a:rPr lang="de-DE" dirty="0" err="1"/>
              <a:t>To</a:t>
            </a:r>
            <a:r>
              <a:rPr lang="de-DE" dirty="0"/>
              <a:t> 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C6D66B-4B70-4485-84FC-E823C803A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953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Es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Points-To (Pointer) </a:t>
            </a:r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durchgeführt</a:t>
            </a:r>
            <a:r>
              <a:rPr lang="en-US" dirty="0"/>
              <a:t> um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ermitteln</a:t>
            </a:r>
            <a:r>
              <a:rPr lang="en-US" dirty="0"/>
              <a:t> </a:t>
            </a:r>
            <a:r>
              <a:rPr lang="en-US" dirty="0" err="1"/>
              <a:t>welche</a:t>
            </a:r>
            <a:r>
              <a:rPr lang="en-US" dirty="0"/>
              <a:t> Klassen, </a:t>
            </a:r>
            <a:r>
              <a:rPr lang="en-US" dirty="0" err="1"/>
              <a:t>Methoden</a:t>
            </a:r>
            <a:r>
              <a:rPr lang="en-US" dirty="0"/>
              <a:t> und Felder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Laufzeit</a:t>
            </a:r>
            <a:r>
              <a:rPr lang="en-US" dirty="0"/>
              <a:t> </a:t>
            </a:r>
            <a:r>
              <a:rPr lang="en-US" dirty="0" err="1"/>
              <a:t>erreichbar</a:t>
            </a:r>
            <a:r>
              <a:rPr lang="en-US" dirty="0"/>
              <a:t> </a:t>
            </a:r>
            <a:r>
              <a:rPr lang="en-US" dirty="0" err="1"/>
              <a:t>sind</a:t>
            </a:r>
            <a:endParaRPr lang="en-US" dirty="0"/>
          </a:p>
          <a:p>
            <a:pPr lvl="1"/>
            <a:r>
              <a:rPr lang="en-US" dirty="0"/>
              <a:t>Technik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statischen</a:t>
            </a:r>
            <a:r>
              <a:rPr lang="en-US" dirty="0"/>
              <a:t> </a:t>
            </a:r>
            <a:r>
              <a:rPr lang="en-US" dirty="0" err="1"/>
              <a:t>Codeanalyse</a:t>
            </a:r>
            <a:r>
              <a:rPr lang="en-US" dirty="0"/>
              <a:t> die </a:t>
            </a:r>
            <a:r>
              <a:rPr lang="en-US" dirty="0" err="1"/>
              <a:t>ermittelt</a:t>
            </a:r>
            <a:r>
              <a:rPr lang="en-US" dirty="0"/>
              <a:t> </a:t>
            </a:r>
            <a:r>
              <a:rPr lang="en-US" dirty="0" err="1"/>
              <a:t>welche</a:t>
            </a:r>
            <a:r>
              <a:rPr lang="en-US" dirty="0"/>
              <a:t> Pointer, </a:t>
            </a:r>
            <a:r>
              <a:rPr lang="en-US" dirty="0" err="1"/>
              <a:t>oder</a:t>
            </a:r>
            <a:r>
              <a:rPr lang="en-US" dirty="0"/>
              <a:t> Heap </a:t>
            </a:r>
            <a:r>
              <a:rPr lang="en-US" dirty="0" err="1"/>
              <a:t>Referenzen</a:t>
            </a:r>
            <a:r>
              <a:rPr lang="en-US" dirty="0"/>
              <a:t> auf </a:t>
            </a:r>
            <a:r>
              <a:rPr lang="en-US" dirty="0" err="1"/>
              <a:t>welche</a:t>
            </a:r>
            <a:r>
              <a:rPr lang="en-US" dirty="0"/>
              <a:t> Variable,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Speicherbereich</a:t>
            </a:r>
            <a:r>
              <a:rPr lang="en-US" dirty="0"/>
              <a:t> </a:t>
            </a:r>
            <a:r>
              <a:rPr lang="en-US" dirty="0" err="1"/>
              <a:t>zeigen</a:t>
            </a:r>
            <a:endParaRPr lang="en-US" dirty="0"/>
          </a:p>
          <a:p>
            <a:r>
              <a:rPr lang="en-US" dirty="0"/>
              <a:t>Die Points-To </a:t>
            </a:r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startet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allen</a:t>
            </a:r>
            <a:r>
              <a:rPr lang="en-US" dirty="0"/>
              <a:t> </a:t>
            </a:r>
            <a:r>
              <a:rPr lang="en-US" dirty="0" err="1"/>
              <a:t>Eingangspunkten</a:t>
            </a:r>
            <a:r>
              <a:rPr lang="en-US" dirty="0"/>
              <a:t> (</a:t>
            </a:r>
            <a:r>
              <a:rPr lang="en-US" dirty="0" err="1"/>
              <a:t>beispielsweise</a:t>
            </a:r>
            <a:r>
              <a:rPr lang="en-US" dirty="0"/>
              <a:t> Main-</a:t>
            </a:r>
            <a:r>
              <a:rPr lang="en-US" dirty="0" err="1"/>
              <a:t>Methode</a:t>
            </a:r>
            <a:r>
              <a:rPr lang="en-US" dirty="0"/>
              <a:t>) und </a:t>
            </a:r>
            <a:r>
              <a:rPr lang="en-US" dirty="0" err="1"/>
              <a:t>verarbeitet</a:t>
            </a:r>
            <a:r>
              <a:rPr lang="en-US" dirty="0"/>
              <a:t> </a:t>
            </a:r>
            <a:r>
              <a:rPr lang="en-US" dirty="0" err="1"/>
              <a:t>iterativ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erreichbaren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</a:t>
            </a:r>
          </a:p>
          <a:p>
            <a:r>
              <a:rPr lang="en-US" dirty="0"/>
              <a:t>Java-Bytecode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das Compiler-Frontend in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Zwischenform</a:t>
            </a:r>
            <a:r>
              <a:rPr lang="en-US" dirty="0"/>
              <a:t> </a:t>
            </a:r>
            <a:r>
              <a:rPr lang="en-US" dirty="0" err="1"/>
              <a:t>überführt</a:t>
            </a:r>
            <a:r>
              <a:rPr lang="en-US" dirty="0"/>
              <a:t> (intermediate representation = IR)</a:t>
            </a:r>
          </a:p>
          <a:p>
            <a:pPr lvl="1"/>
            <a:r>
              <a:rPr lang="en-US" dirty="0"/>
              <a:t>Compiler-Frontend: Phase des </a:t>
            </a:r>
            <a:r>
              <a:rPr lang="en-US" dirty="0" err="1"/>
              <a:t>Kompiliervorganges</a:t>
            </a:r>
            <a:r>
              <a:rPr lang="en-US" dirty="0"/>
              <a:t>. Code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analysiert</a:t>
            </a:r>
            <a:r>
              <a:rPr lang="en-US" dirty="0"/>
              <a:t>, </a:t>
            </a:r>
            <a:r>
              <a:rPr lang="en-US" dirty="0" err="1"/>
              <a:t>strukturiert</a:t>
            </a:r>
            <a:r>
              <a:rPr lang="en-US" dirty="0"/>
              <a:t> und auf </a:t>
            </a:r>
            <a:r>
              <a:rPr lang="en-US" dirty="0" err="1"/>
              <a:t>Fehler</a:t>
            </a:r>
            <a:r>
              <a:rPr lang="en-US" dirty="0"/>
              <a:t> </a:t>
            </a:r>
            <a:r>
              <a:rPr lang="en-US" dirty="0" err="1"/>
              <a:t>geprüft</a:t>
            </a:r>
            <a:r>
              <a:rPr lang="en-US" dirty="0"/>
              <a:t>.</a:t>
            </a:r>
          </a:p>
          <a:p>
            <a:r>
              <a:rPr lang="en-US" dirty="0"/>
              <a:t>IR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einem</a:t>
            </a:r>
            <a:r>
              <a:rPr lang="en-US" dirty="0"/>
              <a:t> </a:t>
            </a:r>
            <a:r>
              <a:rPr lang="en-US" dirty="0" err="1"/>
              <a:t>Graphen</a:t>
            </a:r>
            <a:r>
              <a:rPr lang="en-US" dirty="0"/>
              <a:t> (type-flow graph) </a:t>
            </a:r>
            <a:r>
              <a:rPr lang="en-US" dirty="0" err="1"/>
              <a:t>konvertiert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9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1604</Words>
  <Application>Microsoft Office PowerPoint</Application>
  <PresentationFormat>Breitbild</PresentationFormat>
  <Paragraphs>212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</vt:lpstr>
      <vt:lpstr>GraalVM Native Image</vt:lpstr>
      <vt:lpstr>Gliederung</vt:lpstr>
      <vt:lpstr>Was ist GraalVM?</vt:lpstr>
      <vt:lpstr>GraalVM - Architektur</vt:lpstr>
      <vt:lpstr>GraalVM - Architektur</vt:lpstr>
      <vt:lpstr>Native Image -  Was ist das?</vt:lpstr>
      <vt:lpstr>Native Image - Vorteile</vt:lpstr>
      <vt:lpstr>Native Image - System</vt:lpstr>
      <vt:lpstr>Points-To Analyse</vt:lpstr>
      <vt:lpstr>Points-To Analyse -  Type-Flow Graph</vt:lpstr>
      <vt:lpstr>PowerPoint-Präsentation</vt:lpstr>
      <vt:lpstr>Closed World Assumption</vt:lpstr>
      <vt:lpstr>Ausführung des Initialisierungscodes</vt:lpstr>
      <vt:lpstr>Heap Snapshotting</vt:lpstr>
      <vt:lpstr>Ahead-of-Time (AOT) Compilation</vt:lpstr>
      <vt:lpstr>Image Heap</vt:lpstr>
      <vt:lpstr>Image Heap - Grafik</vt:lpstr>
      <vt:lpstr>Performance Benchmarks – Startup Time</vt:lpstr>
      <vt:lpstr>Performance Benchmarks – Memory Footprint</vt:lpstr>
      <vt:lpstr>Tracing Agent</vt:lpstr>
      <vt:lpstr>Native Image oder HotSpot VM</vt:lpstr>
      <vt:lpstr>Limitierungen</vt:lpstr>
      <vt:lpstr>Unterstützte Java-Features</vt:lpstr>
      <vt:lpstr>Unterstützte Java-Features</vt:lpstr>
      <vt:lpstr>Quellenverzeichnis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GraalVM Native Image</dc:title>
  <dc:creator>Erik Simonsen</dc:creator>
  <cp:lastModifiedBy>Erik Simonsen</cp:lastModifiedBy>
  <cp:revision>168</cp:revision>
  <dcterms:created xsi:type="dcterms:W3CDTF">2019-10-23T15:45:13Z</dcterms:created>
  <dcterms:modified xsi:type="dcterms:W3CDTF">2020-01-23T15:42:01Z</dcterms:modified>
</cp:coreProperties>
</file>