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9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9E4"/>
    <a:srgbClr val="BADDEE"/>
    <a:srgbClr val="EDC87A"/>
    <a:srgbClr val="F7EFC1"/>
    <a:srgbClr val="4693C2"/>
    <a:srgbClr val="1E0DFF"/>
    <a:srgbClr val="F7E8C1"/>
    <a:srgbClr val="020064"/>
    <a:srgbClr val="003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2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C92CA-27BA-48D5-B9B9-4E9A3862C39B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780-D4A9-436E-BE59-D183E79552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63888" y="764704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6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Specification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438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Clinical Models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440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00335F"/>
                </a:solidFill>
              </a:rPr>
              <a:t>Software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44208" y="5013176"/>
            <a:ext cx="1656184" cy="864096"/>
          </a:xfrm>
          <a:prstGeom prst="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solidFill>
                  <a:srgbClr val="00335F"/>
                </a:solidFill>
              </a:rPr>
              <a:t>Localisation</a:t>
            </a:r>
            <a:endParaRPr lang="en-US" i="1" dirty="0" smtClean="0">
              <a:solidFill>
                <a:srgbClr val="00335F"/>
              </a:solidFill>
            </a:endParaRP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Program</a:t>
            </a:r>
            <a:endParaRPr lang="en-US" i="1" dirty="0">
              <a:solidFill>
                <a:srgbClr val="00335F"/>
              </a:solidFill>
            </a:endParaRPr>
          </a:p>
        </p:txBody>
      </p:sp>
      <p:cxnSp>
        <p:nvCxnSpPr>
          <p:cNvPr id="42" name="Elbow Connector 41"/>
          <p:cNvCxnSpPr>
            <a:endCxn id="13" idx="0"/>
          </p:cNvCxnSpPr>
          <p:nvPr/>
        </p:nvCxnSpPr>
        <p:spPr>
          <a:xfrm rot="5400000">
            <a:off x="2699792" y="3104964"/>
            <a:ext cx="1080120" cy="2736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30" idx="0"/>
          </p:cNvCxnSpPr>
          <p:nvPr/>
        </p:nvCxnSpPr>
        <p:spPr>
          <a:xfrm rot="5400000">
            <a:off x="3599892" y="4005064"/>
            <a:ext cx="1080120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32" idx="0"/>
          </p:cNvCxnSpPr>
          <p:nvPr/>
        </p:nvCxnSpPr>
        <p:spPr>
          <a:xfrm rot="16200000" flipH="1">
            <a:off x="5400092" y="3140968"/>
            <a:ext cx="1080120" cy="26642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31" idx="0"/>
          </p:cNvCxnSpPr>
          <p:nvPr/>
        </p:nvCxnSpPr>
        <p:spPr>
          <a:xfrm rot="16200000" flipH="1">
            <a:off x="4499992" y="4041068"/>
            <a:ext cx="1080120" cy="864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2"/>
            <a:endCxn id="15" idx="0"/>
          </p:cNvCxnSpPr>
          <p:nvPr/>
        </p:nvCxnSpPr>
        <p:spPr>
          <a:xfrm>
            <a:off x="4608004" y="184482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084168" y="2852936"/>
            <a:ext cx="2088232" cy="1080120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Foundation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Office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3888" y="2852936"/>
            <a:ext cx="2088232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openEHR</a:t>
            </a:r>
            <a:r>
              <a:rPr lang="en-US" b="1" dirty="0" smtClean="0">
                <a:solidFill>
                  <a:srgbClr val="00335F"/>
                </a:solidFill>
              </a:rPr>
              <a:t> Management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Board</a:t>
            </a:r>
          </a:p>
        </p:txBody>
      </p:sp>
      <p:cxnSp>
        <p:nvCxnSpPr>
          <p:cNvPr id="16" name="Elbow Connector 15"/>
          <p:cNvCxnSpPr>
            <a:stCxn id="4" idx="2"/>
            <a:endCxn id="14" idx="0"/>
          </p:cNvCxnSpPr>
          <p:nvPr/>
        </p:nvCxnSpPr>
        <p:spPr>
          <a:xfrm rot="16200000" flipH="1">
            <a:off x="5364088" y="1088740"/>
            <a:ext cx="1008112" cy="252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301" y="3168130"/>
            <a:ext cx="1291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(Archetypes)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 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Ref-sets 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0834" y="1412776"/>
            <a:ext cx="956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Standard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schemas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76857" y="935882"/>
            <a:ext cx="986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Data-set</a:t>
            </a:r>
          </a:p>
          <a:p>
            <a:pPr algn="ctr"/>
            <a:r>
              <a:rPr lang="en-GB" sz="1600" b="1" dirty="0" err="1" smtClean="0">
                <a:solidFill>
                  <a:schemeClr val="accent5">
                    <a:lumMod val="50000"/>
                  </a:schemeClr>
                </a:solidFill>
              </a:rPr>
              <a:t>specifiers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3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931975" y="4824314"/>
            <a:ext cx="1197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Operational</a:t>
            </a:r>
            <a:b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templates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Government Bodies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cxnSp>
        <p:nvCxnSpPr>
          <p:cNvPr id="124" name="Straight Connector 123"/>
          <p:cNvCxnSpPr>
            <a:stCxn id="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rgbClr val="94C9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miley Face 129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0" name="Smiley Face 149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5" name="Smiley Face 154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0" name="Smiley Face 219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5" name="Smiley Face 224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0" name="Smiley Face 229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Straight Connector 230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5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7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Vendors / Developers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Model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tool platform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Rounded Rectangle 241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3" name="Rounded Rectangle 242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4" name="Rounded Rectangle 243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Modelling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5" name="Down Arrow 244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0" name="Rounded Rectangle 249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ounded Rectangle 250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2" name="Rounded Rectangle 251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3" name="Rounded Rectangle 252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4" name="Down Arrow 253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5" name="Rounded Rectangle 254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7" name="Rounded Rectangle 256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8" name="Rounded Rectangle 257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9" name="Rounded Rectangle 258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0" name="Rounded Rectangle 259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1" name="Rounded Rectangle 260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732240" y="3354438"/>
            <a:ext cx="7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Deploy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5" name="Can 264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6" name="Can 265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7" name="Rounded Rectangle 266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1" name="Down Arrow 350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2" name="Down Arrow 351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3" name="Freeform 352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4" name="Straight Connector 353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58" name="Straight Connector 357"/>
          <p:cNvCxnSpPr>
            <a:stCxn id="353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888219" y="935882"/>
            <a:ext cx="1141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1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Smiley Face 360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6" name="Smiley Face 365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7" name="Straight Connector 366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1" name="Smiley Face 370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2" name="Straight Connector 371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6" name="Smiley Face 375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1" name="Smiley Face 380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86" name="Smiley Face 385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7" name="Straight Connector 386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1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Providers / Clinicians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rgbClr val="94C9E4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79085" y="3168130"/>
            <a:ext cx="1188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Archetypes</a:t>
            </a: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(Templates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Ref-sets)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Model Repository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Governance Tools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78810" y="107422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5">
                    <a:lumMod val="50000"/>
                  </a:schemeClr>
                </a:solidFill>
              </a:rPr>
              <a:t>Clinicians</a:t>
            </a:r>
            <a:endParaRPr lang="en-GB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Rounded Rectangle 292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5" name="Rounded Rectangle 294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Rounded Rectangle 295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 dev tool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Rounded Rectangle 296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Rounded Rectangle 297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Rounded Rectangle 298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Down Arrow 299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1" name="Rounded Rectangle 300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health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Rounded Rectangle 301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care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Rounded Rectangle 302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services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Rounded Rectangle 303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&amp; mgt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Rounded Rectangle 304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Rounded Rectangle 305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Rounded Rectangle 306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Can 310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12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>
          <a:xfrm>
            <a:off x="971600" y="11663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Universities / Research</a:t>
            </a:r>
            <a:endParaRPr lang="en-US" sz="2400" b="1" dirty="0">
              <a:solidFill>
                <a:srgbClr val="00335F"/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126" name="Down Arrow 12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5" name="Down Arrow 134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4" name="Rounded Rectangle 143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6" name="Can 145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47" name="Can 146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8" name="Rounded Rectangle 147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32" name="Down Arrow 231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3" name="Down Arrow 232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4" name="Freeform 233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9" name="Straight Connector 238"/>
          <p:cNvCxnSpPr>
            <a:stCxn id="234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Vendors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2" name="Smiley Face 241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7" name="Smiley Face 246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2" name="Smiley Face 251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7" name="Smiley Face 256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2" name="Smiley Face 261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7" name="Smiley Face 266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2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C:\Program Files\Microsoft Office\MEDIA\CAGCAT10\j0235319.wmf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20064">
                <a:tint val="45000"/>
                <a:satMod val="400000"/>
              </a:srgbClr>
            </a:duotone>
            <a:lum bright="-20000"/>
          </a:blip>
          <a:srcRect/>
          <a:stretch>
            <a:fillRect/>
          </a:stretch>
        </p:blipFill>
        <p:spPr bwMode="auto">
          <a:xfrm>
            <a:off x="4572000" y="3212976"/>
            <a:ext cx="713964" cy="728960"/>
          </a:xfrm>
          <a:prstGeom prst="rect">
            <a:avLst/>
          </a:prstGeom>
          <a:noFill/>
        </p:spPr>
      </p:pic>
      <p:sp>
        <p:nvSpPr>
          <p:cNvPr id="276" name="Smiley Face 275"/>
          <p:cNvSpPr/>
          <p:nvPr/>
        </p:nvSpPr>
        <p:spPr>
          <a:xfrm>
            <a:off x="2980480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>
            <a:off x="3088616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3088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016616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915816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1" name="Smiley Face 280"/>
          <p:cNvSpPr/>
          <p:nvPr/>
        </p:nvSpPr>
        <p:spPr>
          <a:xfrm>
            <a:off x="3405184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3513320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513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H="1">
            <a:off x="3441320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340520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6" name="Smiley Face 285"/>
          <p:cNvSpPr/>
          <p:nvPr/>
        </p:nvSpPr>
        <p:spPr>
          <a:xfrm>
            <a:off x="3844576" y="322176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3952712" y="343778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952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flipH="1">
            <a:off x="3880712" y="364502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779912" y="353702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940232" y="3882534"/>
            <a:ext cx="12086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Researchers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5220072" y="3306470"/>
            <a:ext cx="118532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accent1">
                    <a:lumMod val="50000"/>
                  </a:schemeClr>
                </a:solidFill>
              </a:rPr>
              <a:t>Universities</a:t>
            </a:r>
            <a:endParaRPr lang="en-GB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3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0648126"/>
              <a:gd name="adj2" fmla="val 13292137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Pie 2"/>
          <p:cNvSpPr/>
          <p:nvPr/>
        </p:nvSpPr>
        <p:spPr>
          <a:xfrm>
            <a:off x="2048947" y="957693"/>
            <a:ext cx="5256584" cy="424847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D7EFF5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Pie 3"/>
          <p:cNvSpPr/>
          <p:nvPr/>
        </p:nvSpPr>
        <p:spPr>
          <a:xfrm>
            <a:off x="2479165" y="1305403"/>
            <a:ext cx="4396149" cy="3553052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BADDEE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2913043" y="1656072"/>
            <a:ext cx="3528392" cy="2851714"/>
          </a:xfrm>
          <a:prstGeom prst="pie">
            <a:avLst>
              <a:gd name="adj1" fmla="val 5375138"/>
              <a:gd name="adj2" fmla="val 16200000"/>
            </a:avLst>
          </a:prstGeom>
          <a:solidFill>
            <a:srgbClr val="94C9E4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4741" y="5360691"/>
            <a:ext cx="354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Partners (Organisational Members)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(paying)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0711" y="5350181"/>
            <a:ext cx="2097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 smtClean="0">
                <a:solidFill>
                  <a:srgbClr val="00335F"/>
                </a:solidFill>
              </a:rPr>
              <a:t>Individual Members</a:t>
            </a:r>
            <a:br>
              <a:rPr lang="en-GB" b="1" dirty="0" smtClean="0">
                <a:solidFill>
                  <a:srgbClr val="00335F"/>
                </a:solidFill>
              </a:rPr>
            </a:br>
            <a:r>
              <a:rPr lang="en-GB" b="1" dirty="0" smtClean="0">
                <a:solidFill>
                  <a:srgbClr val="00335F"/>
                </a:solidFill>
              </a:rPr>
              <a:t>(free)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959865">
            <a:off x="2721070" y="1378916"/>
            <a:ext cx="11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959865">
            <a:off x="2292232" y="1744075"/>
            <a:ext cx="236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335F"/>
                </a:solidFill>
              </a:rPr>
              <a:t>Contributing Members 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959865">
            <a:off x="2673366" y="2190857"/>
            <a:ext cx="19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Qualified Members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68144" y="2276872"/>
            <a:ext cx="101527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National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8555628"/>
              <a:gd name="adj2" fmla="val 10837736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8296" y="3261949"/>
            <a:ext cx="1111459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Academic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17" name="Pie 16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5439157"/>
              <a:gd name="adj2" fmla="val 8611000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7259" y="4198053"/>
            <a:ext cx="10166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00335F"/>
                </a:solidFill>
              </a:rPr>
              <a:t>Industry</a:t>
            </a:r>
          </a:p>
          <a:p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70317" y="908720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Pie 21"/>
          <p:cNvSpPr/>
          <p:nvPr/>
        </p:nvSpPr>
        <p:spPr>
          <a:xfrm flipH="1">
            <a:off x="1976939" y="957693"/>
            <a:ext cx="5256584" cy="4248472"/>
          </a:xfrm>
          <a:prstGeom prst="pie">
            <a:avLst>
              <a:gd name="adj1" fmla="val 12766606"/>
              <a:gd name="adj2" fmla="val 16232863"/>
            </a:avLst>
          </a:prstGeom>
          <a:solidFill>
            <a:srgbClr val="EDC87A"/>
          </a:solidFill>
          <a:ln w="63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22350" y="1389741"/>
            <a:ext cx="1249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Sponsoring</a:t>
            </a:r>
          </a:p>
          <a:p>
            <a:pPr algn="ctr"/>
            <a:r>
              <a:rPr lang="en-GB" b="1" dirty="0" smtClean="0">
                <a:solidFill>
                  <a:srgbClr val="00335F"/>
                </a:solidFill>
              </a:rPr>
              <a:t>Partners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91880" y="2996952"/>
            <a:ext cx="2016224" cy="1224136"/>
          </a:xfrm>
          <a:prstGeom prst="ellipse">
            <a:avLst/>
          </a:prstGeom>
          <a:solidFill>
            <a:srgbClr val="4693C2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1600" b="1" dirty="0" smtClean="0"/>
          </a:p>
          <a:p>
            <a:pPr algn="ctr"/>
            <a:r>
              <a:rPr lang="en-US" sz="1600" b="1" dirty="0" smtClean="0"/>
              <a:t>Management Board</a:t>
            </a:r>
            <a:endParaRPr lang="en-US" sz="1600" b="1" dirty="0"/>
          </a:p>
        </p:txBody>
      </p:sp>
      <p:sp>
        <p:nvSpPr>
          <p:cNvPr id="24" name="Oval 23"/>
          <p:cNvSpPr/>
          <p:nvPr/>
        </p:nvSpPr>
        <p:spPr>
          <a:xfrm>
            <a:off x="3707904" y="3019988"/>
            <a:ext cx="1584176" cy="5530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Foundation Board</a:t>
            </a:r>
            <a:endParaRPr lang="en-GB" sz="1400" b="1" dirty="0"/>
          </a:p>
        </p:txBody>
      </p:sp>
      <p:sp>
        <p:nvSpPr>
          <p:cNvPr id="25" name="Oval 24"/>
          <p:cNvSpPr/>
          <p:nvPr/>
        </p:nvSpPr>
        <p:spPr>
          <a:xfrm>
            <a:off x="38269" y="381207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536" y="453215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496" y="1651836"/>
            <a:ext cx="2229475" cy="625036"/>
          </a:xfrm>
          <a:prstGeom prst="ellipse">
            <a:avLst/>
          </a:prstGeom>
          <a:solidFill>
            <a:srgbClr val="F7EF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3">
                    <a:lumMod val="50000"/>
                  </a:schemeClr>
                </a:solidFill>
              </a:rPr>
              <a:t>Representative</a:t>
            </a:r>
            <a:endParaRPr lang="en-GB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/>
          <p:cNvCxnSpPr>
            <a:stCxn id="2" idx="2"/>
            <a:endCxn id="15" idx="0"/>
          </p:cNvCxnSpPr>
          <p:nvPr/>
        </p:nvCxnSpPr>
        <p:spPr>
          <a:xfrm>
            <a:off x="4608004" y="19168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475656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0152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75656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07904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</a:t>
            </a:r>
            <a:r>
              <a:rPr lang="en-US" sz="1600" dirty="0" smtClean="0">
                <a:solidFill>
                  <a:srgbClr val="00335F"/>
                </a:solidFill>
              </a:rPr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335F"/>
                </a:solidFill>
              </a:rPr>
              <a:t>Localisation</a:t>
            </a:r>
            <a:r>
              <a:rPr lang="en-US" b="1" dirty="0" smtClean="0">
                <a:solidFill>
                  <a:srgbClr val="00335F"/>
                </a:solidFill>
              </a:rPr>
              <a:t> Program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(LPC)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940152" y="3789040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 </a:t>
            </a:r>
            <a:r>
              <a:rPr lang="en-US" sz="1600" b="1" dirty="0" err="1" smtClean="0">
                <a:solidFill>
                  <a:srgbClr val="00335F"/>
                </a:solidFill>
              </a:rPr>
              <a:t>openEHR</a:t>
            </a:r>
            <a:r>
              <a:rPr lang="en-US" sz="1600" b="1" dirty="0" smtClean="0">
                <a:solidFill>
                  <a:srgbClr val="00335F"/>
                </a:solidFill>
              </a:rPr>
              <a:t> Representative(s)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07904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Local</a:t>
            </a:r>
          </a:p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Members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07904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Qualified Members (QM)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2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5, max 9 members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Localisation</a:t>
            </a:r>
            <a:r>
              <a:rPr lang="en-US" sz="2400" dirty="0" smtClean="0"/>
              <a:t> Program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5616624" y="2348880"/>
            <a:ext cx="327585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Elected based on criteria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No time or size limit</a:t>
            </a:r>
          </a:p>
        </p:txBody>
      </p:sp>
      <p:cxnSp>
        <p:nvCxnSpPr>
          <p:cNvPr id="62" name="Straight Connector 61"/>
          <p:cNvCxnSpPr>
            <a:stCxn id="15" idx="2"/>
            <a:endCxn id="27" idx="0"/>
          </p:cNvCxnSpPr>
          <p:nvPr/>
        </p:nvCxnSpPr>
        <p:spPr>
          <a:xfrm>
            <a:off x="4608004" y="31409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7" idx="2"/>
            <a:endCxn id="5" idx="0"/>
          </p:cNvCxnSpPr>
          <p:nvPr/>
        </p:nvCxnSpPr>
        <p:spPr>
          <a:xfrm>
            <a:off x="4608004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8" idx="2"/>
            <a:endCxn id="30" idx="0"/>
          </p:cNvCxnSpPr>
          <p:nvPr/>
        </p:nvCxnSpPr>
        <p:spPr>
          <a:xfrm>
            <a:off x="2375756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2"/>
            <a:endCxn id="29" idx="0"/>
          </p:cNvCxnSpPr>
          <p:nvPr/>
        </p:nvCxnSpPr>
        <p:spPr>
          <a:xfrm>
            <a:off x="6840252" y="479715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8" idx="0"/>
            <a:endCxn id="15" idx="2"/>
          </p:cNvCxnSpPr>
          <p:nvPr/>
        </p:nvCxnSpPr>
        <p:spPr>
          <a:xfrm rot="5400000" flipH="1" flipV="1">
            <a:off x="3167844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" idx="0"/>
            <a:endCxn id="15" idx="2"/>
          </p:cNvCxnSpPr>
          <p:nvPr/>
        </p:nvCxnSpPr>
        <p:spPr>
          <a:xfrm rot="16200000" flipV="1">
            <a:off x="5400092" y="2348880"/>
            <a:ext cx="648072" cy="2232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331640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331640" y="6165304"/>
            <a:ext cx="208823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419872" y="3645024"/>
            <a:ext cx="0" cy="25202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3164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2771800" y="364502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56388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563888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652120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56388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004048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796136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796136" y="6165304"/>
            <a:ext cx="2088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7884368" y="3645024"/>
            <a:ext cx="0" cy="2520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579613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236296" y="3645024"/>
            <a:ext cx="648072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907704" y="630932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139952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B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372200" y="628957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Country C</a:t>
            </a:r>
          </a:p>
        </p:txBody>
      </p:sp>
      <p:cxnSp>
        <p:nvCxnSpPr>
          <p:cNvPr id="142" name="Straight Arrow Connector 141"/>
          <p:cNvCxnSpPr/>
          <p:nvPr/>
        </p:nvCxnSpPr>
        <p:spPr>
          <a:xfrm flipH="1">
            <a:off x="1115616" y="422108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07504" y="362586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Chapter</a:t>
            </a:r>
          </a:p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Organisation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-36512" y="4365104"/>
            <a:ext cx="1403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Legal entities designated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New </a:t>
            </a:r>
            <a:r>
              <a:rPr lang="en-US" sz="1100" dirty="0" err="1" smtClean="0"/>
              <a:t>organisations</a:t>
            </a:r>
            <a:r>
              <a:rPr lang="en-US" sz="1100" dirty="0" smtClean="0"/>
              <a:t> or part of existing relevant </a:t>
            </a:r>
            <a:r>
              <a:rPr lang="en-US" sz="1100" dirty="0" err="1" smtClean="0"/>
              <a:t>organisation</a:t>
            </a:r>
            <a:r>
              <a:rPr lang="en-US" sz="1100" dirty="0" smtClean="0"/>
              <a:t> (e.g. HL7 affiliates, health informatics associations etc.)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884368" y="380413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  <p:sp>
        <p:nvSpPr>
          <p:cNvPr id="153" name="TextBox 152"/>
          <p:cNvSpPr txBox="1"/>
          <p:nvPr/>
        </p:nvSpPr>
        <p:spPr>
          <a:xfrm>
            <a:off x="7884368" y="5013176"/>
            <a:ext cx="133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Nominated by LPC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Appointed by </a:t>
            </a:r>
            <a:r>
              <a:rPr lang="en-US" sz="1100" dirty="0" err="1" smtClean="0"/>
              <a:t>openEHR</a:t>
            </a:r>
            <a:r>
              <a:rPr lang="en-US" sz="1100" dirty="0" smtClean="0"/>
              <a:t> Board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100" dirty="0" smtClean="0"/>
              <a:t> One or more </a:t>
            </a:r>
            <a:r>
              <a:rPr lang="en-US" sz="1100" dirty="0" err="1" smtClean="0"/>
              <a:t>reprsentatives</a:t>
            </a:r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9512" y="4725144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IHTSDO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43608" y="5013176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HL7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3284984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43608" y="3573016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Java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9512" y="1844824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15616" y="2132856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RM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19872" y="836712"/>
            <a:ext cx="2376264" cy="1080120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1720" y="3861048"/>
            <a:ext cx="1800200" cy="1008112"/>
          </a:xfrm>
          <a:prstGeom prst="roundRect">
            <a:avLst/>
          </a:prstGeom>
          <a:solidFill>
            <a:srgbClr val="F7EFC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(non-core)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XML</a:t>
            </a:r>
          </a:p>
        </p:txBody>
      </p:sp>
      <p:cxnSp>
        <p:nvCxnSpPr>
          <p:cNvPr id="10" name="Elbow Connector 6"/>
          <p:cNvCxnSpPr>
            <a:stCxn id="9" idx="3"/>
            <a:endCxn id="8" idx="2"/>
          </p:cNvCxnSpPr>
          <p:nvPr/>
        </p:nvCxnSpPr>
        <p:spPr>
          <a:xfrm flipV="1">
            <a:off x="3851920" y="1916832"/>
            <a:ext cx="756084" cy="244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51720" y="5301208"/>
            <a:ext cx="1800200" cy="1008112"/>
          </a:xfrm>
          <a:prstGeom prst="roundRect">
            <a:avLst/>
          </a:prstGeom>
          <a:solidFill>
            <a:srgbClr val="BADD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SAG (standards)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13606</a:t>
            </a:r>
          </a:p>
        </p:txBody>
      </p:sp>
      <p:cxnSp>
        <p:nvCxnSpPr>
          <p:cNvPr id="12" name="Straight Connector 24"/>
          <p:cNvCxnSpPr>
            <a:endCxn id="8" idx="2"/>
          </p:cNvCxnSpPr>
          <p:nvPr/>
        </p:nvCxnSpPr>
        <p:spPr>
          <a:xfrm flipV="1">
            <a:off x="2987824" y="1916832"/>
            <a:ext cx="1620180" cy="1080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51720" y="2420888"/>
            <a:ext cx="1800200" cy="100811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CMG (core)</a:t>
            </a:r>
          </a:p>
          <a:p>
            <a:pPr algn="ctr"/>
            <a:r>
              <a:rPr lang="en-US" i="1" dirty="0" smtClean="0">
                <a:solidFill>
                  <a:srgbClr val="00335F"/>
                </a:solidFill>
              </a:rPr>
              <a:t>Archetypes</a:t>
            </a:r>
          </a:p>
        </p:txBody>
      </p:sp>
      <p:cxnSp>
        <p:nvCxnSpPr>
          <p:cNvPr id="14" name="Straight Connector 24"/>
          <p:cNvCxnSpPr>
            <a:stCxn id="11" idx="3"/>
            <a:endCxn id="8" idx="2"/>
          </p:cNvCxnSpPr>
          <p:nvPr/>
        </p:nvCxnSpPr>
        <p:spPr>
          <a:xfrm flipV="1">
            <a:off x="3851920" y="1916832"/>
            <a:ext cx="756084" cy="38884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52528" y="2636912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core specification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3 members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752528" y="4005064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Maintain other components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Entry by Program vote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752528" y="5426640"/>
            <a:ext cx="327585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Advise on standards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Liaise with SDOs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Minimum 1 member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Entry by Program vote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904656" y="980728"/>
            <a:ext cx="327585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Up to 3 elected co-chairs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1 member from each CMG and SAG (2y)</a:t>
            </a:r>
          </a:p>
          <a:p>
            <a:pPr>
              <a:spcAft>
                <a:spcPts val="300"/>
              </a:spcAft>
              <a:buFont typeface="Arial" pitchFamily="34" charset="0"/>
              <a:buChar char="•"/>
            </a:pPr>
            <a:r>
              <a:rPr lang="en-US" sz="1400" dirty="0" smtClean="0"/>
              <a:t> Size: min 8 members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17052" y="1182076"/>
            <a:ext cx="1985008" cy="4590083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Specifications Editorial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Committee </a:t>
            </a:r>
            <a:r>
              <a:rPr lang="en-US" b="1" dirty="0" smtClean="0">
                <a:solidFill>
                  <a:srgbClr val="00335F"/>
                </a:solidFill>
              </a:rPr>
              <a:t/>
            </a:r>
            <a:br>
              <a:rPr lang="en-US" b="1" dirty="0" smtClean="0">
                <a:solidFill>
                  <a:srgbClr val="00335F"/>
                </a:solidFill>
              </a:rPr>
            </a:br>
            <a:r>
              <a:rPr lang="en-US" b="1" dirty="0" smtClean="0">
                <a:solidFill>
                  <a:srgbClr val="00335F"/>
                </a:solidFill>
              </a:rPr>
              <a:t>(</a:t>
            </a:r>
            <a:r>
              <a:rPr lang="en-US" b="1" dirty="0" smtClean="0">
                <a:solidFill>
                  <a:srgbClr val="00335F"/>
                </a:solidFill>
              </a:rPr>
              <a:t>SEC)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00182" y="5214282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Reference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1640" y="87015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Specification </a:t>
            </a:r>
            <a:r>
              <a:rPr lang="en-US" sz="2400" dirty="0" smtClean="0"/>
              <a:t>Program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5462" y="4909698"/>
            <a:ext cx="2507882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 smtClean="0"/>
              <a:t>= Elected co-chair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Component maintainer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Other member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Change Tracker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Problem Tracker</a:t>
            </a:r>
          </a:p>
          <a:p>
            <a:pPr>
              <a:spcAft>
                <a:spcPts val="300"/>
              </a:spcAft>
            </a:pPr>
            <a:r>
              <a:rPr lang="en-US" sz="1600" dirty="0" smtClean="0"/>
              <a:t>= Specifications Component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00182" y="4656220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Archetype Model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00182" y="4095127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Service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200182" y="2962542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Terminology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00182" y="2404480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Querying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00182" y="3537066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Implementation Technologies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00182" y="1285326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Conformance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200182" y="1844903"/>
            <a:ext cx="2016224" cy="468052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00335F"/>
                </a:solidFill>
              </a:rPr>
              <a:t>Clinical Decision Support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409" y="3579140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" name="Oval 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783797" y="3037763"/>
            <a:ext cx="216024" cy="382265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248" name="Oval 24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9" name="Oval 24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2121445" y="3587873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3" name="Oval 25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4" name="Oval 25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2121445" y="4103041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58" name="Oval 25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Oval 25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121445" y="469203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3" name="Oval 26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4" name="Oval 26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2121445" y="5207200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68" name="Oval 26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9" name="Oval 26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127682" y="1359145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3" name="Oval 27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4" name="Oval 27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2127682" y="1874313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78" name="Oval 27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Oval 27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2127682" y="2463304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3" name="Oval 28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127682" y="2978472"/>
            <a:ext cx="216024" cy="382265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288" name="Oval 28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1554157" y="3351213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3" name="Oval 29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4" name="Oval 29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1550462" y="3823488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298" name="Oval 29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9" name="Oval 29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279578" y="3356114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3" name="Oval 30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4" name="Oval 30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1275883" y="3828389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08" name="Oval 30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9" name="Oval 30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1583341" y="4414887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3" name="Oval 31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4" name="Oval 31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1287995" y="4404277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318" name="Oval 31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9" name="Oval 31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6185671" y="4934913"/>
            <a:ext cx="138283" cy="244699"/>
            <a:chOff x="2771800" y="1369443"/>
            <a:chExt cx="216024" cy="382265"/>
          </a:xfrm>
          <a:solidFill>
            <a:srgbClr val="FFFF00"/>
          </a:solidFill>
        </p:grpSpPr>
        <p:sp>
          <p:nvSpPr>
            <p:cNvPr id="333" name="Oval 332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4" name="Oval 333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6191863" y="5218525"/>
            <a:ext cx="125898" cy="272533"/>
            <a:chOff x="2771800" y="1369443"/>
            <a:chExt cx="216024" cy="382265"/>
          </a:xfrm>
          <a:solidFill>
            <a:srgbClr val="00B0F0"/>
          </a:solidFill>
        </p:grpSpPr>
        <p:sp>
          <p:nvSpPr>
            <p:cNvPr id="338" name="Oval 33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9" name="Oval 33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185671" y="5517718"/>
            <a:ext cx="138283" cy="244699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28" name="Oval 127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Oval 128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Can 3"/>
          <p:cNvSpPr/>
          <p:nvPr/>
        </p:nvSpPr>
        <p:spPr>
          <a:xfrm>
            <a:off x="2490320" y="1284690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5" name="Can 124"/>
          <p:cNvSpPr/>
          <p:nvPr/>
        </p:nvSpPr>
        <p:spPr>
          <a:xfrm>
            <a:off x="2490320" y="1844903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26" name="Can 125"/>
          <p:cNvSpPr/>
          <p:nvPr/>
        </p:nvSpPr>
        <p:spPr>
          <a:xfrm>
            <a:off x="2490320" y="2405116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2" name="Can 131"/>
          <p:cNvSpPr/>
          <p:nvPr/>
        </p:nvSpPr>
        <p:spPr>
          <a:xfrm>
            <a:off x="2490320" y="2965329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3" name="Can 132"/>
          <p:cNvSpPr/>
          <p:nvPr/>
        </p:nvSpPr>
        <p:spPr>
          <a:xfrm>
            <a:off x="2490320" y="3525542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4" name="Can 133"/>
          <p:cNvSpPr/>
          <p:nvPr/>
        </p:nvSpPr>
        <p:spPr>
          <a:xfrm>
            <a:off x="2490320" y="4085755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5" name="Can 134"/>
          <p:cNvSpPr/>
          <p:nvPr/>
        </p:nvSpPr>
        <p:spPr>
          <a:xfrm>
            <a:off x="2490320" y="4645968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6" name="Can 135"/>
          <p:cNvSpPr/>
          <p:nvPr/>
        </p:nvSpPr>
        <p:spPr>
          <a:xfrm>
            <a:off x="2490320" y="5206178"/>
            <a:ext cx="562822" cy="468052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2060"/>
                </a:solidFill>
              </a:rPr>
              <a:t>CT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7" name="Can 136"/>
          <p:cNvSpPr/>
          <p:nvPr/>
        </p:nvSpPr>
        <p:spPr>
          <a:xfrm>
            <a:off x="5403740" y="3234042"/>
            <a:ext cx="562822" cy="46805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</a:t>
            </a:r>
            <a:r>
              <a:rPr lang="en-GB" dirty="0" smtClean="0">
                <a:solidFill>
                  <a:srgbClr val="002060"/>
                </a:solidFill>
              </a:rPr>
              <a:t>T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8" name="Can 137"/>
          <p:cNvSpPr/>
          <p:nvPr/>
        </p:nvSpPr>
        <p:spPr>
          <a:xfrm>
            <a:off x="6140692" y="5803611"/>
            <a:ext cx="243385" cy="224088"/>
          </a:xfrm>
          <a:prstGeom prst="can">
            <a:avLst/>
          </a:prstGeom>
          <a:solidFill>
            <a:srgbClr val="94C9E4"/>
          </a:solidFill>
          <a:ln>
            <a:solidFill>
              <a:srgbClr val="94C9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>
                <a:solidFill>
                  <a:srgbClr val="002060"/>
                </a:solidFill>
              </a:rPr>
              <a:t>CT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39" name="Can 138"/>
          <p:cNvSpPr/>
          <p:nvPr/>
        </p:nvSpPr>
        <p:spPr>
          <a:xfrm>
            <a:off x="6138643" y="6084964"/>
            <a:ext cx="243385" cy="22408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>
                <a:solidFill>
                  <a:srgbClr val="002060"/>
                </a:solidFill>
              </a:rPr>
              <a:t>P</a:t>
            </a:r>
            <a:r>
              <a:rPr lang="en-GB" sz="1200" dirty="0" smtClean="0">
                <a:solidFill>
                  <a:srgbClr val="002060"/>
                </a:solidFill>
              </a:rPr>
              <a:t>T</a:t>
            </a:r>
            <a:endParaRPr lang="en-GB" sz="1200" dirty="0">
              <a:solidFill>
                <a:srgbClr val="00206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980056" y="6414028"/>
            <a:ext cx="410431" cy="144017"/>
          </a:xfrm>
          <a:prstGeom prst="roundRect">
            <a:avLst/>
          </a:prstGeom>
          <a:solidFill>
            <a:srgbClr val="BADDEE"/>
          </a:solidFill>
          <a:ln>
            <a:solidFill>
              <a:srgbClr val="BADDEE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b="1" dirty="0" err="1" smtClean="0">
                <a:solidFill>
                  <a:srgbClr val="00335F"/>
                </a:solidFill>
              </a:rPr>
              <a:t>aaa</a:t>
            </a:r>
            <a:endParaRPr lang="en-US" sz="1050" b="1" dirty="0" smtClean="0">
              <a:solidFill>
                <a:srgbClr val="00335F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79032" y="272750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2" name="Oval 141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283686" y="2716896"/>
            <a:ext cx="216024" cy="382265"/>
            <a:chOff x="2771800" y="1369443"/>
            <a:chExt cx="216024" cy="382265"/>
          </a:xfrm>
          <a:solidFill>
            <a:srgbClr val="94C9E4"/>
          </a:solidFill>
        </p:grpSpPr>
        <p:sp>
          <p:nvSpPr>
            <p:cNvPr id="147" name="Oval 146"/>
            <p:cNvSpPr/>
            <p:nvPr/>
          </p:nvSpPr>
          <p:spPr>
            <a:xfrm>
              <a:off x="2807804" y="1369443"/>
              <a:ext cx="144016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/>
            <p:cNvSpPr/>
            <p:nvPr/>
          </p:nvSpPr>
          <p:spPr>
            <a:xfrm>
              <a:off x="2771800" y="1535684"/>
              <a:ext cx="216024" cy="144016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771800" y="1607692"/>
              <a:ext cx="216024" cy="144016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88948" y="1591577"/>
              <a:ext cx="18364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759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5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8" name="Can 7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Can 5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Can 6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Archetypes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Java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C# API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XSD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Multidocument 22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Operational Template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Forms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6200000" flipH="1">
            <a:off x="7596336" y="4653136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rgbClr val="94C9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335F"/>
                </a:solidFill>
              </a:rPr>
              <a:t>Reference </a:t>
            </a:r>
          </a:p>
          <a:p>
            <a:pPr algn="ctr"/>
            <a:r>
              <a:rPr lang="en-US" b="1" dirty="0" smtClean="0">
                <a:solidFill>
                  <a:srgbClr val="00335F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051720" y="1916832"/>
            <a:ext cx="1033750" cy="50405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Bindings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395536" y="2420888"/>
            <a:ext cx="1363771" cy="936104"/>
            <a:chOff x="1912085" y="4797152"/>
            <a:chExt cx="1363771" cy="936104"/>
          </a:xfrm>
        </p:grpSpPr>
        <p:grpSp>
          <p:nvGrpSpPr>
            <p:cNvPr id="4" name="Group 29"/>
            <p:cNvGrpSpPr/>
            <p:nvPr/>
          </p:nvGrpSpPr>
          <p:grpSpPr>
            <a:xfrm>
              <a:off x="1912085" y="5085184"/>
              <a:ext cx="1363771" cy="648072"/>
              <a:chOff x="2344133" y="4941168"/>
              <a:chExt cx="1363771" cy="648072"/>
            </a:xfrm>
          </p:grpSpPr>
          <p:sp>
            <p:nvSpPr>
              <p:cNvPr id="7" name="Can 6"/>
              <p:cNvSpPr/>
              <p:nvPr/>
            </p:nvSpPr>
            <p:spPr>
              <a:xfrm>
                <a:off x="2411760" y="4941168"/>
                <a:ext cx="1224136" cy="648072"/>
              </a:xfrm>
              <a:prstGeom prst="can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solidFill>
                    <a:srgbClr val="00206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344133" y="508518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50000"/>
                      </a:schemeClr>
                    </a:solidFill>
                  </a:rPr>
                  <a:t>Terminology</a:t>
                </a:r>
                <a:endParaRPr lang="en-GB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" name="Can 4"/>
            <p:cNvSpPr/>
            <p:nvPr/>
          </p:nvSpPr>
          <p:spPr>
            <a:xfrm>
              <a:off x="2056101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Ref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Can 5"/>
            <p:cNvSpPr/>
            <p:nvPr/>
          </p:nvSpPr>
          <p:spPr>
            <a:xfrm>
              <a:off x="2632165" y="4797152"/>
              <a:ext cx="504056" cy="36004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bg1">
                      <a:lumMod val="50000"/>
                    </a:schemeClr>
                  </a:solidFill>
                </a:rPr>
                <a:t>Sets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ight Arrow 8"/>
          <p:cNvSpPr/>
          <p:nvPr/>
        </p:nvSpPr>
        <p:spPr>
          <a:xfrm rot="7973330">
            <a:off x="3035839" y="301083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Multidocument 10"/>
          <p:cNvSpPr/>
          <p:nvPr/>
        </p:nvSpPr>
        <p:spPr>
          <a:xfrm>
            <a:off x="3419872" y="1124744"/>
            <a:ext cx="1296144" cy="792088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2060"/>
                </a:solidFill>
              </a:rPr>
              <a:t>Templates</a:t>
            </a:r>
            <a:endParaRPr lang="en-GB" b="1" dirty="0">
              <a:solidFill>
                <a:srgbClr val="002060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2051720" y="3212976"/>
            <a:ext cx="1008112" cy="648072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rial Narrow" pitchFamily="34" charset="0"/>
              </a:rPr>
              <a:t>Queries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788024" y="1340768"/>
            <a:ext cx="504056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 rot="12982020">
            <a:off x="3072662" y="3723718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rot="7973330">
            <a:off x="3035838" y="1570677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7308304" y="47667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Java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308304" y="119675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C# API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8304" y="191683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XSD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733395">
            <a:off x="6853099" y="1786157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18866605" flipV="1">
            <a:off x="6853098" y="922060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/>
          <p:cNvSpPr/>
          <p:nvPr/>
        </p:nvSpPr>
        <p:spPr>
          <a:xfrm>
            <a:off x="6876256" y="1340768"/>
            <a:ext cx="360040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Multidocument 21"/>
          <p:cNvSpPr/>
          <p:nvPr/>
        </p:nvSpPr>
        <p:spPr>
          <a:xfrm>
            <a:off x="5364088" y="1124744"/>
            <a:ext cx="1440160" cy="792088"/>
          </a:xfrm>
          <a:prstGeom prst="flowChartMultidocument">
            <a:avLst/>
          </a:prstGeom>
          <a:solidFill>
            <a:srgbClr val="EDC87A"/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rgbClr val="00335F"/>
                </a:solidFill>
              </a:rPr>
              <a:t>Operational Template</a:t>
            </a:r>
            <a:endParaRPr lang="en-GB" b="1" dirty="0">
              <a:solidFill>
                <a:srgbClr val="00335F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308304" y="2636912"/>
            <a:ext cx="1080120" cy="576064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Forms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6200000">
            <a:off x="3815916" y="2024844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24"/>
          <p:cNvSpPr/>
          <p:nvPr/>
        </p:nvSpPr>
        <p:spPr>
          <a:xfrm rot="16200000">
            <a:off x="3815916" y="3392996"/>
            <a:ext cx="504056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2982020">
            <a:off x="3000654" y="242757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 rot="12982020">
            <a:off x="1670005" y="3291671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ight Arrow 27"/>
          <p:cNvSpPr/>
          <p:nvPr/>
        </p:nvSpPr>
        <p:spPr>
          <a:xfrm rot="7973330">
            <a:off x="1667687" y="2362765"/>
            <a:ext cx="3600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>
            <a:off x="4788024" y="4005064"/>
            <a:ext cx="2160240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rot="16200000" flipH="1">
            <a:off x="7596336" y="3356992"/>
            <a:ext cx="432048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Cube 30"/>
          <p:cNvSpPr/>
          <p:nvPr/>
        </p:nvSpPr>
        <p:spPr>
          <a:xfrm>
            <a:off x="7164288" y="3789040"/>
            <a:ext cx="1224136" cy="64807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7164288" y="5085184"/>
            <a:ext cx="1296144" cy="792088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flipV="1">
            <a:off x="2555776" y="3933056"/>
            <a:ext cx="4536504" cy="1656184"/>
          </a:xfrm>
          <a:prstGeom prst="bentArrow">
            <a:avLst>
              <a:gd name="adj1" fmla="val 1729"/>
              <a:gd name="adj2" fmla="val 6604"/>
              <a:gd name="adj3" fmla="val 7192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491880" y="3861048"/>
            <a:ext cx="1224136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 Model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lowchart: Multidocument 4"/>
          <p:cNvSpPr/>
          <p:nvPr/>
        </p:nvSpPr>
        <p:spPr>
          <a:xfrm>
            <a:off x="3419872" y="2492896"/>
            <a:ext cx="1368152" cy="792088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Archetypes</a:t>
            </a:r>
            <a:endParaRPr lang="en-GB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83299" y="57016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2200" y="332656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generate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16200000" flipH="1">
            <a:off x="7704348" y="4761148"/>
            <a:ext cx="216024" cy="2880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740352" y="4716518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7740352" y="4635884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7740352" y="4555250"/>
            <a:ext cx="14401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188213" y="4572502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13321" y="4941168"/>
            <a:ext cx="87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retrieval</a:t>
            </a:r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3757402">
            <a:off x="6749307" y="2265301"/>
            <a:ext cx="491975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>
            <a:off x="4932040" y="4941168"/>
            <a:ext cx="2736304" cy="1224136"/>
          </a:xfrm>
          <a:prstGeom prst="can">
            <a:avLst/>
          </a:prstGeom>
          <a:solidFill>
            <a:srgbClr val="00335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Health </a:t>
            </a:r>
          </a:p>
          <a:p>
            <a:pPr algn="ctr"/>
            <a:r>
              <a:rPr lang="en-GB" b="1" dirty="0" smtClean="0">
                <a:solidFill>
                  <a:schemeClr val="bg1"/>
                </a:solidFill>
              </a:rPr>
              <a:t>Information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899592" y="4005064"/>
            <a:ext cx="2088232" cy="936104"/>
          </a:xfrm>
          <a:prstGeom prst="ca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65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Terminology</a:t>
            </a:r>
            <a:endParaRPr lang="en-GB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899592" y="2564904"/>
            <a:ext cx="2088232" cy="1296144"/>
          </a:xfrm>
          <a:prstGeom prst="flowChartMultidocument">
            <a:avLst/>
          </a:prstGeom>
          <a:solidFill>
            <a:srgbClr val="BADDEE"/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Clinical</a:t>
            </a:r>
          </a:p>
          <a:p>
            <a:pPr algn="ctr"/>
            <a:r>
              <a:rPr lang="en-GB" sz="2000" b="1" dirty="0" smtClean="0">
                <a:solidFill>
                  <a:srgbClr val="002060"/>
                </a:solidFill>
              </a:rPr>
              <a:t>Models</a:t>
            </a:r>
            <a:endParaRPr lang="en-GB" sz="2000" b="1" dirty="0">
              <a:solidFill>
                <a:srgbClr val="00206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 flipH="1">
            <a:off x="680424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6200000" flipH="1">
            <a:off x="5364088" y="4365105"/>
            <a:ext cx="432048" cy="288032"/>
          </a:xfrm>
          <a:prstGeom prst="rightArrow">
            <a:avLst/>
          </a:prstGeom>
          <a:solidFill>
            <a:srgbClr val="00335F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293096"/>
            <a:ext cx="820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6172" y="4293096"/>
            <a:ext cx="668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32040" y="2708920"/>
            <a:ext cx="2736304" cy="1368152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00335F"/>
                </a:solidFill>
              </a:rPr>
              <a:t>openEHR</a:t>
            </a:r>
            <a:endParaRPr lang="en-US" sz="2400" b="1" dirty="0" smtClean="0">
              <a:solidFill>
                <a:srgbClr val="00335F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335F"/>
                </a:solidFill>
              </a:rPr>
              <a:t>Platform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5856" y="3140968"/>
            <a:ext cx="1368152" cy="288032"/>
          </a:xfrm>
          <a:prstGeom prst="rightArrow">
            <a:avLst/>
          </a:prstGeom>
          <a:solidFill>
            <a:srgbClr val="EDC87A"/>
          </a:solidFill>
          <a:ln w="6350">
            <a:solidFill>
              <a:schemeClr val="bg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493204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Record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72200" y="1628800"/>
            <a:ext cx="1296144" cy="864096"/>
          </a:xfrm>
          <a:prstGeom prst="roundRect">
            <a:avLst/>
          </a:prstGeom>
          <a:solidFill>
            <a:srgbClr val="EDC87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335F"/>
                </a:solidFill>
              </a:rPr>
              <a:t>Analyze</a:t>
            </a:r>
          </a:p>
        </p:txBody>
      </p:sp>
      <p:sp>
        <p:nvSpPr>
          <p:cNvPr id="14" name="Right Arrow 13"/>
          <p:cNvSpPr/>
          <p:nvPr/>
        </p:nvSpPr>
        <p:spPr>
          <a:xfrm rot="16200000" flipH="1">
            <a:off x="536408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 flipH="1">
            <a:off x="6804248" y="1052736"/>
            <a:ext cx="432048" cy="288032"/>
          </a:xfrm>
          <a:prstGeom prst="rightArrow">
            <a:avLst/>
          </a:prstGeom>
          <a:solidFill>
            <a:srgbClr val="F7EFC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332656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28184" y="3326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Conclusions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99592" y="2448050"/>
            <a:ext cx="2952328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335F"/>
                </a:solidFill>
              </a:rPr>
              <a:t>Model </a:t>
            </a:r>
            <a:br>
              <a:rPr lang="en-GB" dirty="0" smtClean="0">
                <a:solidFill>
                  <a:srgbClr val="00335F"/>
                </a:solidFill>
              </a:rPr>
            </a:br>
            <a:r>
              <a:rPr lang="en-GB" dirty="0" smtClean="0">
                <a:solidFill>
                  <a:srgbClr val="00335F"/>
                </a:solidFill>
              </a:rPr>
              <a:t>tool platform</a:t>
            </a:r>
            <a:endParaRPr lang="en-GB" dirty="0">
              <a:solidFill>
                <a:srgbClr val="00335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99592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07704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15816" y="1727970"/>
            <a:ext cx="936104" cy="648072"/>
          </a:xfrm>
          <a:prstGeom prst="roundRect">
            <a:avLst/>
          </a:prstGeom>
          <a:solidFill>
            <a:srgbClr val="F7EFC1"/>
          </a:solidFill>
          <a:ln>
            <a:solidFill>
              <a:srgbClr val="F7EFC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rgbClr val="00335F"/>
                </a:solidFill>
              </a:rPr>
              <a:t>Modelling Tool</a:t>
            </a:r>
            <a:endParaRPr lang="en-GB" sz="1400" dirty="0">
              <a:solidFill>
                <a:srgbClr val="00335F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67744" y="3240138"/>
            <a:ext cx="360040" cy="86409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335" y="3168130"/>
            <a:ext cx="11664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Archetypes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Templates </a:t>
            </a:r>
            <a:b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Ref-sets 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448050"/>
            <a:ext cx="2952328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App development </a:t>
            </a:r>
            <a:b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dirty="0" smtClean="0">
                <a:solidFill>
                  <a:schemeClr val="accent4">
                    <a:lumMod val="75000"/>
                  </a:schemeClr>
                </a:solidFill>
              </a:rPr>
              <a:t>framework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84168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92280" y="1727970"/>
            <a:ext cx="936104" cy="648072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4">
                    <a:lumMod val="75000"/>
                  </a:schemeClr>
                </a:solidFill>
              </a:rPr>
              <a:t>App dev tool</a:t>
            </a:r>
            <a:endParaRPr lang="en-GB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48064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56176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164288" y="4608290"/>
            <a:ext cx="936104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372200" y="3212976"/>
            <a:ext cx="360040" cy="648072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148064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health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4015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care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80312" y="4320258"/>
            <a:ext cx="720080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services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60232" y="4320258"/>
            <a:ext cx="648072" cy="216024"/>
          </a:xfrm>
          <a:prstGeom prst="roundRect">
            <a:avLst/>
          </a:prstGeom>
          <a:solidFill>
            <a:srgbClr val="94C9E4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&amp; mgt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48064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7961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96336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20272" y="4032226"/>
            <a:ext cx="504056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372200" y="4032226"/>
            <a:ext cx="576064" cy="216024"/>
          </a:xfrm>
          <a:prstGeom prst="roundRect">
            <a:avLst/>
          </a:prstGeom>
          <a:solidFill>
            <a:srgbClr val="BADDEE"/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app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2240" y="3354438"/>
            <a:ext cx="7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 smtClean="0">
                <a:solidFill>
                  <a:schemeClr val="bg1">
                    <a:lumMod val="50000"/>
                  </a:schemeClr>
                </a:solidFill>
              </a:rPr>
              <a:t>Deploy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971600" y="4752306"/>
            <a:ext cx="2880320" cy="908942"/>
          </a:xfrm>
          <a:prstGeom prst="can">
            <a:avLst/>
          </a:prstGeom>
          <a:solidFill>
            <a:srgbClr val="EDC87A"/>
          </a:solidFill>
          <a:ln>
            <a:solidFill>
              <a:srgbClr val="EDC8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rgbClr val="00335F"/>
                </a:solidFill>
              </a:rPr>
              <a:t>Model Repository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5148064" y="4896322"/>
            <a:ext cx="2952328" cy="836934"/>
          </a:xfrm>
          <a:prstGeom prst="can">
            <a:avLst/>
          </a:prstGeom>
          <a:solidFill>
            <a:srgbClr val="4693C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Health computing platform</a:t>
            </a:r>
            <a:endParaRPr lang="en-GB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971600" y="4248250"/>
            <a:ext cx="2880320" cy="504056"/>
          </a:xfrm>
          <a:prstGeom prst="roundRect">
            <a:avLst/>
          </a:prstGeom>
          <a:solidFill>
            <a:srgbClr val="EDC87A"/>
          </a:solidFill>
          <a:ln>
            <a:solidFill>
              <a:srgbClr val="EDC87A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2000" dirty="0" smtClean="0">
                <a:solidFill>
                  <a:srgbClr val="00335F"/>
                </a:solidFill>
              </a:rPr>
              <a:t>Governance Tools</a:t>
            </a:r>
            <a:endParaRPr lang="en-GB" sz="2000" dirty="0">
              <a:solidFill>
                <a:srgbClr val="00335F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064545" y="935882"/>
            <a:ext cx="1011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Domain </a:t>
            </a:r>
            <a:b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accent5">
                    <a:lumMod val="50000"/>
                  </a:schemeClr>
                </a:solidFill>
              </a:rPr>
              <a:t>modellers</a:t>
            </a:r>
            <a:endParaRPr lang="en-GB" sz="1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98382" y="935882"/>
            <a:ext cx="112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>
                    <a:lumMod val="75000"/>
                  </a:schemeClr>
                </a:solidFill>
              </a:rPr>
              <a:t>Developers</a:t>
            </a:r>
          </a:p>
          <a:p>
            <a:pPr algn="ctr"/>
            <a:r>
              <a:rPr lang="en-GB" sz="1600" b="0" dirty="0" smtClean="0">
                <a:solidFill>
                  <a:schemeClr val="tx2">
                    <a:lumMod val="75000"/>
                  </a:schemeClr>
                </a:solidFill>
              </a:rPr>
              <a:t>Vendors</a:t>
            </a:r>
            <a:endParaRPr lang="en-GB" sz="1600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Down Arrow 128"/>
          <p:cNvSpPr/>
          <p:nvPr/>
        </p:nvSpPr>
        <p:spPr>
          <a:xfrm rot="16200000">
            <a:off x="4513009" y="2226961"/>
            <a:ext cx="360040" cy="38607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Down Arrow 129"/>
          <p:cNvSpPr/>
          <p:nvPr/>
        </p:nvSpPr>
        <p:spPr>
          <a:xfrm rot="16200000">
            <a:off x="4283968" y="4321999"/>
            <a:ext cx="360040" cy="79208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1" name="Freeform 130"/>
          <p:cNvSpPr/>
          <p:nvPr/>
        </p:nvSpPr>
        <p:spPr>
          <a:xfrm>
            <a:off x="4080123" y="2331071"/>
            <a:ext cx="409575" cy="2333625"/>
          </a:xfrm>
          <a:custGeom>
            <a:avLst/>
            <a:gdLst>
              <a:gd name="connsiteX0" fmla="*/ 0 w 409575"/>
              <a:gd name="connsiteY0" fmla="*/ 2305050 h 2333625"/>
              <a:gd name="connsiteX1" fmla="*/ 66675 w 409575"/>
              <a:gd name="connsiteY1" fmla="*/ 2305050 h 2333625"/>
              <a:gd name="connsiteX2" fmla="*/ 133350 w 409575"/>
              <a:gd name="connsiteY2" fmla="*/ 2238375 h 2333625"/>
              <a:gd name="connsiteX3" fmla="*/ 200025 w 409575"/>
              <a:gd name="connsiteY3" fmla="*/ 2009775 h 2333625"/>
              <a:gd name="connsiteX4" fmla="*/ 219075 w 409575"/>
              <a:gd name="connsiteY4" fmla="*/ 1704975 h 2333625"/>
              <a:gd name="connsiteX5" fmla="*/ 219075 w 409575"/>
              <a:gd name="connsiteY5" fmla="*/ 552450 h 2333625"/>
              <a:gd name="connsiteX6" fmla="*/ 238125 w 409575"/>
              <a:gd name="connsiteY6" fmla="*/ 247650 h 2333625"/>
              <a:gd name="connsiteX7" fmla="*/ 276225 w 409575"/>
              <a:gd name="connsiteY7" fmla="*/ 95250 h 2333625"/>
              <a:gd name="connsiteX8" fmla="*/ 342900 w 409575"/>
              <a:gd name="connsiteY8" fmla="*/ 28575 h 2333625"/>
              <a:gd name="connsiteX9" fmla="*/ 409575 w 409575"/>
              <a:gd name="connsiteY9" fmla="*/ 0 h 2333625"/>
              <a:gd name="connsiteX10" fmla="*/ 409575 w 409575"/>
              <a:gd name="connsiteY10" fmla="*/ 180975 h 2333625"/>
              <a:gd name="connsiteX11" fmla="*/ 390525 w 409575"/>
              <a:gd name="connsiteY11" fmla="*/ 238125 h 2333625"/>
              <a:gd name="connsiteX12" fmla="*/ 381000 w 409575"/>
              <a:gd name="connsiteY12" fmla="*/ 457200 h 2333625"/>
              <a:gd name="connsiteX13" fmla="*/ 381000 w 409575"/>
              <a:gd name="connsiteY13" fmla="*/ 1676400 h 2333625"/>
              <a:gd name="connsiteX14" fmla="*/ 371475 w 409575"/>
              <a:gd name="connsiteY14" fmla="*/ 1990725 h 2333625"/>
              <a:gd name="connsiteX15" fmla="*/ 342900 w 409575"/>
              <a:gd name="connsiteY15" fmla="*/ 2190750 h 2333625"/>
              <a:gd name="connsiteX16" fmla="*/ 266700 w 409575"/>
              <a:gd name="connsiteY16" fmla="*/ 2333625 h 2333625"/>
              <a:gd name="connsiteX17" fmla="*/ 0 w 409575"/>
              <a:gd name="connsiteY17" fmla="*/ 230505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9575" h="2333625">
                <a:moveTo>
                  <a:pt x="0" y="2305050"/>
                </a:moveTo>
                <a:lnTo>
                  <a:pt x="66675" y="2305050"/>
                </a:lnTo>
                <a:lnTo>
                  <a:pt x="133350" y="2238375"/>
                </a:lnTo>
                <a:lnTo>
                  <a:pt x="200025" y="2009775"/>
                </a:lnTo>
                <a:lnTo>
                  <a:pt x="219075" y="1704975"/>
                </a:lnTo>
                <a:lnTo>
                  <a:pt x="219075" y="552450"/>
                </a:lnTo>
                <a:lnTo>
                  <a:pt x="238125" y="247650"/>
                </a:lnTo>
                <a:lnTo>
                  <a:pt x="276225" y="95250"/>
                </a:lnTo>
                <a:lnTo>
                  <a:pt x="342900" y="28575"/>
                </a:lnTo>
                <a:lnTo>
                  <a:pt x="409575" y="0"/>
                </a:lnTo>
                <a:lnTo>
                  <a:pt x="409575" y="180975"/>
                </a:lnTo>
                <a:lnTo>
                  <a:pt x="390525" y="238125"/>
                </a:lnTo>
                <a:lnTo>
                  <a:pt x="381000" y="457200"/>
                </a:lnTo>
                <a:lnTo>
                  <a:pt x="381000" y="1676400"/>
                </a:lnTo>
                <a:lnTo>
                  <a:pt x="371475" y="1990725"/>
                </a:lnTo>
                <a:lnTo>
                  <a:pt x="342900" y="2190750"/>
                </a:lnTo>
                <a:lnTo>
                  <a:pt x="266700" y="2333625"/>
                </a:lnTo>
                <a:lnTo>
                  <a:pt x="0" y="23050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Straight Connector 131"/>
          <p:cNvCxnSpPr/>
          <p:nvPr/>
        </p:nvCxnSpPr>
        <p:spPr>
          <a:xfrm>
            <a:off x="4503907" y="2347770"/>
            <a:ext cx="0" cy="14401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 flipV="1">
            <a:off x="4183688" y="4653136"/>
            <a:ext cx="206870" cy="408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781994" y="1630541"/>
            <a:ext cx="1353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Programming 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artefacts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945472" y="4824314"/>
            <a:ext cx="1170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Operational</a:t>
            </a:r>
            <a:b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600" dirty="0" smtClean="0">
                <a:solidFill>
                  <a:schemeClr val="bg1">
                    <a:lumMod val="50000"/>
                  </a:schemeClr>
                </a:solidFill>
              </a:rPr>
              <a:t>templates</a:t>
            </a:r>
            <a:endParaRPr lang="en-GB" sz="1600" b="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Straight Connector 135"/>
          <p:cNvCxnSpPr>
            <a:stCxn id="131" idx="10"/>
          </p:cNvCxnSpPr>
          <p:nvPr/>
        </p:nvCxnSpPr>
        <p:spPr>
          <a:xfrm flipV="1">
            <a:off x="4489698" y="2348880"/>
            <a:ext cx="10294" cy="16316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Smiley Face 136"/>
          <p:cNvSpPr/>
          <p:nvPr/>
        </p:nvSpPr>
        <p:spPr>
          <a:xfrm>
            <a:off x="2188392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2296528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2296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2224528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123728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Smiley Face 141"/>
          <p:cNvSpPr/>
          <p:nvPr/>
        </p:nvSpPr>
        <p:spPr>
          <a:xfrm>
            <a:off x="2613096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2721232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2721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649232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548432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Smiley Face 146"/>
          <p:cNvSpPr/>
          <p:nvPr/>
        </p:nvSpPr>
        <p:spPr>
          <a:xfrm>
            <a:off x="3052488" y="908720"/>
            <a:ext cx="216024" cy="21602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160624" y="1124744"/>
            <a:ext cx="0" cy="21600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3160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3088624" y="1331984"/>
            <a:ext cx="72008" cy="216024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87824" y="1223984"/>
            <a:ext cx="360040" cy="0"/>
          </a:xfrm>
          <a:prstGeom prst="line">
            <a:avLst/>
          </a:prstGeom>
          <a:ln w="31750">
            <a:solidFill>
              <a:schemeClr val="accent1">
                <a:lumMod val="50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2" name="Smiley Face 151"/>
          <p:cNvSpPr/>
          <p:nvPr/>
        </p:nvSpPr>
        <p:spPr>
          <a:xfrm>
            <a:off x="6004816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6112952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6112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6040952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940152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7" name="Smiley Face 156"/>
          <p:cNvSpPr/>
          <p:nvPr/>
        </p:nvSpPr>
        <p:spPr>
          <a:xfrm>
            <a:off x="6429520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>
            <a:off x="6537656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37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6465656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6364856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2" name="Smiley Face 161"/>
          <p:cNvSpPr/>
          <p:nvPr/>
        </p:nvSpPr>
        <p:spPr>
          <a:xfrm>
            <a:off x="6868912" y="908720"/>
            <a:ext cx="216024" cy="216024"/>
          </a:xfrm>
          <a:prstGeom prst="smileyFac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/>
          <p:nvPr/>
        </p:nvCxnSpPr>
        <p:spPr>
          <a:xfrm>
            <a:off x="6977048" y="1124744"/>
            <a:ext cx="0" cy="21600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977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6905048" y="1331984"/>
            <a:ext cx="72008" cy="216024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6804248" y="1223984"/>
            <a:ext cx="360040" cy="0"/>
          </a:xfrm>
          <a:prstGeom prst="line">
            <a:avLst/>
          </a:prstGeom>
          <a:ln w="31750">
            <a:solidFill>
              <a:schemeClr val="tx2">
                <a:lumMod val="75000"/>
              </a:schemeClr>
            </a:solidFill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6" name="Documents"/>
          <p:cNvSpPr>
            <a:spLocks noEditPoints="1" noChangeArrowheads="1"/>
          </p:cNvSpPr>
          <p:nvPr/>
        </p:nvSpPr>
        <p:spPr bwMode="auto">
          <a:xfrm>
            <a:off x="3491881" y="941859"/>
            <a:ext cx="405765" cy="542925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laptop"/>
          <p:cNvSpPr>
            <a:spLocks noEditPoints="1" noChangeArrowheads="1"/>
          </p:cNvSpPr>
          <p:nvPr/>
        </p:nvSpPr>
        <p:spPr bwMode="auto">
          <a:xfrm>
            <a:off x="7250955" y="1008058"/>
            <a:ext cx="633413" cy="47672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Program Files\Microsoft Office\MEDIA\CAGCAT10\j0199755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754" t="32727" r="33193" b="34546"/>
          <a:stretch>
            <a:fillRect/>
          </a:stretch>
        </p:blipFill>
        <p:spPr bwMode="auto">
          <a:xfrm>
            <a:off x="3549482" y="1052736"/>
            <a:ext cx="302438" cy="4032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650</Words>
  <Application>Microsoft Office PowerPoint</Application>
  <PresentationFormat>On-screen Show (4:3)</PresentationFormat>
  <Paragraphs>338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adversary</dc:creator>
  <cp:lastModifiedBy>Thomas Beale</cp:lastModifiedBy>
  <cp:revision>137</cp:revision>
  <dcterms:created xsi:type="dcterms:W3CDTF">2012-07-20T16:44:45Z</dcterms:created>
  <dcterms:modified xsi:type="dcterms:W3CDTF">2014-12-12T08:52:06Z</dcterms:modified>
</cp:coreProperties>
</file>