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9" r:id="rId7"/>
    <p:sldId id="278" r:id="rId8"/>
    <p:sldId id="260" r:id="rId9"/>
    <p:sldId id="263" r:id="rId10"/>
    <p:sldId id="264" r:id="rId11"/>
    <p:sldId id="259" r:id="rId12"/>
    <p:sldId id="272" r:id="rId13"/>
    <p:sldId id="261" r:id="rId14"/>
    <p:sldId id="262" r:id="rId15"/>
    <p:sldId id="266" r:id="rId16"/>
    <p:sldId id="267" r:id="rId17"/>
    <p:sldId id="269" r:id="rId18"/>
    <p:sldId id="271" r:id="rId19"/>
    <p:sldId id="268" r:id="rId20"/>
    <p:sldId id="27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88"/>
    <a:srgbClr val="F7EFC1"/>
    <a:srgbClr val="E3AC21"/>
    <a:srgbClr val="282828"/>
    <a:srgbClr val="4B5256"/>
    <a:srgbClr val="969FA4"/>
    <a:srgbClr val="697379"/>
    <a:srgbClr val="E4CA2C"/>
    <a:srgbClr val="608DC4"/>
    <a:srgbClr val="BADD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40769"/>
            <a:ext cx="8212112" cy="4955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633E4-D08F-45BC-8069-1CEF4516D73F}" type="datetimeFigureOut">
              <a:rPr lang="en-US"/>
              <a:pPr>
                <a:defRPr/>
              </a:pPr>
              <a:t>1/2/2013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60240-C77E-40BA-9441-6D16FD956C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0370-989B-4ABA-8A4B-40E0440E5CA2}" type="datetimeFigureOut">
              <a:rPr lang="en-GB" smtClean="0"/>
              <a:pPr/>
              <a:t>02/01/2013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openEHR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87624" y="3573016"/>
            <a:ext cx="2237340" cy="1156922"/>
            <a:chOff x="840118" y="1844824"/>
            <a:chExt cx="6684210" cy="345638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386" y="1844824"/>
              <a:ext cx="2952328" cy="1368152"/>
              <a:chOff x="1225386" y="1844824"/>
              <a:chExt cx="2952328" cy="136815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225386" y="2564904"/>
                <a:ext cx="2952328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225386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233498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241610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4499992" y="2564904"/>
              <a:ext cx="295232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99992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08104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16216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1297394" y="3861048"/>
              <a:ext cx="2880320" cy="108012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>
                  <a:solidFill>
                    <a:schemeClr val="tx1"/>
                  </a:solidFill>
                </a:rPr>
                <a:t>Model Repository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572000" y="3573016"/>
              <a:ext cx="2952328" cy="1728192"/>
              <a:chOff x="4572000" y="4005064"/>
              <a:chExt cx="2952328" cy="172819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572000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580112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588224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364088" y="4005064"/>
                <a:ext cx="576064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04248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01216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4572000" y="4869160"/>
                <a:ext cx="2952328" cy="864096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 smtClean="0">
                    <a:solidFill>
                      <a:schemeClr val="tx1"/>
                    </a:solidFill>
                  </a:rPr>
                  <a:t>Persistence</a:t>
                </a:r>
                <a:endParaRPr lang="en-GB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40118" y="1921739"/>
              <a:ext cx="3674185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Clinical Modelling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422" y="1916833"/>
              <a:ext cx="2778628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App Building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18160" y="3263256"/>
              <a:ext cx="1346689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Apps</a:t>
              </a:r>
              <a:endParaRPr lang="en-GB" sz="1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7191" y="3729409"/>
              <a:ext cx="1839967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Services</a:t>
              </a:r>
              <a:endParaRPr lang="en-GB" sz="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608512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  <a:endParaRPr lang="en-GB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models to software to data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Reference Model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Terminology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GUI XML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Msg XSD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open</a:t>
            </a:r>
            <a:r>
              <a:rPr lang="en-GB" dirty="0" smtClean="0">
                <a:solidFill>
                  <a:schemeClr val="bg1"/>
                </a:solidFill>
              </a:rPr>
              <a:t>EHR 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Archetypes</a:t>
            </a:r>
            <a:endParaRPr lang="en-GB" dirty="0"/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Java TDO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C# TDO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</a:rPr>
              <a:t>conformance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569" y="2780928"/>
            <a:ext cx="1215135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2411760" y="2708920"/>
            <a:ext cx="1296144" cy="792088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4122860" y="2060848"/>
            <a:ext cx="1296144" cy="79208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4067944" y="3356992"/>
            <a:ext cx="1008112" cy="648072"/>
          </a:xfrm>
          <a:prstGeom prst="can">
            <a:avLst/>
          </a:prstGeom>
          <a:solidFill>
            <a:srgbClr val="FFFF66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Queries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423946" y="3976416"/>
            <a:ext cx="1033750" cy="504056"/>
          </a:xfrm>
          <a:prstGeom prst="round2DiagRect">
            <a:avLst/>
          </a:prstGeom>
          <a:solidFill>
            <a:srgbClr val="B2CB7F"/>
          </a:solidFill>
          <a:ln>
            <a:solidFill>
              <a:srgbClr val="B2CB7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Bindings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1450018" y="4941168"/>
            <a:ext cx="1224136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Terminology</a:t>
            </a:r>
            <a:endParaRPr lang="en-GB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3178210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3754274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79712" y="29969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19319471">
            <a:off x="3724223" y="2429190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589576">
            <a:off x="3685704" y="32971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2749599" y="358518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072849" y="4566804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3677171">
            <a:off x="3308631" y="4592178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2771800" y="515719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912085" y="5085184"/>
            <a:ext cx="1363771" cy="648072"/>
            <a:chOff x="2344133" y="4941168"/>
            <a:chExt cx="1363771" cy="648072"/>
          </a:xfrm>
        </p:grpSpPr>
        <p:sp>
          <p:nvSpPr>
            <p:cNvPr id="9" name="Can 8"/>
            <p:cNvSpPr/>
            <p:nvPr/>
          </p:nvSpPr>
          <p:spPr>
            <a:xfrm>
              <a:off x="2411760" y="4941168"/>
              <a:ext cx="1224136" cy="6480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b="1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4133" y="5085184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Terminology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23528" y="2706520"/>
            <a:ext cx="1152128" cy="6144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843808" y="384395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2056101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2632165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76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2733395">
            <a:off x="1164466" y="344234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7973330">
            <a:off x="1811702" y="344288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890574" y="445143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1933342" y="2636912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762820" y="2636912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1187624" y="378904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3478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2733395">
            <a:off x="1956554" y="447609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2733395">
            <a:off x="2892658" y="34423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539894" y="344288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779044" y="7647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79044" y="14847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79044" y="22048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5251831" y="207418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251830" y="121009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274988" y="162880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6200000">
            <a:off x="4258791" y="22412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3762820" y="141277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79044" y="29249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80312" y="1916832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Def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80312" y="2564904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Narrow" pitchFamily="34" charset="0"/>
              </a:rPr>
              <a:t>Document Def</a:t>
            </a:r>
            <a:endParaRPr lang="en-GB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2733395">
            <a:off x="6925105" y="257824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8866605" flipV="1">
            <a:off x="6925107" y="214619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51520" y="332656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Horizontal,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2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194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29614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XSD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29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model side in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509120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564904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068960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65891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140968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177281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3861048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0608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37179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21874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43422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57013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19888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177281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2849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67291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0410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07564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3939743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01083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932040" y="4653136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740352" y="4005064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308304" y="4437112"/>
            <a:ext cx="1224136" cy="64807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Software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308304" y="5733256"/>
            <a:ext cx="1296144" cy="79208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System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740352" y="5301208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699792" y="4581128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520" y="332656"/>
            <a:ext cx="361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full colour, +system +query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79" y="3861048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788024" y="141277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520" y="332656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core model stack in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384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downstream side in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796136" y="2264165"/>
            <a:ext cx="899047" cy="372747"/>
          </a:xfrm>
          <a:prstGeom prst="rect">
            <a:avLst/>
          </a:prstGeom>
          <a:solidFill>
            <a:srgbClr val="F0D288"/>
          </a:solidFill>
          <a:ln w="3175">
            <a:solidFill>
              <a:srgbClr val="F0D288"/>
            </a:solidFill>
          </a:ln>
          <a:effectLst>
            <a:outerShdw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rgbClr val="4B5256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5807239" y="2852936"/>
            <a:ext cx="899047" cy="372747"/>
          </a:xfrm>
          <a:prstGeom prst="can">
            <a:avLst/>
          </a:prstGeom>
          <a:solidFill>
            <a:srgbClr val="033761"/>
          </a:solidFill>
          <a:ln w="6350">
            <a:solidFill>
              <a:srgbClr val="28282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1" name="Flowchart: Document 20"/>
          <p:cNvSpPr/>
          <p:nvPr/>
        </p:nvSpPr>
        <p:spPr>
          <a:xfrm>
            <a:off x="5004048" y="2287092"/>
            <a:ext cx="605714" cy="349820"/>
          </a:xfrm>
          <a:prstGeom prst="flowChartDocument">
            <a:avLst/>
          </a:prstGeom>
          <a:solidFill>
            <a:srgbClr val="F7EFC1"/>
          </a:solidFill>
          <a:ln w="6350">
            <a:solidFill>
              <a:srgbClr val="F7EFC1"/>
            </a:solidFill>
          </a:ln>
          <a:effectLst>
            <a:outerShdw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en-GB" sz="900" dirty="0">
              <a:solidFill>
                <a:srgbClr val="4B5256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5672070" y="2381995"/>
            <a:ext cx="93186" cy="128616"/>
          </a:xfrm>
          <a:prstGeom prst="downArrow">
            <a:avLst/>
          </a:prstGeom>
          <a:solidFill>
            <a:srgbClr val="F7EFC1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3" name="Can 22"/>
          <p:cNvSpPr/>
          <p:nvPr/>
        </p:nvSpPr>
        <p:spPr>
          <a:xfrm>
            <a:off x="5012432" y="2717392"/>
            <a:ext cx="648072" cy="27956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en-GB" sz="900" dirty="0">
              <a:solidFill>
                <a:srgbClr val="4B5256"/>
              </a:solidFill>
              <a:latin typeface="Calibri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948536" y="2076246"/>
            <a:ext cx="93186" cy="128618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5" name="Down Arrow 24"/>
          <p:cNvSpPr/>
          <p:nvPr/>
        </p:nvSpPr>
        <p:spPr>
          <a:xfrm flipV="1">
            <a:off x="6452592" y="2076246"/>
            <a:ext cx="93186" cy="128618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6" name="Down Arrow 25"/>
          <p:cNvSpPr/>
          <p:nvPr/>
        </p:nvSpPr>
        <p:spPr>
          <a:xfrm>
            <a:off x="5957966" y="2708920"/>
            <a:ext cx="93186" cy="128618"/>
          </a:xfrm>
          <a:prstGeom prst="downArrow">
            <a:avLst/>
          </a:prstGeom>
          <a:solidFill>
            <a:srgbClr val="002060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7" name="Down Arrow 26"/>
          <p:cNvSpPr/>
          <p:nvPr/>
        </p:nvSpPr>
        <p:spPr>
          <a:xfrm flipV="1">
            <a:off x="6462022" y="2708920"/>
            <a:ext cx="93186" cy="128618"/>
          </a:xfrm>
          <a:prstGeom prst="downArrow">
            <a:avLst/>
          </a:prstGeom>
          <a:solidFill>
            <a:srgbClr val="002060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management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262026" y="2010326"/>
            <a:ext cx="1152128" cy="2664296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remote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4" name="Can 3"/>
          <p:cNvSpPr/>
          <p:nvPr/>
        </p:nvSpPr>
        <p:spPr>
          <a:xfrm>
            <a:off x="2558170" y="1578278"/>
            <a:ext cx="48965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3278250" y="4386590"/>
            <a:ext cx="576064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998330" y="3234462"/>
            <a:ext cx="864096" cy="576064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OPT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56" idx="3"/>
          </p:cNvCxnSpPr>
          <p:nvPr/>
        </p:nvCxnSpPr>
        <p:spPr>
          <a:xfrm flipV="1">
            <a:off x="3566282" y="3738518"/>
            <a:ext cx="36004" cy="648072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2702186" y="4962654"/>
            <a:ext cx="1152128" cy="36004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Terminology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3" idx="2"/>
            <a:endCxn id="101" idx="1"/>
          </p:cNvCxnSpPr>
          <p:nvPr/>
        </p:nvCxnSpPr>
        <p:spPr>
          <a:xfrm>
            <a:off x="5366483" y="3522494"/>
            <a:ext cx="305486" cy="3600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4034" y="1991162"/>
            <a:ext cx="100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Reusable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5671969" y="3162454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TDS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(XSD)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53" idx="2"/>
            <a:endCxn id="35" idx="1"/>
          </p:cNvCxnSpPr>
          <p:nvPr/>
        </p:nvCxnSpPr>
        <p:spPr>
          <a:xfrm flipV="1">
            <a:off x="5366483" y="3378478"/>
            <a:ext cx="305486" cy="14401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2702186" y="4386590"/>
            <a:ext cx="504056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ref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1" idx="1"/>
            <a:endCxn id="47" idx="3"/>
          </p:cNvCxnSpPr>
          <p:nvPr/>
        </p:nvCxnSpPr>
        <p:spPr>
          <a:xfrm flipH="1" flipV="1">
            <a:off x="2846202" y="4124743"/>
            <a:ext cx="108012" cy="261847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2630178" y="2730406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2630178" y="381052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2630178" y="3378478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278250" y="2874422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350258" y="3306470"/>
            <a:ext cx="504056" cy="43204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46" idx="4"/>
            <a:endCxn id="56" idx="1"/>
          </p:cNvCxnSpPr>
          <p:nvPr/>
        </p:nvCxnSpPr>
        <p:spPr>
          <a:xfrm>
            <a:off x="3062226" y="3044623"/>
            <a:ext cx="414046" cy="47787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56" idx="1"/>
          </p:cNvCxnSpPr>
          <p:nvPr/>
        </p:nvCxnSpPr>
        <p:spPr>
          <a:xfrm flipV="1">
            <a:off x="2954214" y="3522494"/>
            <a:ext cx="522058" cy="44514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86162" y="2350621"/>
            <a:ext cx="102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Folded Corner 100"/>
          <p:cNvSpPr/>
          <p:nvPr/>
        </p:nvSpPr>
        <p:spPr>
          <a:xfrm>
            <a:off x="5671969" y="3666510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TDO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(C#)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Folded Corner 102"/>
          <p:cNvSpPr/>
          <p:nvPr/>
        </p:nvSpPr>
        <p:spPr>
          <a:xfrm>
            <a:off x="5671969" y="2730406"/>
            <a:ext cx="558609" cy="360040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</a:rPr>
              <a:t>HTML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16813" y="2711242"/>
            <a:ext cx="107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Operational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Folded Corner 118"/>
          <p:cNvSpPr/>
          <p:nvPr/>
        </p:nvSpPr>
        <p:spPr>
          <a:xfrm>
            <a:off x="5671969" y="4170566"/>
            <a:ext cx="558609" cy="360040"/>
          </a:xfrm>
          <a:prstGeom prst="foldedCorner">
            <a:avLst/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  <a:prstDash val="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1535657" y="2591929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/>
          <p:cNvSpPr/>
          <p:nvPr/>
        </p:nvSpPr>
        <p:spPr>
          <a:xfrm>
            <a:off x="1895697" y="289657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Isosceles Triangle 142"/>
          <p:cNvSpPr/>
          <p:nvPr/>
        </p:nvSpPr>
        <p:spPr>
          <a:xfrm>
            <a:off x="1334035" y="301843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Isosceles Triangle 143"/>
          <p:cNvSpPr/>
          <p:nvPr/>
        </p:nvSpPr>
        <p:spPr>
          <a:xfrm>
            <a:off x="1646069" y="314029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Isosceles Triangle 144"/>
          <p:cNvSpPr/>
          <p:nvPr/>
        </p:nvSpPr>
        <p:spPr>
          <a:xfrm>
            <a:off x="1895696" y="338401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Isosceles Triangle 145"/>
          <p:cNvSpPr/>
          <p:nvPr/>
        </p:nvSpPr>
        <p:spPr>
          <a:xfrm>
            <a:off x="1396442" y="344494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/>
          <p:cNvSpPr/>
          <p:nvPr/>
        </p:nvSpPr>
        <p:spPr>
          <a:xfrm>
            <a:off x="1646069" y="3688666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/>
          <p:cNvCxnSpPr>
            <a:stCxn id="48" idx="5"/>
            <a:endCxn id="56" idx="1"/>
          </p:cNvCxnSpPr>
          <p:nvPr/>
        </p:nvCxnSpPr>
        <p:spPr>
          <a:xfrm flipV="1">
            <a:off x="2954214" y="3522494"/>
            <a:ext cx="522058" cy="1309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66482" y="2226350"/>
            <a:ext cx="11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Downstream 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artefacts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25" idx="1"/>
            <a:endCxn id="41" idx="3"/>
          </p:cNvCxnSpPr>
          <p:nvPr/>
        </p:nvCxnSpPr>
        <p:spPr>
          <a:xfrm flipH="1" flipV="1">
            <a:off x="2954214" y="4602614"/>
            <a:ext cx="324036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5" idx="1"/>
            <a:endCxn id="14" idx="3"/>
          </p:cNvCxnSpPr>
          <p:nvPr/>
        </p:nvCxnSpPr>
        <p:spPr>
          <a:xfrm flipV="1">
            <a:off x="3278250" y="4602614"/>
            <a:ext cx="288032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990014" y="1775138"/>
            <a:ext cx="130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Related </a:t>
            </a:r>
            <a:b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documentation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3" name="Straight Arrow Connector 192"/>
          <p:cNvCxnSpPr>
            <a:stCxn id="142" idx="5"/>
          </p:cNvCxnSpPr>
          <p:nvPr/>
        </p:nvCxnSpPr>
        <p:spPr>
          <a:xfrm>
            <a:off x="2176528" y="3029516"/>
            <a:ext cx="1317746" cy="49297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85559" y="3116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re-used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558170" y="333289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630178" y="381052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new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6" name="Straight Arrow Connector 215"/>
          <p:cNvCxnSpPr>
            <a:stCxn id="318" idx="2"/>
          </p:cNvCxnSpPr>
          <p:nvPr/>
        </p:nvCxnSpPr>
        <p:spPr>
          <a:xfrm>
            <a:off x="6855930" y="4261648"/>
            <a:ext cx="22720" cy="77301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30578" y="5034662"/>
            <a:ext cx="136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Dissemination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56" idx="5"/>
            <a:endCxn id="12" idx="1"/>
          </p:cNvCxnSpPr>
          <p:nvPr/>
        </p:nvCxnSpPr>
        <p:spPr>
          <a:xfrm>
            <a:off x="3728300" y="3522494"/>
            <a:ext cx="500891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rot="16200000">
            <a:off x="4574394" y="3378478"/>
            <a:ext cx="1296145" cy="2880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Transform Engine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58370" y="438659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your CKM</a:t>
            </a:r>
            <a:endParaRPr lang="en-GB" sz="1600" dirty="0" smtClean="0">
              <a:solidFill>
                <a:schemeClr val="accent3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59" name="Straight Arrow Connector 258"/>
          <p:cNvCxnSpPr>
            <a:stCxn id="253" idx="2"/>
            <a:endCxn id="119" idx="1"/>
          </p:cNvCxnSpPr>
          <p:nvPr/>
        </p:nvCxnSpPr>
        <p:spPr>
          <a:xfrm>
            <a:off x="5366483" y="3522494"/>
            <a:ext cx="305486" cy="8280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3" idx="2"/>
            <a:endCxn id="103" idx="1"/>
          </p:cNvCxnSpPr>
          <p:nvPr/>
        </p:nvCxnSpPr>
        <p:spPr>
          <a:xfrm flipV="1">
            <a:off x="5366483" y="2910426"/>
            <a:ext cx="305486" cy="61206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5"/>
            <a:endCxn id="253" idx="0"/>
          </p:cNvCxnSpPr>
          <p:nvPr/>
        </p:nvCxnSpPr>
        <p:spPr>
          <a:xfrm>
            <a:off x="4661239" y="3522494"/>
            <a:ext cx="4172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5" idx="5"/>
          </p:cNvCxnSpPr>
          <p:nvPr/>
        </p:nvCxnSpPr>
        <p:spPr>
          <a:xfrm>
            <a:off x="2176527" y="3516955"/>
            <a:ext cx="597667" cy="554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1" idx="5"/>
            <a:endCxn id="46" idx="1"/>
          </p:cNvCxnSpPr>
          <p:nvPr/>
        </p:nvCxnSpPr>
        <p:spPr>
          <a:xfrm>
            <a:off x="1816488" y="2724867"/>
            <a:ext cx="921702" cy="16264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558170" y="273040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2" name="Picture 311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8210" y="1866310"/>
            <a:ext cx="306916" cy="310902"/>
          </a:xfrm>
          <a:prstGeom prst="rect">
            <a:avLst/>
          </a:prstGeom>
        </p:spPr>
      </p:pic>
      <p:pic>
        <p:nvPicPr>
          <p:cNvPr id="313" name="Picture 312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258" y="1722294"/>
            <a:ext cx="306916" cy="310902"/>
          </a:xfrm>
          <a:prstGeom prst="rect">
            <a:avLst/>
          </a:prstGeom>
        </p:spPr>
      </p:pic>
      <p:pic>
        <p:nvPicPr>
          <p:cNvPr id="314" name="Picture 313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298" y="1650286"/>
            <a:ext cx="321712" cy="327670"/>
          </a:xfrm>
          <a:prstGeom prst="rect">
            <a:avLst/>
          </a:prstGeom>
        </p:spPr>
      </p:pic>
      <p:pic>
        <p:nvPicPr>
          <p:cNvPr id="315" name="Picture 314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250" y="1938318"/>
            <a:ext cx="321712" cy="327670"/>
          </a:xfrm>
          <a:prstGeom prst="rect">
            <a:avLst/>
          </a:prstGeom>
        </p:spPr>
      </p:pic>
      <p:pic>
        <p:nvPicPr>
          <p:cNvPr id="316" name="Picture 315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298" y="2010326"/>
            <a:ext cx="306916" cy="310902"/>
          </a:xfrm>
          <a:prstGeom prst="rect">
            <a:avLst/>
          </a:prstGeom>
        </p:spPr>
      </p:pic>
      <p:pic>
        <p:nvPicPr>
          <p:cNvPr id="318" name="Picture 317" descr="zipfile2-green-sli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9154" y="2946429"/>
            <a:ext cx="1053552" cy="1315219"/>
          </a:xfrm>
          <a:prstGeom prst="rect">
            <a:avLst/>
          </a:prstGeom>
        </p:spPr>
      </p:pic>
      <p:sp>
        <p:nvSpPr>
          <p:cNvPr id="319" name="Folded Corner 318"/>
          <p:cNvSpPr/>
          <p:nvPr/>
        </p:nvSpPr>
        <p:spPr>
          <a:xfrm>
            <a:off x="6518609" y="3162454"/>
            <a:ext cx="432049" cy="288032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25000"/>
                  </a:schemeClr>
                </a:solidFill>
              </a:rPr>
              <a:t>TDS</a:t>
            </a:r>
            <a:endParaRPr lang="en-GB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0" name="Picture 319" descr="word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803" y="3522494"/>
            <a:ext cx="284339" cy="288032"/>
          </a:xfrm>
          <a:prstGeom prst="rect">
            <a:avLst/>
          </a:prstGeom>
        </p:spPr>
      </p:pic>
      <p:sp>
        <p:nvSpPr>
          <p:cNvPr id="321" name="Isosceles Triangle 320"/>
          <p:cNvSpPr/>
          <p:nvPr/>
        </p:nvSpPr>
        <p:spPr>
          <a:xfrm>
            <a:off x="6590618" y="3786523"/>
            <a:ext cx="360040" cy="240027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chemeClr val="bg1"/>
                </a:solidFill>
              </a:rPr>
              <a:t>OPT</a:t>
            </a:r>
            <a:endParaRPr lang="en-GB" sz="500" b="1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374594" y="2586390"/>
            <a:ext cx="102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Release set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5" idx="3"/>
            <a:endCxn id="319" idx="1"/>
          </p:cNvCxnSpPr>
          <p:nvPr/>
        </p:nvCxnSpPr>
        <p:spPr>
          <a:xfrm flipV="1">
            <a:off x="6230578" y="3306470"/>
            <a:ext cx="288031" cy="720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 descr="acrobat_pdf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8650" y="3666510"/>
            <a:ext cx="288032" cy="29336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51520" y="332656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CKM eco-system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3994" y="3673902"/>
            <a:ext cx="19442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dirty="0" smtClean="0">
                <a:solidFill>
                  <a:srgbClr val="002060"/>
                </a:solidFill>
              </a:rPr>
              <a:t>EHR platform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6165304"/>
            <a:ext cx="1524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21986" y="4105950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336" y="6093296"/>
            <a:ext cx="13045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i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platform</a:t>
            </a:r>
            <a:endParaRPr lang="en-US" sz="2400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994" y="3097838"/>
            <a:ext cx="9361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r>
              <a:rPr lang="en-GB" dirty="0" smtClean="0">
                <a:solidFill>
                  <a:srgbClr val="002060"/>
                </a:solidFill>
              </a:rPr>
              <a:t/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app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042066" y="4105950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flipV="1">
            <a:off x="4546122" y="4105950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668603" y="4105950"/>
            <a:ext cx="59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3393994" y="4440112"/>
            <a:ext cx="1944216" cy="43204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health information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6136" y="2596654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data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781033" y="2852936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flipV="1">
            <a:off x="4793947" y="2852936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55976" y="2596654"/>
            <a:ext cx="1019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conclusions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97903" y="3097838"/>
            <a:ext cx="9361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r>
              <a:rPr lang="en-GB" dirty="0" smtClean="0">
                <a:solidFill>
                  <a:srgbClr val="002060"/>
                </a:solidFill>
              </a:rPr>
              <a:t/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app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2169858" y="4249966"/>
            <a:ext cx="936104" cy="43204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Flowchart: Document 23"/>
          <p:cNvSpPr/>
          <p:nvPr/>
        </p:nvSpPr>
        <p:spPr>
          <a:xfrm>
            <a:off x="2178444" y="3673902"/>
            <a:ext cx="936104" cy="43204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3185096" y="3754536"/>
            <a:ext cx="144016" cy="19877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277870" y="3097838"/>
            <a:ext cx="7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content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574488" y="3385870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963590" y="3313862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5372714" y="3781914"/>
            <a:ext cx="288032" cy="144016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an 30"/>
          <p:cNvSpPr/>
          <p:nvPr/>
        </p:nvSpPr>
        <p:spPr>
          <a:xfrm>
            <a:off x="5698250" y="4002192"/>
            <a:ext cx="576064" cy="288032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system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8250" y="3745910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4490" y="3933056"/>
            <a:ext cx="19442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dirty="0" smtClean="0">
                <a:solidFill>
                  <a:srgbClr val="002060"/>
                </a:solidFill>
              </a:rPr>
              <a:t>EHR platform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2482" y="4365104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4490" y="3501008"/>
            <a:ext cx="93610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182562" y="4365104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flipV="1">
            <a:off x="3686618" y="4365104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09099" y="4365104"/>
            <a:ext cx="59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2534490" y="4699266"/>
            <a:ext cx="1944216" cy="43204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health information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8399" y="3501008"/>
            <a:ext cx="93610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4" name="Flowchart: Document 23"/>
          <p:cNvSpPr/>
          <p:nvPr/>
        </p:nvSpPr>
        <p:spPr>
          <a:xfrm>
            <a:off x="1331640" y="3933056"/>
            <a:ext cx="936104" cy="43204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2325592" y="4013690"/>
            <a:ext cx="144016" cy="19877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6228184" y="3933056"/>
            <a:ext cx="1674100" cy="864096"/>
            <a:chOff x="2721078" y="3573016"/>
            <a:chExt cx="3158556" cy="1630306"/>
          </a:xfrm>
        </p:grpSpPr>
        <p:sp>
          <p:nvSpPr>
            <p:cNvPr id="34" name="Rectangle 33"/>
            <p:cNvSpPr/>
            <p:nvPr/>
          </p:nvSpPr>
          <p:spPr>
            <a:xfrm>
              <a:off x="3923928" y="4005064"/>
              <a:ext cx="1944216" cy="360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 smtClean="0">
                  <a:solidFill>
                    <a:schemeClr val="accent6">
                      <a:lumMod val="75000"/>
                    </a:schemeClr>
                  </a:solidFill>
                </a:rPr>
                <a:t>open</a:t>
              </a:r>
              <a:r>
                <a:rPr lang="en-GB" sz="800" dirty="0" smtClean="0">
                  <a:solidFill>
                    <a:srgbClr val="002060"/>
                  </a:solidFill>
                </a:rPr>
                <a:t>EHR platform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1921" y="4437112"/>
              <a:ext cx="796026" cy="34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commit</a:t>
              </a:r>
              <a:endParaRPr lang="en-GB" sz="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23928" y="3573016"/>
              <a:ext cx="936104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record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572000" y="4437112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8" name="Down Arrow 37"/>
            <p:cNvSpPr/>
            <p:nvPr/>
          </p:nvSpPr>
          <p:spPr>
            <a:xfrm flipV="1">
              <a:off x="5076056" y="4437112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98536" y="4437112"/>
              <a:ext cx="681098" cy="34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query</a:t>
              </a:r>
              <a:endParaRPr lang="en-GB" sz="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3923928" y="4771274"/>
              <a:ext cx="1944216" cy="432048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2060"/>
                  </a:solidFill>
                </a:rPr>
                <a:t>health information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27837" y="3573016"/>
              <a:ext cx="936104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analyze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42" name="Flowchart: Document 41"/>
            <p:cNvSpPr/>
            <p:nvPr/>
          </p:nvSpPr>
          <p:spPr>
            <a:xfrm>
              <a:off x="2721078" y="4005064"/>
              <a:ext cx="936104" cy="432048"/>
            </a:xfrm>
            <a:prstGeom prst="flowChart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700" dirty="0" smtClean="0">
                  <a:solidFill>
                    <a:srgbClr val="002060"/>
                  </a:solidFill>
                  <a:latin typeface="Arial Narrow" pitchFamily="34" charset="0"/>
                </a:rPr>
                <a:t>archetypes</a:t>
              </a:r>
              <a:endParaRPr lang="en-GB" sz="700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3715030" y="4085698"/>
              <a:ext cx="144016" cy="1987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547664" y="2708920"/>
            <a:ext cx="2773551" cy="2448272"/>
            <a:chOff x="467544" y="2780928"/>
            <a:chExt cx="2773551" cy="2448272"/>
          </a:xfrm>
        </p:grpSpPr>
        <p:sp>
          <p:nvSpPr>
            <p:cNvPr id="45" name="Rectangle 44"/>
            <p:cNvSpPr/>
            <p:nvPr/>
          </p:nvSpPr>
          <p:spPr>
            <a:xfrm>
              <a:off x="1695883" y="3717032"/>
              <a:ext cx="1389438" cy="5760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smtClean="0">
                  <a:solidFill>
                    <a:schemeClr val="accent6">
                      <a:lumMod val="75000"/>
                    </a:schemeClr>
                  </a:solidFill>
                </a:rPr>
                <a:t>open</a:t>
              </a:r>
              <a:r>
                <a:rPr lang="en-GB" dirty="0" smtClean="0">
                  <a:solidFill>
                    <a:srgbClr val="002060"/>
                  </a:solidFill>
                </a:rPr>
                <a:t>EHR platform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1145" y="4365104"/>
              <a:ext cx="737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commit</a:t>
              </a:r>
              <a:endParaRPr lang="en-GB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95883" y="3284984"/>
              <a:ext cx="669358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record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2149217" y="4365104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own Arrow 48"/>
            <p:cNvSpPr/>
            <p:nvPr/>
          </p:nvSpPr>
          <p:spPr>
            <a:xfrm flipV="1">
              <a:off x="2509257" y="4365104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1265" y="4365104"/>
              <a:ext cx="597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query</a:t>
              </a:r>
              <a:endParaRPr lang="en-GB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Can 50"/>
            <p:cNvSpPr/>
            <p:nvPr/>
          </p:nvSpPr>
          <p:spPr>
            <a:xfrm>
              <a:off x="1695883" y="4653136"/>
              <a:ext cx="1389438" cy="576064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rgbClr val="002060"/>
                  </a:solidFill>
                </a:rPr>
                <a:t>health information</a:t>
              </a:r>
              <a:endParaRPr lang="en-GB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11760" y="3284984"/>
              <a:ext cx="673561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analyze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53" name="Flowchart: Document 52"/>
            <p:cNvSpPr/>
            <p:nvPr/>
          </p:nvSpPr>
          <p:spPr>
            <a:xfrm>
              <a:off x="493033" y="3841998"/>
              <a:ext cx="936104" cy="432048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600" dirty="0" smtClean="0">
                  <a:solidFill>
                    <a:srgbClr val="002060"/>
                  </a:solidFill>
                  <a:latin typeface="Arial Narrow" pitchFamily="34" charset="0"/>
                </a:rPr>
                <a:t>archetypes</a:t>
              </a:r>
              <a:endParaRPr lang="en-GB" sz="1600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 rot="16200000">
              <a:off x="1486985" y="3922632"/>
              <a:ext cx="144016" cy="1987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Can 43"/>
            <p:cNvSpPr/>
            <p:nvPr/>
          </p:nvSpPr>
          <p:spPr>
            <a:xfrm>
              <a:off x="467544" y="4365104"/>
              <a:ext cx="936104" cy="432048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Arial Narrow" pitchFamily="34" charset="0"/>
                </a:rPr>
                <a:t>terminology</a:t>
              </a:r>
              <a:endPara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85936" y="2780928"/>
              <a:ext cx="522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data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1980833" y="3037210"/>
              <a:ext cx="144016" cy="198772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Down Arrow 56"/>
            <p:cNvSpPr/>
            <p:nvPr/>
          </p:nvSpPr>
          <p:spPr>
            <a:xfrm flipV="1">
              <a:off x="2659107" y="3037210"/>
              <a:ext cx="144016" cy="198772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1136" y="2780928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conclusions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08104" y="2564904"/>
            <a:ext cx="2546673" cy="2115599"/>
            <a:chOff x="5148064" y="1430751"/>
            <a:chExt cx="1927682" cy="1601385"/>
          </a:xfrm>
        </p:grpSpPr>
        <p:sp>
          <p:nvSpPr>
            <p:cNvPr id="61" name="Rectangle 60"/>
            <p:cNvSpPr/>
            <p:nvPr/>
          </p:nvSpPr>
          <p:spPr>
            <a:xfrm>
              <a:off x="6012160" y="2060848"/>
              <a:ext cx="899047" cy="372747"/>
            </a:xfrm>
            <a:prstGeom prst="rect">
              <a:avLst/>
            </a:prstGeom>
            <a:solidFill>
              <a:srgbClr val="F0D288"/>
            </a:solidFill>
            <a:ln w="3175">
              <a:solidFill>
                <a:srgbClr val="F0D28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open</a:t>
              </a:r>
              <a:r>
                <a:rPr lang="en-GB" sz="1600" dirty="0" smtClean="0">
                  <a:solidFill>
                    <a:srgbClr val="002060"/>
                  </a:solidFill>
                </a:rPr>
                <a:t>EHR platform</a:t>
              </a:r>
              <a:endParaRPr lang="en-GB" sz="1600" dirty="0">
                <a:solidFill>
                  <a:srgbClr val="00206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05250" y="2438502"/>
              <a:ext cx="496758" cy="20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solidFill>
                    <a:schemeClr val="accent6">
                      <a:lumMod val="75000"/>
                    </a:schemeClr>
                  </a:solidFill>
                </a:rPr>
                <a:t>commit</a:t>
              </a:r>
              <a:endParaRPr lang="en-GB" sz="12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012160" y="1781288"/>
              <a:ext cx="433114" cy="232967"/>
            </a:xfrm>
            <a:prstGeom prst="rect">
              <a:avLst/>
            </a:prstGeom>
            <a:solidFill>
              <a:srgbClr val="F0D288"/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200" i="1" dirty="0" smtClean="0">
                  <a:solidFill>
                    <a:schemeClr val="accent6">
                      <a:lumMod val="75000"/>
                    </a:schemeClr>
                  </a:solidFill>
                </a:rPr>
                <a:t>record</a:t>
              </a:r>
              <a:endParaRPr lang="en-GB" sz="1600" dirty="0">
                <a:solidFill>
                  <a:srgbClr val="002060"/>
                </a:solidFill>
              </a:endParaRPr>
            </a:p>
          </p:txBody>
        </p:sp>
        <p:sp>
          <p:nvSpPr>
            <p:cNvPr id="64" name="Down Arrow 63"/>
            <p:cNvSpPr/>
            <p:nvPr/>
          </p:nvSpPr>
          <p:spPr>
            <a:xfrm>
              <a:off x="6305493" y="2473015"/>
              <a:ext cx="93186" cy="175211"/>
            </a:xfrm>
            <a:prstGeom prst="downArrow">
              <a:avLst/>
            </a:prstGeom>
            <a:solidFill>
              <a:srgbClr val="00206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5" name="Down Arrow 64"/>
            <p:cNvSpPr/>
            <p:nvPr/>
          </p:nvSpPr>
          <p:spPr>
            <a:xfrm flipV="1">
              <a:off x="6538460" y="2473015"/>
              <a:ext cx="93186" cy="175211"/>
            </a:xfrm>
            <a:prstGeom prst="downArrow">
              <a:avLst/>
            </a:prstGeom>
            <a:solidFill>
              <a:srgbClr val="00206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66004" y="2426626"/>
              <a:ext cx="407356" cy="20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solidFill>
                    <a:schemeClr val="accent6">
                      <a:lumMod val="75000"/>
                    </a:schemeClr>
                  </a:solidFill>
                </a:rPr>
                <a:t>query</a:t>
              </a:r>
              <a:endParaRPr lang="en-GB" sz="12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Can 66"/>
            <p:cNvSpPr/>
            <p:nvPr/>
          </p:nvSpPr>
          <p:spPr>
            <a:xfrm>
              <a:off x="6012160" y="2659389"/>
              <a:ext cx="899047" cy="372747"/>
            </a:xfrm>
            <a:prstGeom prst="can">
              <a:avLst/>
            </a:prstGeom>
            <a:solidFill>
              <a:srgbClr val="002060"/>
            </a:solidFill>
            <a:ln w="63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bg1"/>
                  </a:solidFill>
                </a:rPr>
                <a:t>health information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75374" y="1781288"/>
              <a:ext cx="435833" cy="232967"/>
            </a:xfrm>
            <a:prstGeom prst="rect">
              <a:avLst/>
            </a:prstGeom>
            <a:solidFill>
              <a:srgbClr val="F0D288"/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200" i="1" dirty="0" smtClean="0">
                  <a:solidFill>
                    <a:schemeClr val="accent6">
                      <a:lumMod val="75000"/>
                    </a:schemeClr>
                  </a:solidFill>
                </a:rPr>
                <a:t>analyze</a:t>
              </a:r>
              <a:endParaRPr lang="en-GB" sz="1600" dirty="0">
                <a:solidFill>
                  <a:srgbClr val="002060"/>
                </a:solidFill>
              </a:endParaRPr>
            </a:p>
          </p:txBody>
        </p:sp>
        <p:sp>
          <p:nvSpPr>
            <p:cNvPr id="69" name="Flowchart: Document 68"/>
            <p:cNvSpPr/>
            <p:nvPr/>
          </p:nvSpPr>
          <p:spPr>
            <a:xfrm>
              <a:off x="5164557" y="2060848"/>
              <a:ext cx="605714" cy="360421"/>
            </a:xfrm>
            <a:prstGeom prst="flowChartDocument">
              <a:avLst/>
            </a:prstGeom>
            <a:solidFill>
              <a:srgbClr val="F7EFC1"/>
            </a:solidFill>
            <a:ln w="6350">
              <a:solidFill>
                <a:srgbClr val="F7EFC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Clinical models</a:t>
              </a:r>
              <a:endParaRPr lang="en-GB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Down Arrow 69"/>
            <p:cNvSpPr/>
            <p:nvPr/>
          </p:nvSpPr>
          <p:spPr>
            <a:xfrm rot="16200000">
              <a:off x="5859177" y="2193884"/>
              <a:ext cx="93186" cy="128616"/>
            </a:xfrm>
            <a:prstGeom prst="downArrow">
              <a:avLst/>
            </a:prstGeom>
            <a:solidFill>
              <a:srgbClr val="F7EFC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1" name="Can 70"/>
            <p:cNvSpPr/>
            <p:nvPr/>
          </p:nvSpPr>
          <p:spPr>
            <a:xfrm>
              <a:off x="5148064" y="2480189"/>
              <a:ext cx="648072" cy="27956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  <a:latin typeface="Arial Narrow" pitchFamily="34" charset="0"/>
                </a:rPr>
                <a:t>terminology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04106" y="1430751"/>
              <a:ext cx="395173" cy="232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data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6196539" y="1620964"/>
              <a:ext cx="93186" cy="12861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4" name="Down Arrow 73"/>
            <p:cNvSpPr/>
            <p:nvPr/>
          </p:nvSpPr>
          <p:spPr>
            <a:xfrm flipV="1">
              <a:off x="6635423" y="1620964"/>
              <a:ext cx="93186" cy="12861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03697" y="1430751"/>
              <a:ext cx="772049" cy="232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conclusions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012160" y="2060848"/>
            <a:ext cx="899047" cy="3727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sz="1050" dirty="0" smtClean="0">
                <a:solidFill>
                  <a:srgbClr val="002060"/>
                </a:solidFill>
              </a:rPr>
              <a:t>EHR platform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29003" y="2432564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2160" y="1781288"/>
            <a:ext cx="433114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6305493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5" name="Down Arrow 64"/>
          <p:cNvSpPr/>
          <p:nvPr/>
        </p:nvSpPr>
        <p:spPr>
          <a:xfrm flipV="1">
            <a:off x="6538460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6" name="TextBox 65"/>
          <p:cNvSpPr txBox="1"/>
          <p:nvPr/>
        </p:nvSpPr>
        <p:spPr>
          <a:xfrm>
            <a:off x="6566005" y="2432564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6012160" y="2647513"/>
            <a:ext cx="899047" cy="372747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</a:rPr>
              <a:t>health information</a:t>
            </a:r>
            <a:endParaRPr lang="en-GB" sz="1000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374" y="1781288"/>
            <a:ext cx="435833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9" name="Flowchart: Document 68"/>
          <p:cNvSpPr/>
          <p:nvPr/>
        </p:nvSpPr>
        <p:spPr>
          <a:xfrm>
            <a:off x="5233846" y="2141709"/>
            <a:ext cx="605714" cy="27956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0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 rot="16200000">
            <a:off x="5876991" y="2193884"/>
            <a:ext cx="93186" cy="12861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1" name="Can 70"/>
          <p:cNvSpPr/>
          <p:nvPr/>
        </p:nvSpPr>
        <p:spPr>
          <a:xfrm>
            <a:off x="5217353" y="2480189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4108" y="1430751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data</a:t>
            </a:r>
            <a:endParaRPr lang="en-GB" sz="1000" i="1" dirty="0">
              <a:solidFill>
                <a:srgbClr val="002060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196539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4" name="Down Arrow 73"/>
          <p:cNvSpPr/>
          <p:nvPr/>
        </p:nvSpPr>
        <p:spPr>
          <a:xfrm flipV="1">
            <a:off x="6635423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5" name="TextBox 74"/>
          <p:cNvSpPr txBox="1"/>
          <p:nvPr/>
        </p:nvSpPr>
        <p:spPr>
          <a:xfrm>
            <a:off x="6303699" y="143075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conclusions</a:t>
            </a:r>
            <a:endParaRPr lang="en-GB" sz="1000" i="1" dirty="0">
              <a:solidFill>
                <a:srgbClr val="00206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98455" y="4426511"/>
            <a:ext cx="899047" cy="372747"/>
          </a:xfrm>
          <a:prstGeom prst="rect">
            <a:avLst/>
          </a:prstGeom>
          <a:solidFill>
            <a:schemeClr val="bg1"/>
          </a:solidFill>
          <a:ln w="3175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 err="1" smtClean="0">
                <a:solidFill>
                  <a:srgbClr val="E7B63D"/>
                </a:solidFill>
              </a:rPr>
              <a:t>open</a:t>
            </a:r>
            <a:r>
              <a:rPr lang="en-GB" sz="1400" b="1" dirty="0" err="1" smtClean="0">
                <a:solidFill>
                  <a:srgbClr val="033761"/>
                </a:solidFill>
              </a:rPr>
              <a:t>EHR</a:t>
            </a:r>
            <a:r>
              <a:rPr lang="en-GB" sz="1400" dirty="0" smtClean="0">
                <a:solidFill>
                  <a:srgbClr val="033761"/>
                </a:solidFill>
              </a:rPr>
              <a:t> </a:t>
            </a:r>
            <a:endParaRPr lang="en-GB" sz="1400" dirty="0">
              <a:solidFill>
                <a:srgbClr val="03376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98455" y="4146951"/>
            <a:ext cx="433114" cy="232967"/>
          </a:xfrm>
          <a:prstGeom prst="rect">
            <a:avLst/>
          </a:prstGeom>
          <a:solidFill>
            <a:schemeClr val="bg1"/>
          </a:solidFill>
          <a:ln w="3175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record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>
            <a:off x="2491788" y="4826802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9" name="Down Arrow 88"/>
          <p:cNvSpPr/>
          <p:nvPr/>
        </p:nvSpPr>
        <p:spPr>
          <a:xfrm flipV="1">
            <a:off x="2724755" y="4826802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0" name="Can 89"/>
          <p:cNvSpPr/>
          <p:nvPr/>
        </p:nvSpPr>
        <p:spPr>
          <a:xfrm>
            <a:off x="2198455" y="5013176"/>
            <a:ext cx="899047" cy="372747"/>
          </a:xfrm>
          <a:prstGeom prst="can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95000"/>
                  </a:schemeClr>
                </a:solidFill>
              </a:rPr>
              <a:t>health</a:t>
            </a:r>
            <a:r>
              <a:rPr lang="en-GB" sz="1000" dirty="0" smtClean="0">
                <a:solidFill>
                  <a:srgbClr val="002060"/>
                </a:solidFill>
              </a:rPr>
              <a:t> </a:t>
            </a:r>
            <a:r>
              <a:rPr lang="en-GB" sz="1000" dirty="0" smtClean="0">
                <a:solidFill>
                  <a:schemeClr val="bg1"/>
                </a:solidFill>
              </a:rPr>
              <a:t>information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61669" y="4146951"/>
            <a:ext cx="435833" cy="232967"/>
          </a:xfrm>
          <a:prstGeom prst="rect">
            <a:avLst/>
          </a:prstGeom>
          <a:solidFill>
            <a:schemeClr val="bg1"/>
          </a:solidFill>
          <a:ln w="3175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analyze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92" name="Flowchart: Document 91"/>
          <p:cNvSpPr/>
          <p:nvPr/>
        </p:nvSpPr>
        <p:spPr>
          <a:xfrm>
            <a:off x="1420141" y="4437112"/>
            <a:ext cx="605714" cy="349820"/>
          </a:xfrm>
          <a:prstGeom prst="flowChartDocument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33761"/>
                </a:solidFill>
                <a:latin typeface="Arial" pitchFamily="34" charset="0"/>
                <a:cs typeface="Arial" pitchFamily="34" charset="0"/>
              </a:rPr>
              <a:t>clinical models</a:t>
            </a:r>
            <a:endParaRPr lang="en-GB" sz="1000" dirty="0">
              <a:solidFill>
                <a:srgbClr val="03376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Down Arrow 92"/>
          <p:cNvSpPr/>
          <p:nvPr/>
        </p:nvSpPr>
        <p:spPr>
          <a:xfrm rot="16200000">
            <a:off x="2063286" y="4532972"/>
            <a:ext cx="93186" cy="128616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4" name="Can 93"/>
          <p:cNvSpPr/>
          <p:nvPr/>
        </p:nvSpPr>
        <p:spPr>
          <a:xfrm>
            <a:off x="1403648" y="4845852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4B5256"/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rgbClr val="4B5256"/>
              </a:solidFill>
              <a:latin typeface="Arial Narrow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3768" y="2276872"/>
            <a:ext cx="899047" cy="3727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33761"/>
                </a:solidFill>
              </a:rPr>
              <a:t>platform</a:t>
            </a:r>
            <a:endParaRPr lang="en-GB" sz="1400" dirty="0">
              <a:solidFill>
                <a:srgbClr val="03376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83768" y="1997312"/>
            <a:ext cx="433114" cy="232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record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2777101" y="2677163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5" name="Down Arrow 94"/>
          <p:cNvSpPr/>
          <p:nvPr/>
        </p:nvSpPr>
        <p:spPr>
          <a:xfrm flipV="1">
            <a:off x="3010068" y="2677163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6" name="Can 95"/>
          <p:cNvSpPr/>
          <p:nvPr/>
        </p:nvSpPr>
        <p:spPr>
          <a:xfrm>
            <a:off x="2483768" y="2863537"/>
            <a:ext cx="899047" cy="372747"/>
          </a:xfrm>
          <a:prstGeom prst="can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95000"/>
                  </a:schemeClr>
                </a:solidFill>
              </a:rPr>
              <a:t>health</a:t>
            </a:r>
            <a:r>
              <a:rPr lang="en-GB" sz="1000" dirty="0" smtClean="0">
                <a:solidFill>
                  <a:srgbClr val="002060"/>
                </a:solidFill>
              </a:rPr>
              <a:t> </a:t>
            </a:r>
            <a:r>
              <a:rPr lang="en-GB" sz="1000" dirty="0" smtClean="0">
                <a:solidFill>
                  <a:schemeClr val="bg1"/>
                </a:solidFill>
              </a:rPr>
              <a:t>information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946982" y="1997312"/>
            <a:ext cx="435833" cy="232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analyze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98" name="Flowchart: Document 97"/>
          <p:cNvSpPr/>
          <p:nvPr/>
        </p:nvSpPr>
        <p:spPr>
          <a:xfrm>
            <a:off x="1705454" y="2287473"/>
            <a:ext cx="605714" cy="349820"/>
          </a:xfrm>
          <a:prstGeom prst="flowChartDocument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33761"/>
                </a:solidFill>
                <a:latin typeface="Arial" pitchFamily="34" charset="0"/>
                <a:cs typeface="Arial" pitchFamily="34" charset="0"/>
              </a:rPr>
              <a:t>clinical models</a:t>
            </a:r>
            <a:endParaRPr lang="en-GB" sz="1000" dirty="0">
              <a:solidFill>
                <a:srgbClr val="03376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Down Arrow 98"/>
          <p:cNvSpPr/>
          <p:nvPr/>
        </p:nvSpPr>
        <p:spPr>
          <a:xfrm rot="16200000">
            <a:off x="2348599" y="2383333"/>
            <a:ext cx="93186" cy="128616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0" name="Can 99"/>
          <p:cNvSpPr/>
          <p:nvPr/>
        </p:nvSpPr>
        <p:spPr>
          <a:xfrm>
            <a:off x="1688961" y="2696213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4B5256"/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rgbClr val="4B5256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Eco-system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openEHR development ecosystem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899592" y="3068960"/>
            <a:ext cx="2952328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6600"/>
                </a:solidFill>
              </a:rPr>
              <a:t>Model </a:t>
            </a:r>
            <a:br>
              <a:rPr lang="en-GB" dirty="0" smtClean="0">
                <a:solidFill>
                  <a:srgbClr val="006600"/>
                </a:solidFill>
              </a:rPr>
            </a:br>
            <a:r>
              <a:rPr lang="en-GB" dirty="0" smtClean="0">
                <a:solidFill>
                  <a:srgbClr val="006600"/>
                </a:solidFill>
              </a:rPr>
              <a:t>tool platform</a:t>
            </a:r>
            <a:endParaRPr lang="en-GB" dirty="0">
              <a:solidFill>
                <a:srgbClr val="0066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99592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07704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15816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2267744" y="386104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8417" y="3789040"/>
            <a:ext cx="128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Ref-sets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76056" y="3068960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076056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84168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92280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 rot="16200000">
            <a:off x="4513009" y="284787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48064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56176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164288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6372200" y="3861048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4283968" y="494290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148064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4015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380312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66023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148064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961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5963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020272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72200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2240" y="3975348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971600" y="5373216"/>
            <a:ext cx="2880320" cy="792088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148064" y="5517232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1600" y="4869160"/>
            <a:ext cx="2880320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6600"/>
                </a:solidFill>
              </a:rPr>
              <a:t>Governance Tools</a:t>
            </a:r>
            <a:endParaRPr lang="en-GB" sz="2000" dirty="0">
              <a:solidFill>
                <a:srgbClr val="0066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080123" y="295198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503907" y="2968680"/>
            <a:ext cx="0" cy="14401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83688" y="5241568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7904" y="5263851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08144" y="5281328"/>
            <a:ext cx="1440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35896" y="3718773"/>
            <a:ext cx="150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2079178" y="1412776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799258" y="1412776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439218" y="1412776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048376" y="1385614"/>
            <a:ext cx="395832" cy="791663"/>
            <a:chOff x="5796136" y="1385614"/>
            <a:chExt cx="395832" cy="791663"/>
          </a:xfrm>
        </p:grpSpPr>
        <p:grpSp>
          <p:nvGrpSpPr>
            <p:cNvPr id="202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6480424" y="1385614"/>
            <a:ext cx="395832" cy="791663"/>
            <a:chOff x="5796136" y="1385614"/>
            <a:chExt cx="395832" cy="791663"/>
          </a:xfrm>
        </p:grpSpPr>
        <p:grpSp>
          <p:nvGrpSpPr>
            <p:cNvPr id="35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2" name="Group 371"/>
          <p:cNvGrpSpPr/>
          <p:nvPr/>
        </p:nvGrpSpPr>
        <p:grpSpPr>
          <a:xfrm>
            <a:off x="6912472" y="1385614"/>
            <a:ext cx="395832" cy="791663"/>
            <a:chOff x="5796136" y="1385614"/>
            <a:chExt cx="395832" cy="791663"/>
          </a:xfrm>
        </p:grpSpPr>
        <p:grpSp>
          <p:nvGrpSpPr>
            <p:cNvPr id="37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1064545" y="155679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898382" y="155679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Software </a:t>
            </a:r>
            <a:b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883308" y="5445224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25386" y="1844824"/>
            <a:ext cx="2952328" cy="1368152"/>
            <a:chOff x="1225386" y="1844824"/>
            <a:chExt cx="2952328" cy="1368152"/>
          </a:xfrm>
        </p:grpSpPr>
        <p:sp>
          <p:nvSpPr>
            <p:cNvPr id="55" name="Rounded Rectangle 54"/>
            <p:cNvSpPr/>
            <p:nvPr/>
          </p:nvSpPr>
          <p:spPr>
            <a:xfrm>
              <a:off x="1225386" y="2564904"/>
              <a:ext cx="2952328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25386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33498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41610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4499992" y="2564904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499992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508104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16216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1297394" y="3861048"/>
            <a:ext cx="2880320" cy="108012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Model Repository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3573016"/>
            <a:ext cx="2952328" cy="1728192"/>
            <a:chOff x="4572000" y="4005064"/>
            <a:chExt cx="2952328" cy="1728192"/>
          </a:xfrm>
        </p:grpSpPr>
        <p:sp>
          <p:nvSpPr>
            <p:cNvPr id="78" name="Rounded Rectangle 77"/>
            <p:cNvSpPr/>
            <p:nvPr/>
          </p:nvSpPr>
          <p:spPr>
            <a:xfrm>
              <a:off x="4572000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580112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88224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57200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64088" y="4005064"/>
              <a:ext cx="576064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04248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01216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4572000" y="4869160"/>
              <a:ext cx="2952328" cy="864096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tx1"/>
                  </a:solidFill>
                </a:rPr>
                <a:t>Persistence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0460" y="1921738"/>
            <a:ext cx="3213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Clinical Modelling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58776" y="1916832"/>
            <a:ext cx="2351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App Building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429000"/>
            <a:ext cx="82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Apps</a:t>
            </a:r>
            <a:endParaRPr lang="en-GB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34126" y="3857069"/>
            <a:ext cx="12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Services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407</Words>
  <Application>Microsoft Office PowerPoint</Application>
  <PresentationFormat>On-screen Show (4:3)</PresentationFormat>
  <Paragraphs>274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openEHR diagrams</vt:lpstr>
      <vt:lpstr>Slide 2</vt:lpstr>
      <vt:lpstr>Slide 3</vt:lpstr>
      <vt:lpstr>Slide 4</vt:lpstr>
      <vt:lpstr>Slide 5</vt:lpstr>
      <vt:lpstr>Slide 6</vt:lpstr>
      <vt:lpstr>Eco-system</vt:lpstr>
      <vt:lpstr>openEHR development ecosystem</vt:lpstr>
      <vt:lpstr>Platform (logo / icon size)</vt:lpstr>
      <vt:lpstr>Platform (logo / icon size)</vt:lpstr>
      <vt:lpstr>From models to software to data</vt:lpstr>
      <vt:lpstr>Multi-level models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Model management</vt:lpstr>
      <vt:lpstr>Slide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82</cp:revision>
  <dcterms:created xsi:type="dcterms:W3CDTF">2012-06-28T10:29:47Z</dcterms:created>
  <dcterms:modified xsi:type="dcterms:W3CDTF">2013-01-02T19:49:34Z</dcterms:modified>
</cp:coreProperties>
</file>