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6" r:id="rId4"/>
    <p:sldId id="282" r:id="rId5"/>
    <p:sldId id="261" r:id="rId6"/>
    <p:sldId id="283" r:id="rId7"/>
    <p:sldId id="284" r:id="rId8"/>
    <p:sldId id="295" r:id="rId9"/>
    <p:sldId id="288" r:id="rId10"/>
    <p:sldId id="294" r:id="rId11"/>
    <p:sldId id="27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0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26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04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40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57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61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97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7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96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36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95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60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Exercícios de 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Autor: Milton</a:t>
            </a:r>
          </a:p>
          <a:p>
            <a:r>
              <a:rPr lang="pt-BR" dirty="0"/>
              <a:t>Criado em: 01/03/2020</a:t>
            </a:r>
          </a:p>
          <a:p>
            <a:r>
              <a:rPr lang="pt-BR" dirty="0"/>
              <a:t>Alterado: 22/08/2023</a:t>
            </a:r>
          </a:p>
        </p:txBody>
      </p:sp>
    </p:spTree>
    <p:extLst>
      <p:ext uri="{BB962C8B-B14F-4D97-AF65-F5344CB8AC3E}">
        <p14:creationId xmlns:p14="http://schemas.microsoft.com/office/powerpoint/2010/main" val="320020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Construir</a:t>
            </a:r>
            <a:br>
              <a:rPr lang="pt-BR" dirty="0"/>
            </a:br>
            <a:r>
              <a:rPr lang="pt-BR" dirty="0" err="1"/>
              <a:t>AxCadastro</a:t>
            </a:r>
            <a:r>
              <a:rPr lang="pt-BR" dirty="0"/>
              <a:t> Clientes (Personalizado)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 de Clientes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975952" y="2712028"/>
            <a:ext cx="1369746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/>
              <a:t>S</a:t>
            </a:r>
            <a:r>
              <a:rPr lang="pt-BR" dirty="0"/>
              <a:t>air</a:t>
            </a:r>
          </a:p>
        </p:txBody>
      </p:sp>
      <p:sp>
        <p:nvSpPr>
          <p:cNvPr id="8" name="Retângulo 7"/>
          <p:cNvSpPr/>
          <p:nvPr/>
        </p:nvSpPr>
        <p:spPr>
          <a:xfrm>
            <a:off x="6293413" y="2718955"/>
            <a:ext cx="1506721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/>
              <a:t>O</a:t>
            </a:r>
            <a:r>
              <a:rPr lang="pt-BR" dirty="0"/>
              <a:t>utras Ações</a:t>
            </a:r>
          </a:p>
        </p:txBody>
      </p:sp>
      <p:sp>
        <p:nvSpPr>
          <p:cNvPr id="9" name="Retângulo 8"/>
          <p:cNvSpPr/>
          <p:nvPr/>
        </p:nvSpPr>
        <p:spPr>
          <a:xfrm>
            <a:off x="3254944" y="2739737"/>
            <a:ext cx="1245224" cy="4052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F</a:t>
            </a:r>
            <a:r>
              <a:rPr lang="pt-BR" dirty="0">
                <a:solidFill>
                  <a:schemeClr val="bg1"/>
                </a:solidFill>
              </a:rPr>
              <a:t>im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946864" y="2746663"/>
            <a:ext cx="1132022" cy="4052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>
                <a:solidFill>
                  <a:schemeClr val="bg1"/>
                </a:solidFill>
              </a:rPr>
              <a:t>I</a:t>
            </a:r>
            <a:r>
              <a:rPr lang="pt-BR" dirty="0">
                <a:solidFill>
                  <a:schemeClr val="bg1"/>
                </a:solidFill>
              </a:rPr>
              <a:t>nicio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608344" y="2729346"/>
            <a:ext cx="1506721" cy="4052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Ir p</a:t>
            </a:r>
            <a:r>
              <a:rPr lang="pt-BR" u="sng" dirty="0"/>
              <a:t>a</a:t>
            </a:r>
            <a:r>
              <a:rPr lang="pt-BR" dirty="0"/>
              <a:t>ra</a:t>
            </a:r>
          </a:p>
        </p:txBody>
      </p:sp>
      <p:sp>
        <p:nvSpPr>
          <p:cNvPr id="3" name="Retângulo 2"/>
          <p:cNvSpPr/>
          <p:nvPr/>
        </p:nvSpPr>
        <p:spPr>
          <a:xfrm>
            <a:off x="1953491" y="3325091"/>
            <a:ext cx="742950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939635" y="4100951"/>
            <a:ext cx="742950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977735" y="4918369"/>
            <a:ext cx="742950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036615" y="335972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08659" y="3356262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Fantasia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406736" y="3373580"/>
            <a:ext cx="133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Razão Social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953491" y="3325091"/>
            <a:ext cx="1125395" cy="2410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093026" y="3332018"/>
            <a:ext cx="1596743" cy="2410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710551" y="3338944"/>
            <a:ext cx="4658584" cy="2410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064326" y="371994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000001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050470" y="406977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000002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057396" y="448195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000003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074713" y="488373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000004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380504" y="373726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366648" y="408709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2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373574" y="449926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3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390891" y="490105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4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496784" y="37338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482928" y="408362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2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489854" y="449580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3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507171" y="489758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4</a:t>
            </a:r>
          </a:p>
        </p:txBody>
      </p:sp>
      <p:sp>
        <p:nvSpPr>
          <p:cNvPr id="6" name="Retângulo 5"/>
          <p:cNvSpPr/>
          <p:nvPr/>
        </p:nvSpPr>
        <p:spPr>
          <a:xfrm>
            <a:off x="6303006" y="3158360"/>
            <a:ext cx="3006221" cy="1599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  <a:p>
            <a:r>
              <a:rPr lang="pt-BR" dirty="0"/>
              <a:t>&gt;&gt; </a:t>
            </a:r>
            <a:r>
              <a:rPr lang="pt-BR" u="sng" dirty="0"/>
              <a:t>P</a:t>
            </a:r>
            <a:r>
              <a:rPr lang="pt-BR" dirty="0"/>
              <a:t>róximo registro*</a:t>
            </a:r>
          </a:p>
          <a:p>
            <a:r>
              <a:rPr lang="pt-BR" dirty="0"/>
              <a:t>&gt;&gt; </a:t>
            </a:r>
            <a:r>
              <a:rPr lang="pt-BR" u="sng" dirty="0"/>
              <a:t>R</a:t>
            </a:r>
            <a:r>
              <a:rPr lang="pt-BR" dirty="0"/>
              <a:t>egistro Anterior*</a:t>
            </a:r>
          </a:p>
          <a:p>
            <a:r>
              <a:rPr lang="pt-BR" dirty="0"/>
              <a:t>&gt;&gt; </a:t>
            </a:r>
            <a:r>
              <a:rPr lang="pt-BR" u="sng" dirty="0"/>
              <a:t>N</a:t>
            </a:r>
            <a:r>
              <a:rPr lang="pt-BR" dirty="0"/>
              <a:t>um. Registro Atual</a:t>
            </a:r>
          </a:p>
          <a:p>
            <a:r>
              <a:rPr lang="pt-BR" dirty="0"/>
              <a:t>&gt;&gt; </a:t>
            </a:r>
            <a:r>
              <a:rPr lang="pt-BR" u="sng" dirty="0"/>
              <a:t>T</a:t>
            </a:r>
            <a:r>
              <a:rPr lang="pt-BR" dirty="0"/>
              <a:t>otal de Registros</a:t>
            </a:r>
          </a:p>
          <a:p>
            <a:r>
              <a:rPr lang="pt-BR" dirty="0"/>
              <a:t>&gt;&gt; Muda a ordem de </a:t>
            </a:r>
            <a:r>
              <a:rPr lang="pt-BR" u="sng" dirty="0"/>
              <a:t>P</a:t>
            </a:r>
            <a:r>
              <a:rPr lang="pt-BR" dirty="0"/>
              <a:t>esquisa</a:t>
            </a:r>
          </a:p>
          <a:p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1953491" y="6151418"/>
            <a:ext cx="770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*Se chegar no inicio ou fim do arquivo, deve aparecer uma mensagem de aviso</a:t>
            </a:r>
          </a:p>
        </p:txBody>
      </p:sp>
    </p:spTree>
    <p:extLst>
      <p:ext uri="{BB962C8B-B14F-4D97-AF65-F5344CB8AC3E}">
        <p14:creationId xmlns:p14="http://schemas.microsoft.com/office/powerpoint/2010/main" val="283208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925291" y="2431473"/>
            <a:ext cx="13292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74290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Tradução literal: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Banco de dados é a organização e armazenagem de informações sobre um domínio específico.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É o agrupamento de dados que tratam do mesmo assunto, e que precisam ser armazenados para segurança ou conferência futura.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o Protheus, um banco de dados armazena os dados empresariais.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25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acesso a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Todo componente de acesso a banco de dados inicia com o comando “</a:t>
            </a:r>
            <a:r>
              <a:rPr lang="pt-BR" dirty="0">
                <a:solidFill>
                  <a:srgbClr val="FF0000"/>
                </a:solidFill>
              </a:rPr>
              <a:t>DB</a:t>
            </a:r>
            <a:r>
              <a:rPr lang="pt-BR" dirty="0"/>
              <a:t>” do termo em inglês “Data Base” que traduzindo significa Base de Dados, como os comandos a seguir:</a:t>
            </a:r>
          </a:p>
          <a:p>
            <a:endParaRPr lang="pt-BR" dirty="0"/>
          </a:p>
          <a:p>
            <a:r>
              <a:rPr lang="pt-BR" b="1" dirty="0" err="1">
                <a:solidFill>
                  <a:srgbClr val="FF0000"/>
                </a:solidFill>
              </a:rPr>
              <a:t>db</a:t>
            </a:r>
            <a:r>
              <a:rPr lang="pt-BR" dirty="0" err="1"/>
              <a:t>SelectArea</a:t>
            </a:r>
            <a:r>
              <a:rPr lang="pt-BR" dirty="0"/>
              <a:t> – Seleciona tabela</a:t>
            </a:r>
          </a:p>
          <a:p>
            <a:r>
              <a:rPr lang="pt-BR" b="1" dirty="0" err="1">
                <a:solidFill>
                  <a:srgbClr val="FF0000"/>
                </a:solidFill>
              </a:rPr>
              <a:t>db</a:t>
            </a:r>
            <a:r>
              <a:rPr lang="pt-BR" dirty="0" err="1"/>
              <a:t>SetOrder</a:t>
            </a:r>
            <a:r>
              <a:rPr lang="pt-BR" dirty="0"/>
              <a:t> – Muda a ordem de Pesquisa</a:t>
            </a:r>
          </a:p>
          <a:p>
            <a:r>
              <a:rPr lang="pt-BR" b="1" dirty="0" err="1">
                <a:solidFill>
                  <a:srgbClr val="FF0000"/>
                </a:solidFill>
              </a:rPr>
              <a:t>db</a:t>
            </a:r>
            <a:r>
              <a:rPr lang="pt-BR" dirty="0" err="1"/>
              <a:t>Seek</a:t>
            </a:r>
            <a:r>
              <a:rPr lang="pt-BR" dirty="0"/>
              <a:t> – Pesquisa</a:t>
            </a:r>
          </a:p>
          <a:p>
            <a:r>
              <a:rPr lang="pt-BR" b="1" dirty="0" err="1">
                <a:solidFill>
                  <a:srgbClr val="FF0000"/>
                </a:solidFill>
              </a:rPr>
              <a:t>db</a:t>
            </a:r>
            <a:r>
              <a:rPr lang="pt-BR" dirty="0" err="1"/>
              <a:t>UseArea</a:t>
            </a:r>
            <a:r>
              <a:rPr lang="pt-BR" dirty="0"/>
              <a:t> – Abre tabela</a:t>
            </a:r>
          </a:p>
          <a:p>
            <a:r>
              <a:rPr lang="pt-BR" b="1" dirty="0" err="1">
                <a:solidFill>
                  <a:srgbClr val="FF0000"/>
                </a:solidFill>
              </a:rPr>
              <a:t>db</a:t>
            </a:r>
            <a:r>
              <a:rPr lang="pt-BR" dirty="0" err="1"/>
              <a:t>CloseArea</a:t>
            </a:r>
            <a:r>
              <a:rPr lang="pt-BR" dirty="0"/>
              <a:t> – Fecha uma tabela</a:t>
            </a:r>
          </a:p>
          <a:p>
            <a:r>
              <a:rPr lang="pt-BR" b="1" dirty="0" err="1">
                <a:solidFill>
                  <a:srgbClr val="FF0000"/>
                </a:solidFill>
              </a:rPr>
              <a:t>db</a:t>
            </a:r>
            <a:r>
              <a:rPr lang="pt-BR" dirty="0" err="1"/>
              <a:t>Struct</a:t>
            </a:r>
            <a:r>
              <a:rPr lang="pt-BR" dirty="0"/>
              <a:t> – Retorna a estrutura de uma tabela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Importante: - O Protheus só consegue abrir uma tabela após ter a informação da  empresa.</a:t>
            </a:r>
          </a:p>
        </p:txBody>
      </p:sp>
    </p:spTree>
    <p:extLst>
      <p:ext uri="{BB962C8B-B14F-4D97-AF65-F5344CB8AC3E}">
        <p14:creationId xmlns:p14="http://schemas.microsoft.com/office/powerpoint/2010/main" val="107857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– Criar AXCADASTRO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Com base em acesso ao BANCO DE DADOS do Protheus faça os exercícios a seguir: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41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Construir</a:t>
            </a:r>
            <a:br>
              <a:rPr lang="pt-BR" dirty="0"/>
            </a:br>
            <a:r>
              <a:rPr lang="pt-BR" dirty="0"/>
              <a:t>Cadastro de Clientes </a:t>
            </a:r>
            <a:br>
              <a:rPr lang="pt-BR" dirty="0"/>
            </a:br>
            <a:r>
              <a:rPr lang="pt-BR" dirty="0"/>
              <a:t>(</a:t>
            </a:r>
            <a:r>
              <a:rPr lang="pt-BR" dirty="0" err="1"/>
              <a:t>AxCadastro</a:t>
            </a:r>
            <a:r>
              <a:rPr lang="pt-BR" dirty="0"/>
              <a:t> Padrão)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 de Clientes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975952" y="2712028"/>
            <a:ext cx="1369746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Sair</a:t>
            </a:r>
          </a:p>
        </p:txBody>
      </p:sp>
      <p:sp>
        <p:nvSpPr>
          <p:cNvPr id="8" name="Retângulo 7"/>
          <p:cNvSpPr/>
          <p:nvPr/>
        </p:nvSpPr>
        <p:spPr>
          <a:xfrm>
            <a:off x="6293413" y="2718955"/>
            <a:ext cx="1506721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Outras Ações</a:t>
            </a:r>
          </a:p>
        </p:txBody>
      </p:sp>
      <p:sp>
        <p:nvSpPr>
          <p:cNvPr id="9" name="Retângulo 8"/>
          <p:cNvSpPr/>
          <p:nvPr/>
        </p:nvSpPr>
        <p:spPr>
          <a:xfrm>
            <a:off x="3254944" y="2739737"/>
            <a:ext cx="1245224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946864" y="2746663"/>
            <a:ext cx="1132022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Incluir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608344" y="2729346"/>
            <a:ext cx="1506721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Visualizar</a:t>
            </a:r>
          </a:p>
        </p:txBody>
      </p:sp>
      <p:sp>
        <p:nvSpPr>
          <p:cNvPr id="3" name="Retângulo 2"/>
          <p:cNvSpPr/>
          <p:nvPr/>
        </p:nvSpPr>
        <p:spPr>
          <a:xfrm>
            <a:off x="1953491" y="3325091"/>
            <a:ext cx="742950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939635" y="4100951"/>
            <a:ext cx="742950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977735" y="4918369"/>
            <a:ext cx="742950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036615" y="335972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08659" y="3356262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Fantasia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406736" y="3373580"/>
            <a:ext cx="133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Razão Social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953491" y="3325091"/>
            <a:ext cx="1125395" cy="2410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093026" y="3332018"/>
            <a:ext cx="1596743" cy="2410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710551" y="3338944"/>
            <a:ext cx="4658584" cy="2410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064326" y="371994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000001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050470" y="406977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000002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057396" y="448195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000003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074713" y="488373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000004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380504" y="373726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366648" y="408709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2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373574" y="449926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3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390891" y="490105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4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496784" y="37338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482928" y="408362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2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489854" y="449580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3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507171" y="489758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4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953491" y="6161809"/>
            <a:ext cx="591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Dica: - A interface deve ficar semelhante a da rotina MATA030</a:t>
            </a:r>
          </a:p>
        </p:txBody>
      </p:sp>
    </p:spTree>
    <p:extLst>
      <p:ext uri="{BB962C8B-B14F-4D97-AF65-F5344CB8AC3E}">
        <p14:creationId xmlns:p14="http://schemas.microsoft.com/office/powerpoint/2010/main" val="245598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Construir</a:t>
            </a:r>
            <a:br>
              <a:rPr lang="pt-BR" dirty="0"/>
            </a:br>
            <a:r>
              <a:rPr lang="pt-BR" dirty="0"/>
              <a:t>Cadastro de Fornecedores </a:t>
            </a:r>
            <a:br>
              <a:rPr lang="pt-BR" dirty="0"/>
            </a:br>
            <a:r>
              <a:rPr lang="pt-BR" dirty="0"/>
              <a:t>(</a:t>
            </a:r>
            <a:r>
              <a:rPr lang="pt-BR" dirty="0" err="1"/>
              <a:t>AxCadastro</a:t>
            </a:r>
            <a:r>
              <a:rPr lang="pt-BR" dirty="0"/>
              <a:t> Padrão)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 de Fornecedores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975952" y="2712028"/>
            <a:ext cx="1369746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Sair</a:t>
            </a:r>
          </a:p>
        </p:txBody>
      </p:sp>
      <p:sp>
        <p:nvSpPr>
          <p:cNvPr id="8" name="Retângulo 7"/>
          <p:cNvSpPr/>
          <p:nvPr/>
        </p:nvSpPr>
        <p:spPr>
          <a:xfrm>
            <a:off x="6293413" y="2718955"/>
            <a:ext cx="1506721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Outras Ações</a:t>
            </a:r>
          </a:p>
        </p:txBody>
      </p:sp>
      <p:sp>
        <p:nvSpPr>
          <p:cNvPr id="9" name="Retângulo 8"/>
          <p:cNvSpPr/>
          <p:nvPr/>
        </p:nvSpPr>
        <p:spPr>
          <a:xfrm>
            <a:off x="3254944" y="2739737"/>
            <a:ext cx="1245224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946864" y="2746663"/>
            <a:ext cx="1132022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Incluir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608344" y="2729346"/>
            <a:ext cx="1506721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Visualizar</a:t>
            </a:r>
          </a:p>
        </p:txBody>
      </p:sp>
      <p:sp>
        <p:nvSpPr>
          <p:cNvPr id="3" name="Retângulo 2"/>
          <p:cNvSpPr/>
          <p:nvPr/>
        </p:nvSpPr>
        <p:spPr>
          <a:xfrm>
            <a:off x="1953491" y="3325091"/>
            <a:ext cx="742950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939635" y="4100951"/>
            <a:ext cx="742950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977735" y="4918369"/>
            <a:ext cx="742950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036615" y="335972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08659" y="3356262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Fantasia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406736" y="3373580"/>
            <a:ext cx="133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Razão Social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953491" y="3325091"/>
            <a:ext cx="1125395" cy="2410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093026" y="3332018"/>
            <a:ext cx="1596743" cy="2410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710551" y="3338944"/>
            <a:ext cx="4658584" cy="2410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064326" y="371994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000001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050470" y="406977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000002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057396" y="448195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000003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074713" y="488373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000004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058383" y="3737264"/>
            <a:ext cx="16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FORNECEDOR 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044527" y="4087093"/>
            <a:ext cx="16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FORNECEDOR 2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051453" y="4499268"/>
            <a:ext cx="16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FORNECEDOR 3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068770" y="4901052"/>
            <a:ext cx="16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FORNECEDOR 4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496784" y="37338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482928" y="408362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2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489854" y="449580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3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507171" y="489758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4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953491" y="6161809"/>
            <a:ext cx="58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Dica: - A tela interface ficar semelhante a rotina da MATA020</a:t>
            </a:r>
          </a:p>
        </p:txBody>
      </p:sp>
    </p:spTree>
    <p:extLst>
      <p:ext uri="{BB962C8B-B14F-4D97-AF65-F5344CB8AC3E}">
        <p14:creationId xmlns:p14="http://schemas.microsoft.com/office/powerpoint/2010/main" val="85899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Construir</a:t>
            </a:r>
            <a:br>
              <a:rPr lang="pt-BR" dirty="0"/>
            </a:br>
            <a:r>
              <a:rPr lang="pt-BR" dirty="0"/>
              <a:t>Cadastro de Produtos </a:t>
            </a:r>
            <a:br>
              <a:rPr lang="pt-BR" dirty="0"/>
            </a:br>
            <a:r>
              <a:rPr lang="pt-BR" dirty="0"/>
              <a:t>(</a:t>
            </a:r>
            <a:r>
              <a:rPr lang="pt-BR" dirty="0" err="1"/>
              <a:t>AxCadastro</a:t>
            </a:r>
            <a:r>
              <a:rPr lang="pt-BR" dirty="0"/>
              <a:t> Padrão)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 de Produtos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975952" y="2712028"/>
            <a:ext cx="1369746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Sair</a:t>
            </a:r>
          </a:p>
        </p:txBody>
      </p:sp>
      <p:sp>
        <p:nvSpPr>
          <p:cNvPr id="8" name="Retângulo 7"/>
          <p:cNvSpPr/>
          <p:nvPr/>
        </p:nvSpPr>
        <p:spPr>
          <a:xfrm>
            <a:off x="6293413" y="2718955"/>
            <a:ext cx="1506721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Outras Ações</a:t>
            </a:r>
          </a:p>
        </p:txBody>
      </p:sp>
      <p:sp>
        <p:nvSpPr>
          <p:cNvPr id="9" name="Retângulo 8"/>
          <p:cNvSpPr/>
          <p:nvPr/>
        </p:nvSpPr>
        <p:spPr>
          <a:xfrm>
            <a:off x="3254944" y="2739737"/>
            <a:ext cx="1245224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946864" y="2746663"/>
            <a:ext cx="1132022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Incluir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608344" y="2729346"/>
            <a:ext cx="1506721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Visualizar</a:t>
            </a:r>
          </a:p>
        </p:txBody>
      </p:sp>
      <p:sp>
        <p:nvSpPr>
          <p:cNvPr id="3" name="Retângulo 2"/>
          <p:cNvSpPr/>
          <p:nvPr/>
        </p:nvSpPr>
        <p:spPr>
          <a:xfrm>
            <a:off x="1953491" y="3325091"/>
            <a:ext cx="742950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939635" y="4100951"/>
            <a:ext cx="742950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977735" y="4918369"/>
            <a:ext cx="742950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036615" y="335972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134583" y="3356262"/>
            <a:ext cx="16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reduzido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406736" y="3373580"/>
            <a:ext cx="109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953491" y="3325091"/>
            <a:ext cx="1125395" cy="2410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093026" y="3332018"/>
            <a:ext cx="1596743" cy="2410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710551" y="3338944"/>
            <a:ext cx="4658584" cy="2410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064326" y="371994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000001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050470" y="406977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000002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057396" y="448195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000003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074713" y="488373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000004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380504" y="3737264"/>
            <a:ext cx="99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ARROZ 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366648" y="4087093"/>
            <a:ext cx="9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ARROZ 2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373574" y="4499268"/>
            <a:ext cx="99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ARROZ 3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390891" y="4901052"/>
            <a:ext cx="99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ARROZ 4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496784" y="3733800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ARROZ TIPO 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482928" y="4083629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ARROZ TIPO 2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489854" y="4495804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ARROZ TIPO 3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507171" y="489758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ARROZ TIPO 4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953491" y="6161809"/>
            <a:ext cx="591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Dica: - A interface deve ficar semelhante a rotina da MATA410</a:t>
            </a:r>
          </a:p>
        </p:txBody>
      </p:sp>
    </p:spTree>
    <p:extLst>
      <p:ext uri="{BB962C8B-B14F-4D97-AF65-F5344CB8AC3E}">
        <p14:creationId xmlns:p14="http://schemas.microsoft.com/office/powerpoint/2010/main" val="34921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navegação de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dirty="0"/>
              <a:t>Assim como os componentes de acesso, os componentes de navegação na tabela também iniciam com o comando “</a:t>
            </a:r>
            <a:r>
              <a:rPr lang="pt-BR" dirty="0">
                <a:solidFill>
                  <a:srgbClr val="FF0000"/>
                </a:solidFill>
              </a:rPr>
              <a:t>DB</a:t>
            </a:r>
            <a:r>
              <a:rPr lang="pt-BR" dirty="0"/>
              <a:t>” do termo em inglês “Data Base” que traduzindo significa Base de Dados, como os comandos a seguir:</a:t>
            </a:r>
          </a:p>
          <a:p>
            <a:endParaRPr lang="pt-BR" dirty="0"/>
          </a:p>
          <a:p>
            <a:r>
              <a:rPr lang="pt-BR" b="1" dirty="0" err="1">
                <a:solidFill>
                  <a:srgbClr val="FF0000"/>
                </a:solidFill>
              </a:rPr>
              <a:t>Db</a:t>
            </a:r>
            <a:r>
              <a:rPr lang="pt-BR" dirty="0" err="1"/>
              <a:t>Skip</a:t>
            </a:r>
            <a:r>
              <a:rPr lang="pt-BR" dirty="0"/>
              <a:t> – Próxima linha ou linha anterior ( -1 )</a:t>
            </a:r>
          </a:p>
          <a:p>
            <a:r>
              <a:rPr lang="pt-BR" b="1" dirty="0" err="1">
                <a:solidFill>
                  <a:srgbClr val="FF0000"/>
                </a:solidFill>
              </a:rPr>
              <a:t>Db</a:t>
            </a:r>
            <a:r>
              <a:rPr lang="pt-BR" dirty="0" err="1"/>
              <a:t>GoTop</a:t>
            </a:r>
            <a:r>
              <a:rPr lang="pt-BR" dirty="0"/>
              <a:t> – Vai para o primeiro registro da tabela</a:t>
            </a:r>
          </a:p>
          <a:p>
            <a:r>
              <a:rPr lang="pt-BR" b="1" dirty="0" err="1">
                <a:solidFill>
                  <a:srgbClr val="FF0000"/>
                </a:solidFill>
              </a:rPr>
              <a:t>Db</a:t>
            </a:r>
            <a:r>
              <a:rPr lang="pt-BR" dirty="0" err="1"/>
              <a:t>GoBottom</a:t>
            </a:r>
            <a:r>
              <a:rPr lang="pt-BR" dirty="0"/>
              <a:t> – Vai para o ultimo registro da tabela</a:t>
            </a:r>
          </a:p>
          <a:p>
            <a:r>
              <a:rPr lang="pt-BR" b="1" dirty="0" err="1">
                <a:solidFill>
                  <a:srgbClr val="FF0000"/>
                </a:solidFill>
              </a:rPr>
              <a:t>Db</a:t>
            </a:r>
            <a:r>
              <a:rPr lang="pt-BR" dirty="0" err="1"/>
              <a:t>GoTo</a:t>
            </a:r>
            <a:r>
              <a:rPr lang="pt-BR" dirty="0"/>
              <a:t> – Vai para um determinado registro da tabela</a:t>
            </a:r>
          </a:p>
          <a:p>
            <a:r>
              <a:rPr lang="pt-BR" b="1" dirty="0" err="1">
                <a:solidFill>
                  <a:srgbClr val="FF0000"/>
                </a:solidFill>
              </a:rPr>
              <a:t>Db</a:t>
            </a:r>
            <a:r>
              <a:rPr lang="pt-BR" dirty="0" err="1"/>
              <a:t>SetOrder</a:t>
            </a:r>
            <a:r>
              <a:rPr lang="pt-BR" dirty="0"/>
              <a:t> – Muda a ordem dos registros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Dica: - O Protheus só consegue navegar se a tabela estiver na área ativa.</a:t>
            </a:r>
          </a:p>
        </p:txBody>
      </p:sp>
    </p:spTree>
    <p:extLst>
      <p:ext uri="{BB962C8B-B14F-4D97-AF65-F5344CB8AC3E}">
        <p14:creationId xmlns:p14="http://schemas.microsoft.com/office/powerpoint/2010/main" val="6082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– Criar botões personalizados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Utilizando a tabela SA1 crie um AXCADASTRO PERSONALIZADO que dê  funcionalidades diferentes aos botões conforme próximo SLIDE: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just">
              <a:buNone/>
            </a:pPr>
            <a:r>
              <a:rPr lang="pt-BR" dirty="0"/>
              <a:t>Dica: - Para alterar botões padrões do AXCADATRO tem que trocar a função AXCADASTRO por </a:t>
            </a:r>
            <a:r>
              <a:rPr lang="pt-BR" dirty="0" err="1"/>
              <a:t>MBrowse</a:t>
            </a:r>
            <a:r>
              <a:rPr lang="pt-BR" dirty="0"/>
              <a:t> e manipular a variável </a:t>
            </a:r>
            <a:r>
              <a:rPr lang="pt-BR" dirty="0" err="1"/>
              <a:t>aRotina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7189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586</Words>
  <Application>Microsoft Office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Exercícios de Banco de Dados</vt:lpstr>
      <vt:lpstr>Definição de Banco de Dados</vt:lpstr>
      <vt:lpstr>Comandos de acesso a tabelas</vt:lpstr>
      <vt:lpstr>Desafio – Criar AXCADASTRO</vt:lpstr>
      <vt:lpstr>Construir Cadastro de Clientes  (AxCadastro Padrão)</vt:lpstr>
      <vt:lpstr>Construir Cadastro de Fornecedores  (AxCadastro Padrão)</vt:lpstr>
      <vt:lpstr>Construir Cadastro de Produtos  (AxCadastro Padrão)</vt:lpstr>
      <vt:lpstr>Comandos de navegação de tabelas</vt:lpstr>
      <vt:lpstr>Desafio – Criar botões personalizados</vt:lpstr>
      <vt:lpstr>Construir AxCadastro Clientes (Personalizado)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Interface</dc:title>
  <dc:creator>Milton J.dos Santos</dc:creator>
  <cp:lastModifiedBy>Milton J.dos Santos</cp:lastModifiedBy>
  <cp:revision>87</cp:revision>
  <dcterms:created xsi:type="dcterms:W3CDTF">2020-09-29T21:06:02Z</dcterms:created>
  <dcterms:modified xsi:type="dcterms:W3CDTF">2023-08-23T01:13:59Z</dcterms:modified>
</cp:coreProperties>
</file>