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Play"/>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n2c3iQ8kR2OLuWyuuCoi7xuod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lay-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bde59550a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bde5955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bde59550a_1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31bde59550a_1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bde59550a_15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bde59550a_1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bde59550a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31bde59550a_9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bde59550a_1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bde59550a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bde59550a_13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bde59550a_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0"/>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6" name="Google Shape;16;p10"/>
          <p:cNvSpPr txBox="1"/>
          <p:nvPr>
            <p:ph type="ctrTitle"/>
          </p:nvPr>
        </p:nvSpPr>
        <p:spPr>
          <a:xfrm>
            <a:off x="1143000" y="1181098"/>
            <a:ext cx="8986580" cy="283240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800"/>
              <a:buFont typeface="Play"/>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143000" y="5463522"/>
            <a:ext cx="8986580" cy="65031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lt1"/>
              </a:buClr>
              <a:buSzPts val="1800"/>
              <a:buNone/>
              <a:defRPr sz="1800"/>
            </a:lvl1pPr>
            <a:lvl2pPr lvl="1" algn="ctr">
              <a:lnSpc>
                <a:spcPct val="120000"/>
              </a:lnSpc>
              <a:spcBef>
                <a:spcPts val="500"/>
              </a:spcBef>
              <a:spcAft>
                <a:spcPts val="0"/>
              </a:spcAft>
              <a:buClr>
                <a:schemeClr val="lt1"/>
              </a:buClr>
              <a:buSzPts val="2000"/>
              <a:buFont typeface="Play"/>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Font typeface="Play"/>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0"/>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1" name="Google Shape;21;p10"/>
          <p:cNvCxnSpPr/>
          <p:nvPr/>
        </p:nvCxnSpPr>
        <p:spPr>
          <a:xfrm>
            <a:off x="1188357" y="5151666"/>
            <a:ext cx="9822543"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9"/>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9"/>
          <p:cNvSpPr txBox="1"/>
          <p:nvPr>
            <p:ph idx="1" type="body"/>
          </p:nvPr>
        </p:nvSpPr>
        <p:spPr>
          <a:xfrm rot="5400000">
            <a:off x="4312441" y="-837415"/>
            <a:ext cx="3567118" cy="99059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6" name="Google Shape;76;p19"/>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0"/>
          <p:cNvSpPr txBox="1"/>
          <p:nvPr>
            <p:ph type="title"/>
          </p:nvPr>
        </p:nvSpPr>
        <p:spPr>
          <a:xfrm rot="5400000">
            <a:off x="7296149" y="2146976"/>
            <a:ext cx="5029201" cy="247649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0"/>
          <p:cNvSpPr txBox="1"/>
          <p:nvPr>
            <p:ph idx="1" type="body"/>
          </p:nvPr>
        </p:nvSpPr>
        <p:spPr>
          <a:xfrm rot="5400000">
            <a:off x="2290864" y="-277238"/>
            <a:ext cx="5029201" cy="73249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2" name="Google Shape;82;p20"/>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1"/>
          <p:cNvSpPr txBox="1"/>
          <p:nvPr>
            <p:ph type="title"/>
          </p:nvPr>
        </p:nvSpPr>
        <p:spPr>
          <a:xfrm>
            <a:off x="2019300" y="1322615"/>
            <a:ext cx="8175171" cy="4212771"/>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40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2"/>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1143000" y="2332026"/>
            <a:ext cx="9905999" cy="356711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12"/>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3"/>
          <p:cNvSpPr txBox="1"/>
          <p:nvPr>
            <p:ph type="title"/>
          </p:nvPr>
        </p:nvSpPr>
        <p:spPr>
          <a:xfrm>
            <a:off x="1143000" y="1133272"/>
            <a:ext cx="9905999" cy="84630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1142999" y="2067127"/>
            <a:ext cx="4798980" cy="710119"/>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b="0" sz="2000" cap="none"/>
            </a:lvl1pPr>
            <a:lvl2pPr indent="-228600" lvl="1" marL="914400" algn="l">
              <a:lnSpc>
                <a:spcPct val="120000"/>
              </a:lnSpc>
              <a:spcBef>
                <a:spcPts val="500"/>
              </a:spcBef>
              <a:spcAft>
                <a:spcPts val="0"/>
              </a:spcAft>
              <a:buClr>
                <a:schemeClr val="lt1"/>
              </a:buClr>
              <a:buSzPts val="2000"/>
              <a:buFont typeface="Play"/>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Font typeface="Play"/>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6" name="Google Shape;36;p13"/>
          <p:cNvSpPr txBox="1"/>
          <p:nvPr>
            <p:ph idx="2" type="body"/>
          </p:nvPr>
        </p:nvSpPr>
        <p:spPr>
          <a:xfrm>
            <a:off x="1143001" y="2864795"/>
            <a:ext cx="4798978" cy="302530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13"/>
          <p:cNvSpPr txBox="1"/>
          <p:nvPr>
            <p:ph idx="3" type="body"/>
          </p:nvPr>
        </p:nvSpPr>
        <p:spPr>
          <a:xfrm>
            <a:off x="6250018" y="2067127"/>
            <a:ext cx="4798981" cy="710119"/>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b="0" sz="2000" cap="none"/>
            </a:lvl1pPr>
            <a:lvl2pPr indent="-228600" lvl="1" marL="914400" algn="l">
              <a:lnSpc>
                <a:spcPct val="120000"/>
              </a:lnSpc>
              <a:spcBef>
                <a:spcPts val="500"/>
              </a:spcBef>
              <a:spcAft>
                <a:spcPts val="0"/>
              </a:spcAft>
              <a:buClr>
                <a:schemeClr val="lt1"/>
              </a:buClr>
              <a:buSzPts val="2000"/>
              <a:buFont typeface="Play"/>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Font typeface="Play"/>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8" name="Google Shape;38;p13"/>
          <p:cNvSpPr txBox="1"/>
          <p:nvPr>
            <p:ph idx="4" type="body"/>
          </p:nvPr>
        </p:nvSpPr>
        <p:spPr>
          <a:xfrm>
            <a:off x="6250019" y="2864795"/>
            <a:ext cx="4798982" cy="302530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 name="Google Shape;39;p13"/>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14"/>
          <p:cNvSpPr txBox="1"/>
          <p:nvPr>
            <p:ph type="title"/>
          </p:nvPr>
        </p:nvSpPr>
        <p:spPr>
          <a:xfrm>
            <a:off x="1143000" y="1709738"/>
            <a:ext cx="8520952" cy="285273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4"/>
          <p:cNvSpPr txBox="1"/>
          <p:nvPr>
            <p:ph idx="1" type="body"/>
          </p:nvPr>
        </p:nvSpPr>
        <p:spPr>
          <a:xfrm>
            <a:off x="1143000" y="4589466"/>
            <a:ext cx="8520952" cy="81326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800"/>
              <a:buNone/>
              <a:defRPr sz="1800">
                <a:solidFill>
                  <a:schemeClr val="lt1"/>
                </a:solidFill>
              </a:defRPr>
            </a:lvl1pPr>
            <a:lvl2pPr indent="-228600" lvl="1" marL="914400" algn="l">
              <a:lnSpc>
                <a:spcPct val="120000"/>
              </a:lnSpc>
              <a:spcBef>
                <a:spcPts val="500"/>
              </a:spcBef>
              <a:spcAft>
                <a:spcPts val="0"/>
              </a:spcAft>
              <a:buClr>
                <a:schemeClr val="lt1"/>
              </a:buClr>
              <a:buSzPts val="2000"/>
              <a:buFont typeface="Play"/>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Font typeface="Play"/>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5" name="Google Shape;45;p14"/>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5"/>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5"/>
          <p:cNvSpPr txBox="1"/>
          <p:nvPr>
            <p:ph idx="1" type="body"/>
          </p:nvPr>
        </p:nvSpPr>
        <p:spPr>
          <a:xfrm>
            <a:off x="1143000" y="2339501"/>
            <a:ext cx="4798979" cy="355059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15"/>
          <p:cNvSpPr txBox="1"/>
          <p:nvPr>
            <p:ph idx="2" type="body"/>
          </p:nvPr>
        </p:nvSpPr>
        <p:spPr>
          <a:xfrm>
            <a:off x="6250020" y="2339501"/>
            <a:ext cx="4798980" cy="355059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15"/>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5" name="Shape 55"/>
        <p:cNvGrpSpPr/>
        <p:nvPr/>
      </p:nvGrpSpPr>
      <p:grpSpPr>
        <a:xfrm>
          <a:off x="0" y="0"/>
          <a:ext cx="0" cy="0"/>
          <a:chOff x="0" y="0"/>
          <a:chExt cx="0" cy="0"/>
        </a:xfrm>
      </p:grpSpPr>
      <p:sp>
        <p:nvSpPr>
          <p:cNvPr id="56" name="Google Shape;56;p16"/>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9" name="Shape 59"/>
        <p:cNvGrpSpPr/>
        <p:nvPr/>
      </p:nvGrpSpPr>
      <p:grpSpPr>
        <a:xfrm>
          <a:off x="0" y="0"/>
          <a:ext cx="0" cy="0"/>
          <a:chOff x="0" y="0"/>
          <a:chExt cx="0" cy="0"/>
        </a:xfrm>
      </p:grpSpPr>
      <p:sp>
        <p:nvSpPr>
          <p:cNvPr id="60" name="Google Shape;60;p17"/>
          <p:cNvSpPr txBox="1"/>
          <p:nvPr>
            <p:ph type="title"/>
          </p:nvPr>
        </p:nvSpPr>
        <p:spPr>
          <a:xfrm>
            <a:off x="1143000" y="1600200"/>
            <a:ext cx="3932237" cy="196498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lt1"/>
              </a:buClr>
              <a:buSzPts val="2400"/>
              <a:buFont typeface="Play"/>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7"/>
          <p:cNvSpPr txBox="1"/>
          <p:nvPr>
            <p:ph idx="1" type="body"/>
          </p:nvPr>
        </p:nvSpPr>
        <p:spPr>
          <a:xfrm>
            <a:off x="5627451" y="987425"/>
            <a:ext cx="5421548"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20000"/>
              </a:lnSpc>
              <a:spcBef>
                <a:spcPts val="1000"/>
              </a:spcBef>
              <a:spcAft>
                <a:spcPts val="0"/>
              </a:spcAft>
              <a:buClr>
                <a:schemeClr val="lt1"/>
              </a:buClr>
              <a:buSzPts val="3200"/>
              <a:buChar char="•"/>
              <a:defRPr sz="3200"/>
            </a:lvl1pPr>
            <a:lvl2pPr indent="-228600" lvl="1" marL="914400" algn="l">
              <a:lnSpc>
                <a:spcPct val="120000"/>
              </a:lnSpc>
              <a:spcBef>
                <a:spcPts val="500"/>
              </a:spcBef>
              <a:spcAft>
                <a:spcPts val="0"/>
              </a:spcAft>
              <a:buClr>
                <a:schemeClr val="lt1"/>
              </a:buClr>
              <a:buSzPts val="2800"/>
              <a:buFont typeface="Play"/>
              <a:buNone/>
              <a:defRPr sz="2800"/>
            </a:lvl2pPr>
            <a:lvl3pPr indent="-381000" lvl="2" marL="1371600" algn="l">
              <a:lnSpc>
                <a:spcPct val="120000"/>
              </a:lnSpc>
              <a:spcBef>
                <a:spcPts val="500"/>
              </a:spcBef>
              <a:spcAft>
                <a:spcPts val="0"/>
              </a:spcAft>
              <a:buClr>
                <a:schemeClr val="lt1"/>
              </a:buClr>
              <a:buSzPts val="2400"/>
              <a:buChar char="•"/>
              <a:defRPr sz="2400"/>
            </a:lvl3pPr>
            <a:lvl4pPr indent="-228600" lvl="3" marL="1828800" algn="l">
              <a:lnSpc>
                <a:spcPct val="120000"/>
              </a:lnSpc>
              <a:spcBef>
                <a:spcPts val="500"/>
              </a:spcBef>
              <a:spcAft>
                <a:spcPts val="0"/>
              </a:spcAft>
              <a:buClr>
                <a:schemeClr val="lt1"/>
              </a:buClr>
              <a:buSzPts val="2000"/>
              <a:buFont typeface="Play"/>
              <a:buNone/>
              <a:defRPr sz="2000"/>
            </a:lvl4pPr>
            <a:lvl5pPr indent="-355600" lvl="4" marL="2286000" algn="l">
              <a:lnSpc>
                <a:spcPct val="12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2" name="Google Shape;62;p17"/>
          <p:cNvSpPr txBox="1"/>
          <p:nvPr>
            <p:ph idx="2" type="body"/>
          </p:nvPr>
        </p:nvSpPr>
        <p:spPr>
          <a:xfrm>
            <a:off x="1143000" y="3662464"/>
            <a:ext cx="3932237" cy="220652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600"/>
              <a:buNone/>
              <a:defRPr i="1" sz="1600"/>
            </a:lvl1pPr>
            <a:lvl2pPr indent="-228600" lvl="1" marL="914400" algn="l">
              <a:lnSpc>
                <a:spcPct val="120000"/>
              </a:lnSpc>
              <a:spcBef>
                <a:spcPts val="500"/>
              </a:spcBef>
              <a:spcAft>
                <a:spcPts val="0"/>
              </a:spcAft>
              <a:buClr>
                <a:schemeClr val="lt1"/>
              </a:buClr>
              <a:buSzPts val="1400"/>
              <a:buFont typeface="Play"/>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Font typeface="Play"/>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3" name="Google Shape;63;p17"/>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6" name="Shape 66"/>
        <p:cNvGrpSpPr/>
        <p:nvPr/>
      </p:nvGrpSpPr>
      <p:grpSpPr>
        <a:xfrm>
          <a:off x="0" y="0"/>
          <a:ext cx="0" cy="0"/>
          <a:chOff x="0" y="0"/>
          <a:chExt cx="0" cy="0"/>
        </a:xfrm>
      </p:grpSpPr>
      <p:sp>
        <p:nvSpPr>
          <p:cNvPr id="67" name="Google Shape;67;p18"/>
          <p:cNvSpPr/>
          <p:nvPr>
            <p:ph idx="2" type="pic"/>
          </p:nvPr>
        </p:nvSpPr>
        <p:spPr>
          <a:xfrm>
            <a:off x="5513614" y="987425"/>
            <a:ext cx="5535386" cy="4873625"/>
          </a:xfrm>
          <a:prstGeom prst="rect">
            <a:avLst/>
          </a:prstGeom>
          <a:noFill/>
          <a:ln>
            <a:noFill/>
          </a:ln>
        </p:spPr>
      </p:sp>
      <p:sp>
        <p:nvSpPr>
          <p:cNvPr id="68" name="Google Shape;68;p18"/>
          <p:cNvSpPr txBox="1"/>
          <p:nvPr>
            <p:ph idx="1" type="body"/>
          </p:nvPr>
        </p:nvSpPr>
        <p:spPr>
          <a:xfrm>
            <a:off x="1143000" y="3657601"/>
            <a:ext cx="3932236" cy="22113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600"/>
              <a:buNone/>
              <a:defRPr i="1" sz="1600"/>
            </a:lvl1pPr>
            <a:lvl2pPr indent="-228600" lvl="1" marL="914400" algn="l">
              <a:lnSpc>
                <a:spcPct val="120000"/>
              </a:lnSpc>
              <a:spcBef>
                <a:spcPts val="500"/>
              </a:spcBef>
              <a:spcAft>
                <a:spcPts val="0"/>
              </a:spcAft>
              <a:buClr>
                <a:schemeClr val="lt1"/>
              </a:buClr>
              <a:buSzPts val="1400"/>
              <a:buFont typeface="Play"/>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Font typeface="Play"/>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18"/>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8"/>
          <p:cNvSpPr txBox="1"/>
          <p:nvPr>
            <p:ph type="title"/>
          </p:nvPr>
        </p:nvSpPr>
        <p:spPr>
          <a:xfrm>
            <a:off x="1143000" y="1600201"/>
            <a:ext cx="3932236" cy="1959428"/>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lt1"/>
              </a:buClr>
              <a:buSzPts val="2400"/>
              <a:buFont typeface="Play"/>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9"/>
          <p:cNvSpPr/>
          <p:nvPr/>
        </p:nvSpPr>
        <p:spPr>
          <a:xfrm>
            <a:off x="9749268" y="4070878"/>
            <a:ext cx="2442733" cy="2787123"/>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7" name="Google Shape;7;p9"/>
          <p:cNvSpPr/>
          <p:nvPr/>
        </p:nvSpPr>
        <p:spPr>
          <a:xfrm rot="10800000">
            <a:off x="0" y="0"/>
            <a:ext cx="2442733" cy="2787123"/>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cxnSp>
        <p:nvCxnSpPr>
          <p:cNvPr id="8" name="Google Shape;8;p9"/>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sp>
        <p:nvSpPr>
          <p:cNvPr id="9" name="Google Shape;9;p9"/>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4000"/>
              <a:buFont typeface="Play"/>
              <a:buNone/>
              <a:defRPr b="0" i="0" sz="40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9"/>
          <p:cNvSpPr txBox="1"/>
          <p:nvPr>
            <p:ph idx="1" type="body"/>
          </p:nvPr>
        </p:nvSpPr>
        <p:spPr>
          <a:xfrm>
            <a:off x="1143000" y="2332026"/>
            <a:ext cx="9905999" cy="356711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Play"/>
                <a:ea typeface="Play"/>
                <a:cs typeface="Play"/>
                <a:sym typeface="Play"/>
              </a:defRPr>
            </a:lvl1pPr>
            <a:lvl2pPr indent="-228600" lvl="1" marL="914400" marR="0" rtl="0" algn="l">
              <a:lnSpc>
                <a:spcPct val="120000"/>
              </a:lnSpc>
              <a:spcBef>
                <a:spcPts val="500"/>
              </a:spcBef>
              <a:spcAft>
                <a:spcPts val="0"/>
              </a:spcAft>
              <a:buClr>
                <a:schemeClr val="lt1"/>
              </a:buClr>
              <a:buSzPts val="1800"/>
              <a:buFont typeface="Play"/>
              <a:buNone/>
              <a:defRPr b="0" i="1" sz="1800" u="none" cap="none" strike="noStrike">
                <a:solidFill>
                  <a:schemeClr val="lt1"/>
                </a:solidFill>
                <a:latin typeface="Play"/>
                <a:ea typeface="Play"/>
                <a:cs typeface="Play"/>
                <a:sym typeface="Play"/>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Play"/>
                <a:ea typeface="Play"/>
                <a:cs typeface="Play"/>
                <a:sym typeface="Play"/>
              </a:defRPr>
            </a:lvl3pPr>
            <a:lvl4pPr indent="-228600" lvl="3" marL="1828800" marR="0" rtl="0" algn="l">
              <a:lnSpc>
                <a:spcPct val="120000"/>
              </a:lnSpc>
              <a:spcBef>
                <a:spcPts val="500"/>
              </a:spcBef>
              <a:spcAft>
                <a:spcPts val="0"/>
              </a:spcAft>
              <a:buClr>
                <a:schemeClr val="lt1"/>
              </a:buClr>
              <a:buSzPts val="1400"/>
              <a:buFont typeface="Play"/>
              <a:buNone/>
              <a:defRPr b="0" i="1" sz="1400" u="none" cap="none" strike="noStrike">
                <a:solidFill>
                  <a:schemeClr val="lt1"/>
                </a:solidFill>
                <a:latin typeface="Play"/>
                <a:ea typeface="Play"/>
                <a:cs typeface="Play"/>
                <a:sym typeface="Play"/>
              </a:defRPr>
            </a:lvl4pPr>
            <a:lvl5pPr indent="-317500" lvl="4" marL="22860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9pPr>
          </a:lstStyle>
          <a:p/>
        </p:txBody>
      </p:sp>
      <p:sp>
        <p:nvSpPr>
          <p:cNvPr id="11" name="Google Shape;11;p9"/>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lt1"/>
                </a:solidFill>
                <a:latin typeface="Play"/>
                <a:ea typeface="Play"/>
                <a:cs typeface="Play"/>
                <a:sym typeface="Play"/>
              </a:defRPr>
            </a:lvl2pPr>
            <a:lvl3pPr lvl="2" marR="0" rtl="0" algn="l">
              <a:spcBef>
                <a:spcPts val="0"/>
              </a:spcBef>
              <a:spcAft>
                <a:spcPts val="0"/>
              </a:spcAft>
              <a:buSzPts val="1400"/>
              <a:buNone/>
              <a:defRPr b="0" i="0" sz="1800" u="none" cap="none" strike="noStrike">
                <a:solidFill>
                  <a:schemeClr val="lt1"/>
                </a:solidFill>
                <a:latin typeface="Play"/>
                <a:ea typeface="Play"/>
                <a:cs typeface="Play"/>
                <a:sym typeface="Play"/>
              </a:defRPr>
            </a:lvl3pPr>
            <a:lvl4pPr lvl="3" marR="0" rtl="0" algn="l">
              <a:spcBef>
                <a:spcPts val="0"/>
              </a:spcBef>
              <a:spcAft>
                <a:spcPts val="0"/>
              </a:spcAft>
              <a:buSzPts val="1400"/>
              <a:buNone/>
              <a:defRPr b="0" i="0" sz="1800" u="none" cap="none" strike="noStrike">
                <a:solidFill>
                  <a:schemeClr val="lt1"/>
                </a:solidFill>
                <a:latin typeface="Play"/>
                <a:ea typeface="Play"/>
                <a:cs typeface="Play"/>
                <a:sym typeface="Play"/>
              </a:defRPr>
            </a:lvl4pPr>
            <a:lvl5pPr lvl="4" marR="0" rtl="0" algn="l">
              <a:spcBef>
                <a:spcPts val="0"/>
              </a:spcBef>
              <a:spcAft>
                <a:spcPts val="0"/>
              </a:spcAft>
              <a:buSzPts val="1400"/>
              <a:buNone/>
              <a:defRPr b="0" i="0" sz="1800" u="none" cap="none" strike="noStrike">
                <a:solidFill>
                  <a:schemeClr val="lt1"/>
                </a:solidFill>
                <a:latin typeface="Play"/>
                <a:ea typeface="Play"/>
                <a:cs typeface="Play"/>
                <a:sym typeface="Play"/>
              </a:defRPr>
            </a:lvl5pPr>
            <a:lvl6pPr lvl="5" marR="0" rtl="0" algn="l">
              <a:spcBef>
                <a:spcPts val="0"/>
              </a:spcBef>
              <a:spcAft>
                <a:spcPts val="0"/>
              </a:spcAft>
              <a:buSzPts val="1400"/>
              <a:buNone/>
              <a:defRPr b="0" i="0" sz="1800" u="none" cap="none" strike="noStrike">
                <a:solidFill>
                  <a:schemeClr val="lt1"/>
                </a:solidFill>
                <a:latin typeface="Play"/>
                <a:ea typeface="Play"/>
                <a:cs typeface="Play"/>
                <a:sym typeface="Play"/>
              </a:defRPr>
            </a:lvl6pPr>
            <a:lvl7pPr lvl="6" marR="0" rtl="0" algn="l">
              <a:spcBef>
                <a:spcPts val="0"/>
              </a:spcBef>
              <a:spcAft>
                <a:spcPts val="0"/>
              </a:spcAft>
              <a:buSzPts val="1400"/>
              <a:buNone/>
              <a:defRPr b="0" i="0" sz="1800" u="none" cap="none" strike="noStrike">
                <a:solidFill>
                  <a:schemeClr val="lt1"/>
                </a:solidFill>
                <a:latin typeface="Play"/>
                <a:ea typeface="Play"/>
                <a:cs typeface="Play"/>
                <a:sym typeface="Play"/>
              </a:defRPr>
            </a:lvl7pPr>
            <a:lvl8pPr lvl="7" marR="0" rtl="0" algn="l">
              <a:spcBef>
                <a:spcPts val="0"/>
              </a:spcBef>
              <a:spcAft>
                <a:spcPts val="0"/>
              </a:spcAft>
              <a:buSzPts val="1400"/>
              <a:buNone/>
              <a:defRPr b="0" i="0" sz="1800" u="none" cap="none" strike="noStrike">
                <a:solidFill>
                  <a:schemeClr val="lt1"/>
                </a:solidFill>
                <a:latin typeface="Play"/>
                <a:ea typeface="Play"/>
                <a:cs typeface="Play"/>
                <a:sym typeface="Play"/>
              </a:defRPr>
            </a:lvl8pPr>
            <a:lvl9pPr lvl="8" marR="0" rtl="0" algn="l">
              <a:spcBef>
                <a:spcPts val="0"/>
              </a:spcBef>
              <a:spcAft>
                <a:spcPts val="0"/>
              </a:spcAft>
              <a:buSzPts val="1400"/>
              <a:buNone/>
              <a:defRPr b="0" i="0" sz="1800" u="none" cap="none" strike="noStrike">
                <a:solidFill>
                  <a:schemeClr val="lt1"/>
                </a:solidFill>
                <a:latin typeface="Play"/>
                <a:ea typeface="Play"/>
                <a:cs typeface="Play"/>
                <a:sym typeface="Play"/>
              </a:defRPr>
            </a:lvl9pPr>
          </a:lstStyle>
          <a:p/>
        </p:txBody>
      </p:sp>
      <p:sp>
        <p:nvSpPr>
          <p:cNvPr id="12" name="Google Shape;12;p9"/>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lt1"/>
                </a:solidFill>
                <a:latin typeface="Play"/>
                <a:ea typeface="Play"/>
                <a:cs typeface="Play"/>
                <a:sym typeface="Play"/>
              </a:defRPr>
            </a:lvl2pPr>
            <a:lvl3pPr lvl="2" marR="0" rtl="0" algn="l">
              <a:spcBef>
                <a:spcPts val="0"/>
              </a:spcBef>
              <a:spcAft>
                <a:spcPts val="0"/>
              </a:spcAft>
              <a:buSzPts val="1400"/>
              <a:buNone/>
              <a:defRPr b="0" i="0" sz="1800" u="none" cap="none" strike="noStrike">
                <a:solidFill>
                  <a:schemeClr val="lt1"/>
                </a:solidFill>
                <a:latin typeface="Play"/>
                <a:ea typeface="Play"/>
                <a:cs typeface="Play"/>
                <a:sym typeface="Play"/>
              </a:defRPr>
            </a:lvl3pPr>
            <a:lvl4pPr lvl="3" marR="0" rtl="0" algn="l">
              <a:spcBef>
                <a:spcPts val="0"/>
              </a:spcBef>
              <a:spcAft>
                <a:spcPts val="0"/>
              </a:spcAft>
              <a:buSzPts val="1400"/>
              <a:buNone/>
              <a:defRPr b="0" i="0" sz="1800" u="none" cap="none" strike="noStrike">
                <a:solidFill>
                  <a:schemeClr val="lt1"/>
                </a:solidFill>
                <a:latin typeface="Play"/>
                <a:ea typeface="Play"/>
                <a:cs typeface="Play"/>
                <a:sym typeface="Play"/>
              </a:defRPr>
            </a:lvl4pPr>
            <a:lvl5pPr lvl="4" marR="0" rtl="0" algn="l">
              <a:spcBef>
                <a:spcPts val="0"/>
              </a:spcBef>
              <a:spcAft>
                <a:spcPts val="0"/>
              </a:spcAft>
              <a:buSzPts val="1400"/>
              <a:buNone/>
              <a:defRPr b="0" i="0" sz="1800" u="none" cap="none" strike="noStrike">
                <a:solidFill>
                  <a:schemeClr val="lt1"/>
                </a:solidFill>
                <a:latin typeface="Play"/>
                <a:ea typeface="Play"/>
                <a:cs typeface="Play"/>
                <a:sym typeface="Play"/>
              </a:defRPr>
            </a:lvl5pPr>
            <a:lvl6pPr lvl="5" marR="0" rtl="0" algn="l">
              <a:spcBef>
                <a:spcPts val="0"/>
              </a:spcBef>
              <a:spcAft>
                <a:spcPts val="0"/>
              </a:spcAft>
              <a:buSzPts val="1400"/>
              <a:buNone/>
              <a:defRPr b="0" i="0" sz="1800" u="none" cap="none" strike="noStrike">
                <a:solidFill>
                  <a:schemeClr val="lt1"/>
                </a:solidFill>
                <a:latin typeface="Play"/>
                <a:ea typeface="Play"/>
                <a:cs typeface="Play"/>
                <a:sym typeface="Play"/>
              </a:defRPr>
            </a:lvl6pPr>
            <a:lvl7pPr lvl="6" marR="0" rtl="0" algn="l">
              <a:spcBef>
                <a:spcPts val="0"/>
              </a:spcBef>
              <a:spcAft>
                <a:spcPts val="0"/>
              </a:spcAft>
              <a:buSzPts val="1400"/>
              <a:buNone/>
              <a:defRPr b="0" i="0" sz="1800" u="none" cap="none" strike="noStrike">
                <a:solidFill>
                  <a:schemeClr val="lt1"/>
                </a:solidFill>
                <a:latin typeface="Play"/>
                <a:ea typeface="Play"/>
                <a:cs typeface="Play"/>
                <a:sym typeface="Play"/>
              </a:defRPr>
            </a:lvl7pPr>
            <a:lvl8pPr lvl="7" marR="0" rtl="0" algn="l">
              <a:spcBef>
                <a:spcPts val="0"/>
              </a:spcBef>
              <a:spcAft>
                <a:spcPts val="0"/>
              </a:spcAft>
              <a:buSzPts val="1400"/>
              <a:buNone/>
              <a:defRPr b="0" i="0" sz="1800" u="none" cap="none" strike="noStrike">
                <a:solidFill>
                  <a:schemeClr val="lt1"/>
                </a:solidFill>
                <a:latin typeface="Play"/>
                <a:ea typeface="Play"/>
                <a:cs typeface="Play"/>
                <a:sym typeface="Play"/>
              </a:defRPr>
            </a:lvl8pPr>
            <a:lvl9pPr lvl="8" marR="0" rtl="0" algn="l">
              <a:spcBef>
                <a:spcPts val="0"/>
              </a:spcBef>
              <a:spcAft>
                <a:spcPts val="0"/>
              </a:spcAft>
              <a:buSzPts val="1400"/>
              <a:buNone/>
              <a:defRPr b="0" i="0" sz="1800" u="none" cap="none" strike="noStrike">
                <a:solidFill>
                  <a:schemeClr val="lt1"/>
                </a:solidFill>
                <a:latin typeface="Play"/>
                <a:ea typeface="Play"/>
                <a:cs typeface="Play"/>
                <a:sym typeface="Play"/>
              </a:defRPr>
            </a:lvl9pPr>
          </a:lstStyle>
          <a:p/>
        </p:txBody>
      </p:sp>
      <p:sp>
        <p:nvSpPr>
          <p:cNvPr id="13" name="Google Shape;13;p9"/>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Play"/>
                <a:ea typeface="Play"/>
                <a:cs typeface="Play"/>
                <a:sym typeface="Play"/>
              </a:defRPr>
            </a:lvl1pPr>
            <a:lvl2pPr indent="0" lvl="1" marL="0" marR="0" rtl="0" algn="r">
              <a:spcBef>
                <a:spcPts val="0"/>
              </a:spcBef>
              <a:buNone/>
              <a:defRPr b="0" i="0" sz="1050" u="none" cap="none" strike="noStrike">
                <a:solidFill>
                  <a:schemeClr val="lt1"/>
                </a:solidFill>
                <a:latin typeface="Play"/>
                <a:ea typeface="Play"/>
                <a:cs typeface="Play"/>
                <a:sym typeface="Play"/>
              </a:defRPr>
            </a:lvl2pPr>
            <a:lvl3pPr indent="0" lvl="2" marL="0" marR="0" rtl="0" algn="r">
              <a:spcBef>
                <a:spcPts val="0"/>
              </a:spcBef>
              <a:buNone/>
              <a:defRPr b="0" i="0" sz="1050" u="none" cap="none" strike="noStrike">
                <a:solidFill>
                  <a:schemeClr val="lt1"/>
                </a:solidFill>
                <a:latin typeface="Play"/>
                <a:ea typeface="Play"/>
                <a:cs typeface="Play"/>
                <a:sym typeface="Play"/>
              </a:defRPr>
            </a:lvl3pPr>
            <a:lvl4pPr indent="0" lvl="3" marL="0" marR="0" rtl="0" algn="r">
              <a:spcBef>
                <a:spcPts val="0"/>
              </a:spcBef>
              <a:buNone/>
              <a:defRPr b="0" i="0" sz="1050" u="none" cap="none" strike="noStrike">
                <a:solidFill>
                  <a:schemeClr val="lt1"/>
                </a:solidFill>
                <a:latin typeface="Play"/>
                <a:ea typeface="Play"/>
                <a:cs typeface="Play"/>
                <a:sym typeface="Play"/>
              </a:defRPr>
            </a:lvl4pPr>
            <a:lvl5pPr indent="0" lvl="4" marL="0" marR="0" rtl="0" algn="r">
              <a:spcBef>
                <a:spcPts val="0"/>
              </a:spcBef>
              <a:buNone/>
              <a:defRPr b="0" i="0" sz="1050" u="none" cap="none" strike="noStrike">
                <a:solidFill>
                  <a:schemeClr val="lt1"/>
                </a:solidFill>
                <a:latin typeface="Play"/>
                <a:ea typeface="Play"/>
                <a:cs typeface="Play"/>
                <a:sym typeface="Play"/>
              </a:defRPr>
            </a:lvl5pPr>
            <a:lvl6pPr indent="0" lvl="5" marL="0" marR="0" rtl="0" algn="r">
              <a:spcBef>
                <a:spcPts val="0"/>
              </a:spcBef>
              <a:buNone/>
              <a:defRPr b="0" i="0" sz="1050" u="none" cap="none" strike="noStrike">
                <a:solidFill>
                  <a:schemeClr val="lt1"/>
                </a:solidFill>
                <a:latin typeface="Play"/>
                <a:ea typeface="Play"/>
                <a:cs typeface="Play"/>
                <a:sym typeface="Play"/>
              </a:defRPr>
            </a:lvl6pPr>
            <a:lvl7pPr indent="0" lvl="6" marL="0" marR="0" rtl="0" algn="r">
              <a:spcBef>
                <a:spcPts val="0"/>
              </a:spcBef>
              <a:buNone/>
              <a:defRPr b="0" i="0" sz="1050" u="none" cap="none" strike="noStrike">
                <a:solidFill>
                  <a:schemeClr val="lt1"/>
                </a:solidFill>
                <a:latin typeface="Play"/>
                <a:ea typeface="Play"/>
                <a:cs typeface="Play"/>
                <a:sym typeface="Play"/>
              </a:defRPr>
            </a:lvl7pPr>
            <a:lvl8pPr indent="0" lvl="7" marL="0" marR="0" rtl="0" algn="r">
              <a:spcBef>
                <a:spcPts val="0"/>
              </a:spcBef>
              <a:buNone/>
              <a:defRPr b="0" i="0" sz="1050" u="none" cap="none" strike="noStrike">
                <a:solidFill>
                  <a:schemeClr val="lt1"/>
                </a:solidFill>
                <a:latin typeface="Play"/>
                <a:ea typeface="Play"/>
                <a:cs typeface="Play"/>
                <a:sym typeface="Play"/>
              </a:defRPr>
            </a:lvl8pPr>
            <a:lvl9pPr indent="0" lvl="8" marL="0" marR="0" rtl="0" algn="r">
              <a:spcBef>
                <a:spcPts val="0"/>
              </a:spcBef>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pic>
        <p:nvPicPr>
          <p:cNvPr descr="Top view of wood desk with the plant, white keyboard, coffee in a white mug, notebook, and pen" id="90" name="Google Shape;90;p1"/>
          <p:cNvPicPr preferRelativeResize="0"/>
          <p:nvPr/>
        </p:nvPicPr>
        <p:blipFill rotWithShape="1">
          <a:blip r:embed="rId3">
            <a:alphaModFix/>
          </a:blip>
          <a:srcRect b="15174" l="0" r="0" t="1799"/>
          <a:stretch/>
        </p:blipFill>
        <p:spPr>
          <a:xfrm>
            <a:off x="8314" y="-3081"/>
            <a:ext cx="12191979" cy="6858004"/>
          </a:xfrm>
          <a:prstGeom prst="rect">
            <a:avLst/>
          </a:prstGeom>
          <a:noFill/>
          <a:ln>
            <a:noFill/>
          </a:ln>
        </p:spPr>
      </p:pic>
      <p:sp>
        <p:nvSpPr>
          <p:cNvPr id="91" name="Google Shape;91;p1"/>
          <p:cNvSpPr/>
          <p:nvPr/>
        </p:nvSpPr>
        <p:spPr>
          <a:xfrm>
            <a:off x="7523854" y="1544347"/>
            <a:ext cx="4676439" cy="5313651"/>
          </a:xfrm>
          <a:custGeom>
            <a:rect b="b" l="l" r="r" t="t"/>
            <a:pathLst>
              <a:path extrusionOk="0" h="5422604" w="6846874">
                <a:moveTo>
                  <a:pt x="6846874" y="5422604"/>
                </a:moveTo>
                <a:lnTo>
                  <a:pt x="0" y="5422603"/>
                </a:lnTo>
                <a:lnTo>
                  <a:pt x="6839561" y="0"/>
                </a:lnTo>
                <a:cubicBezTo>
                  <a:pt x="6841999" y="1807535"/>
                  <a:pt x="6844436" y="3615069"/>
                  <a:pt x="6846874" y="5422604"/>
                </a:cubicBez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92" name="Google Shape;92;p1"/>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93" name="Google Shape;93;p1"/>
          <p:cNvSpPr txBox="1"/>
          <p:nvPr>
            <p:ph type="ctrTitle"/>
          </p:nvPr>
        </p:nvSpPr>
        <p:spPr>
          <a:xfrm>
            <a:off x="1143000" y="1181101"/>
            <a:ext cx="7077075" cy="2247899"/>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rgbClr val="FFFFFF"/>
              </a:buClr>
              <a:buSzPct val="100000"/>
              <a:buFont typeface="Play"/>
              <a:buNone/>
            </a:pPr>
            <a:r>
              <a:rPr lang="en-US">
                <a:solidFill>
                  <a:srgbClr val="FFFFFF"/>
                </a:solidFill>
              </a:rPr>
              <a:t>THE IMPACT OF REMOTE WORK ON MENTAL HEALTH AMONG NORTH AMERICAN WORKERS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1bde59550a_0_2"/>
          <p:cNvSpPr txBox="1"/>
          <p:nvPr>
            <p:ph type="title"/>
          </p:nvPr>
        </p:nvSpPr>
        <p:spPr>
          <a:xfrm>
            <a:off x="943750" y="954250"/>
            <a:ext cx="10580700" cy="1025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Breakdown of Mental Health Conditions by Gender</a:t>
            </a:r>
            <a:endParaRPr/>
          </a:p>
        </p:txBody>
      </p:sp>
      <p:sp>
        <p:nvSpPr>
          <p:cNvPr id="157" name="Google Shape;157;g31bde59550a_0_2"/>
          <p:cNvSpPr txBox="1"/>
          <p:nvPr>
            <p:ph idx="1" type="body"/>
          </p:nvPr>
        </p:nvSpPr>
        <p:spPr>
          <a:xfrm>
            <a:off x="1142999" y="2067127"/>
            <a:ext cx="4799100" cy="7101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t/>
            </a:r>
            <a:endParaRPr/>
          </a:p>
        </p:txBody>
      </p:sp>
      <p:sp>
        <p:nvSpPr>
          <p:cNvPr id="158" name="Google Shape;158;g31bde59550a_0_2"/>
          <p:cNvSpPr txBox="1"/>
          <p:nvPr>
            <p:ph idx="2" type="body"/>
          </p:nvPr>
        </p:nvSpPr>
        <p:spPr>
          <a:xfrm>
            <a:off x="1143001" y="2864795"/>
            <a:ext cx="4799100" cy="302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59" name="Google Shape;159;g31bde59550a_0_2"/>
          <p:cNvSpPr txBox="1"/>
          <p:nvPr>
            <p:ph idx="3" type="body"/>
          </p:nvPr>
        </p:nvSpPr>
        <p:spPr>
          <a:xfrm>
            <a:off x="6250018" y="2067127"/>
            <a:ext cx="4799100" cy="7101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t/>
            </a:r>
            <a:endParaRPr/>
          </a:p>
        </p:txBody>
      </p:sp>
      <p:sp>
        <p:nvSpPr>
          <p:cNvPr id="160" name="Google Shape;160;g31bde59550a_0_2"/>
          <p:cNvSpPr txBox="1"/>
          <p:nvPr>
            <p:ph idx="4" type="body"/>
          </p:nvPr>
        </p:nvSpPr>
        <p:spPr>
          <a:xfrm>
            <a:off x="6250019" y="2864795"/>
            <a:ext cx="4799100" cy="302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1" name="Google Shape;161;g31bde59550a_0_2"/>
          <p:cNvPicPr preferRelativeResize="0"/>
          <p:nvPr/>
        </p:nvPicPr>
        <p:blipFill>
          <a:blip r:embed="rId3">
            <a:alphaModFix/>
          </a:blip>
          <a:stretch>
            <a:fillRect/>
          </a:stretch>
        </p:blipFill>
        <p:spPr>
          <a:xfrm>
            <a:off x="607275" y="2025175"/>
            <a:ext cx="5548149" cy="4171750"/>
          </a:xfrm>
          <a:prstGeom prst="rect">
            <a:avLst/>
          </a:prstGeom>
          <a:noFill/>
          <a:ln>
            <a:noFill/>
          </a:ln>
        </p:spPr>
      </p:pic>
      <p:pic>
        <p:nvPicPr>
          <p:cNvPr id="162" name="Google Shape;162;g31bde59550a_0_2"/>
          <p:cNvPicPr preferRelativeResize="0"/>
          <p:nvPr/>
        </p:nvPicPr>
        <p:blipFill>
          <a:blip r:embed="rId4">
            <a:alphaModFix/>
          </a:blip>
          <a:stretch>
            <a:fillRect/>
          </a:stretch>
        </p:blipFill>
        <p:spPr>
          <a:xfrm>
            <a:off x="6301325" y="2046150"/>
            <a:ext cx="5548149" cy="412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1143000" y="310775"/>
            <a:ext cx="9906000" cy="121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3600"/>
              <a:buFont typeface="Play"/>
              <a:buNone/>
            </a:pPr>
            <a:r>
              <a:rPr lang="en-US" sz="2500"/>
              <a:t>How do the number of hours worked per week and regional differences impact employee productivity in remote work environments in North America vs. Asia?</a:t>
            </a:r>
            <a:endParaRPr sz="2500"/>
          </a:p>
        </p:txBody>
      </p:sp>
      <p:sp>
        <p:nvSpPr>
          <p:cNvPr id="168" name="Google Shape;168;p7"/>
          <p:cNvSpPr txBox="1"/>
          <p:nvPr>
            <p:ph idx="1" type="body"/>
          </p:nvPr>
        </p:nvSpPr>
        <p:spPr>
          <a:xfrm>
            <a:off x="1143000" y="1771475"/>
            <a:ext cx="3207900" cy="4127700"/>
          </a:xfrm>
          <a:prstGeom prst="rect">
            <a:avLst/>
          </a:prstGeom>
          <a:noFill/>
          <a:ln>
            <a:noFill/>
          </a:ln>
        </p:spPr>
        <p:txBody>
          <a:bodyPr anchorCtr="0" anchor="t" bIns="45700" lIns="91425" spcFirstLastPara="1" rIns="91425" wrap="square" tIns="45700">
            <a:normAutofit fontScale="40000" lnSpcReduction="10000"/>
          </a:bodyPr>
          <a:lstStyle/>
          <a:p>
            <a:pPr indent="0" lvl="0" marL="0" rtl="0" algn="l">
              <a:lnSpc>
                <a:spcPct val="115000"/>
              </a:lnSpc>
              <a:spcBef>
                <a:spcPts val="1200"/>
              </a:spcBef>
              <a:spcAft>
                <a:spcPts val="0"/>
              </a:spcAft>
              <a:buClr>
                <a:schemeClr val="dk1"/>
              </a:buClr>
              <a:buSzPct val="27638"/>
              <a:buFont typeface="Arial"/>
              <a:buNone/>
            </a:pPr>
            <a:r>
              <a:rPr lang="en-US" sz="3980"/>
              <a:t>North America Remote Analysis:</a:t>
            </a:r>
            <a:endParaRPr sz="3980"/>
          </a:p>
          <a:p>
            <a:pPr indent="0" lvl="0" marL="0" rtl="0" algn="l">
              <a:lnSpc>
                <a:spcPct val="115000"/>
              </a:lnSpc>
              <a:spcBef>
                <a:spcPts val="1200"/>
              </a:spcBef>
              <a:spcAft>
                <a:spcPts val="0"/>
              </a:spcAft>
              <a:buClr>
                <a:schemeClr val="dk1"/>
              </a:buClr>
              <a:buSzPct val="34668"/>
              <a:buNone/>
            </a:pPr>
            <a:r>
              <a:rPr lang="en-US" sz="3172"/>
              <a:t>The analysis shows that in North America employees who report working between 21-40 remote hours per week report the highest level of productivity decrease. The employees who reported working 41-60 hours per week reported the highest levels of increased productivity out of the three bins. </a:t>
            </a:r>
            <a:endParaRPr sz="3172"/>
          </a:p>
          <a:p>
            <a:pPr indent="0" lvl="0" marL="0" rtl="0" algn="l">
              <a:lnSpc>
                <a:spcPct val="115000"/>
              </a:lnSpc>
              <a:spcBef>
                <a:spcPts val="1200"/>
              </a:spcBef>
              <a:spcAft>
                <a:spcPts val="0"/>
              </a:spcAft>
              <a:buClr>
                <a:schemeClr val="dk1"/>
              </a:buClr>
              <a:buSzPct val="34668"/>
              <a:buFont typeface="Arial"/>
              <a:buNone/>
            </a:pPr>
            <a:r>
              <a:rPr lang="en-US" sz="3172"/>
              <a:t>Notably most North Americans in the data set worked between 41-60 hours per week.The sample size for the employees that worked between 61-80 hours a week in North America is small and therefore does not provide clear conclusions.</a:t>
            </a:r>
            <a:endParaRPr sz="3172"/>
          </a:p>
          <a:p>
            <a:pPr indent="-101600" lvl="0" marL="228600" rtl="0" algn="l">
              <a:lnSpc>
                <a:spcPct val="120000"/>
              </a:lnSpc>
              <a:spcBef>
                <a:spcPts val="1200"/>
              </a:spcBef>
              <a:spcAft>
                <a:spcPts val="0"/>
              </a:spcAft>
              <a:buClr>
                <a:schemeClr val="lt1"/>
              </a:buClr>
              <a:buSzPct val="100000"/>
              <a:buNone/>
            </a:pPr>
            <a:r>
              <a:t/>
            </a:r>
            <a:endParaRPr/>
          </a:p>
        </p:txBody>
      </p:sp>
      <p:pic>
        <p:nvPicPr>
          <p:cNvPr id="169" name="Google Shape;169;p7"/>
          <p:cNvPicPr preferRelativeResize="0"/>
          <p:nvPr/>
        </p:nvPicPr>
        <p:blipFill>
          <a:blip r:embed="rId3">
            <a:alphaModFix/>
          </a:blip>
          <a:stretch>
            <a:fillRect/>
          </a:stretch>
        </p:blipFill>
        <p:spPr>
          <a:xfrm>
            <a:off x="4454700" y="1771475"/>
            <a:ext cx="7538250" cy="376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1bde59550a_15_10"/>
          <p:cNvSpPr txBox="1"/>
          <p:nvPr>
            <p:ph type="title"/>
          </p:nvPr>
        </p:nvSpPr>
        <p:spPr>
          <a:xfrm>
            <a:off x="1143000" y="310775"/>
            <a:ext cx="9906000" cy="121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3600"/>
              <a:buFont typeface="Play"/>
              <a:buNone/>
            </a:pPr>
            <a:r>
              <a:rPr lang="en-US" sz="2500"/>
              <a:t>How do the number of hours worked per week and regional differences impact employee productivity in remote work environments in North America vs. Asia?</a:t>
            </a:r>
            <a:endParaRPr sz="2500"/>
          </a:p>
        </p:txBody>
      </p:sp>
      <p:sp>
        <p:nvSpPr>
          <p:cNvPr id="175" name="Google Shape;175;g31bde59550a_15_10"/>
          <p:cNvSpPr txBox="1"/>
          <p:nvPr>
            <p:ph idx="1" type="body"/>
          </p:nvPr>
        </p:nvSpPr>
        <p:spPr>
          <a:xfrm>
            <a:off x="1143000" y="1647150"/>
            <a:ext cx="3207900" cy="4361400"/>
          </a:xfrm>
          <a:prstGeom prst="rect">
            <a:avLst/>
          </a:prstGeom>
          <a:noFill/>
          <a:ln>
            <a:noFill/>
          </a:ln>
        </p:spPr>
        <p:txBody>
          <a:bodyPr anchorCtr="0" anchor="t" bIns="45700" lIns="91425" spcFirstLastPara="1" rIns="91425" wrap="square" tIns="45700">
            <a:normAutofit fontScale="62500"/>
          </a:bodyPr>
          <a:lstStyle/>
          <a:p>
            <a:pPr indent="0" lvl="0" marL="0" rtl="0" algn="l">
              <a:spcBef>
                <a:spcPts val="1000"/>
              </a:spcBef>
              <a:spcAft>
                <a:spcPts val="0"/>
              </a:spcAft>
              <a:buNone/>
            </a:pPr>
            <a:r>
              <a:rPr lang="en-US" sz="2640"/>
              <a:t>Asia Remote Analysis:</a:t>
            </a:r>
            <a:endParaRPr sz="2640"/>
          </a:p>
          <a:p>
            <a:pPr indent="0" lvl="0" marL="0" rtl="0" algn="l">
              <a:spcBef>
                <a:spcPts val="1000"/>
              </a:spcBef>
              <a:spcAft>
                <a:spcPts val="0"/>
              </a:spcAft>
              <a:buNone/>
            </a:pPr>
            <a:r>
              <a:rPr lang="en-US"/>
              <a:t>Productivity generally trends downward as weekly hours increase beyond 40. </a:t>
            </a:r>
            <a:endParaRPr/>
          </a:p>
          <a:p>
            <a:pPr indent="0" lvl="0" marL="0" rtl="0" algn="l">
              <a:spcBef>
                <a:spcPts val="1000"/>
              </a:spcBef>
              <a:spcAft>
                <a:spcPts val="0"/>
              </a:spcAft>
              <a:buNone/>
            </a:pPr>
            <a:r>
              <a:rPr lang="en-US"/>
              <a:t>In Asia, the employees who reported working 21-40 reported similar levels of productivity </a:t>
            </a:r>
            <a:endParaRPr/>
          </a:p>
          <a:p>
            <a:pPr indent="0" lvl="0" marL="0" rtl="0" algn="l">
              <a:spcBef>
                <a:spcPts val="1000"/>
              </a:spcBef>
              <a:spcAft>
                <a:spcPts val="0"/>
              </a:spcAft>
              <a:buNone/>
            </a:pPr>
            <a:r>
              <a:rPr lang="en-US"/>
              <a:t>Most Asian employees report decrease or no productivity gains when working over 41 hours per week, underscoring potential burnout or inefficiency at higher workloads. </a:t>
            </a:r>
            <a:endParaRPr/>
          </a:p>
          <a:p>
            <a:pPr indent="0" lvl="0" marL="0" rtl="0" algn="l">
              <a:spcBef>
                <a:spcPts val="1000"/>
              </a:spcBef>
              <a:spcAft>
                <a:spcPts val="0"/>
              </a:spcAft>
              <a:buNone/>
            </a:pPr>
            <a:r>
              <a:rPr lang="en-US"/>
              <a:t>The small sample size for employees working 61-80 hours makes it difficult to draw conclusions for this segment.</a:t>
            </a:r>
            <a:endParaRPr/>
          </a:p>
          <a:p>
            <a:pPr indent="0" lvl="0" marL="0" rtl="0" algn="l">
              <a:spcBef>
                <a:spcPts val="1000"/>
              </a:spcBef>
              <a:spcAft>
                <a:spcPts val="0"/>
              </a:spcAft>
              <a:buNone/>
            </a:pPr>
            <a:r>
              <a:t/>
            </a:r>
            <a:endParaRPr/>
          </a:p>
        </p:txBody>
      </p:sp>
      <p:pic>
        <p:nvPicPr>
          <p:cNvPr id="176" name="Google Shape;176;g31bde59550a_15_10"/>
          <p:cNvPicPr preferRelativeResize="0"/>
          <p:nvPr/>
        </p:nvPicPr>
        <p:blipFill>
          <a:blip r:embed="rId3">
            <a:alphaModFix/>
          </a:blip>
          <a:stretch>
            <a:fillRect/>
          </a:stretch>
        </p:blipFill>
        <p:spPr>
          <a:xfrm>
            <a:off x="4503300" y="1771475"/>
            <a:ext cx="7536300" cy="3768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1bde59550a_15_1"/>
          <p:cNvSpPr txBox="1"/>
          <p:nvPr>
            <p:ph idx="1" type="body"/>
          </p:nvPr>
        </p:nvSpPr>
        <p:spPr>
          <a:xfrm>
            <a:off x="512125" y="5055450"/>
            <a:ext cx="11222400" cy="1635600"/>
          </a:xfrm>
          <a:prstGeom prst="rect">
            <a:avLst/>
          </a:prstGeom>
        </p:spPr>
        <p:txBody>
          <a:bodyPr anchorCtr="0" anchor="t" bIns="45700" lIns="91425" spcFirstLastPara="1" rIns="91425" wrap="square" tIns="45700">
            <a:noAutofit/>
          </a:bodyPr>
          <a:lstStyle/>
          <a:p>
            <a:pPr indent="0" lvl="0" marL="0" rtl="0" algn="l">
              <a:lnSpc>
                <a:spcPct val="95000"/>
              </a:lnSpc>
              <a:spcBef>
                <a:spcPts val="1800"/>
              </a:spcBef>
              <a:spcAft>
                <a:spcPts val="0"/>
              </a:spcAft>
              <a:buSzPts val="688"/>
              <a:buNone/>
            </a:pPr>
            <a:r>
              <a:rPr b="1" lang="en-US" sz="1300">
                <a:highlight>
                  <a:schemeClr val="dk1"/>
                </a:highlight>
              </a:rPr>
              <a:t>Regional Comparison:</a:t>
            </a:r>
            <a:endParaRPr b="1" sz="1300">
              <a:highlight>
                <a:schemeClr val="dk1"/>
              </a:highlight>
            </a:endParaRPr>
          </a:p>
          <a:p>
            <a:pPr indent="0" lvl="0" marL="0" rtl="0" algn="l">
              <a:lnSpc>
                <a:spcPct val="95000"/>
              </a:lnSpc>
              <a:spcBef>
                <a:spcPts val="400"/>
              </a:spcBef>
              <a:spcAft>
                <a:spcPts val="0"/>
              </a:spcAft>
              <a:buSzPts val="688"/>
              <a:buNone/>
            </a:pPr>
            <a:r>
              <a:rPr lang="en-US" sz="1100">
                <a:highlight>
                  <a:schemeClr val="dk1"/>
                </a:highlight>
              </a:rPr>
              <a:t>The bar charts analyzing Productivity Change versus Remote Hours Worked Per Week for North America and Asia reveal distinct regional trends. In North America, productivity changes are relatively balanced across the 21-40 and 41-60 hour bins, with many employees reporting "No Change" or an "Increase" in productivity. In contrast, Asia shows a greater occurrence of "Decrease" in productivity within these same hour ranges, indicating potential challenges associated with longer working hours in remote settings.</a:t>
            </a:r>
            <a:endParaRPr sz="1100">
              <a:highlight>
                <a:schemeClr val="dk1"/>
              </a:highlight>
            </a:endParaRPr>
          </a:p>
          <a:p>
            <a:pPr indent="0" lvl="0" marL="0" rtl="0" algn="l">
              <a:lnSpc>
                <a:spcPct val="95000"/>
              </a:lnSpc>
              <a:spcBef>
                <a:spcPts val="1100"/>
              </a:spcBef>
              <a:spcAft>
                <a:spcPts val="0"/>
              </a:spcAft>
              <a:buSzPts val="688"/>
              <a:buNone/>
            </a:pPr>
            <a:r>
              <a:rPr lang="en-US" sz="1100">
                <a:highlight>
                  <a:schemeClr val="dk1"/>
                </a:highlight>
              </a:rPr>
              <a:t>Both regions have minimal representation in the 61-80 hour bin, suggesting that few employees work extensive hours. Despite this, productivity outcomes in this category vary significantly. North America shows more stable and positive productivity trends, while Asia has more variation and challenges. This could be due to differences in culture, workplace practices, or resources. These results suggest the importance of creating remote work policies and support systems that are tailored to the unique needs of each region.</a:t>
            </a:r>
            <a:endParaRPr sz="1100">
              <a:highlight>
                <a:schemeClr val="dk1"/>
              </a:highlight>
            </a:endParaRPr>
          </a:p>
          <a:p>
            <a:pPr indent="0" lvl="0" marL="0" rtl="0" algn="l">
              <a:lnSpc>
                <a:spcPct val="95000"/>
              </a:lnSpc>
              <a:spcBef>
                <a:spcPts val="500"/>
              </a:spcBef>
              <a:spcAft>
                <a:spcPts val="0"/>
              </a:spcAft>
              <a:buClr>
                <a:schemeClr val="dk1"/>
              </a:buClr>
              <a:buSzPts val="688"/>
              <a:buFont typeface="Arial"/>
              <a:buNone/>
            </a:pPr>
            <a:r>
              <a:t/>
            </a:r>
            <a:endParaRPr sz="1100">
              <a:highlight>
                <a:schemeClr val="dk1"/>
              </a:highlight>
              <a:latin typeface="Arial"/>
              <a:ea typeface="Arial"/>
              <a:cs typeface="Arial"/>
              <a:sym typeface="Arial"/>
            </a:endParaRPr>
          </a:p>
          <a:p>
            <a:pPr indent="0" lvl="0" marL="0" rtl="0" algn="l">
              <a:lnSpc>
                <a:spcPct val="100000"/>
              </a:lnSpc>
              <a:spcBef>
                <a:spcPts val="1000"/>
              </a:spcBef>
              <a:spcAft>
                <a:spcPts val="0"/>
              </a:spcAft>
              <a:buSzPts val="688"/>
              <a:buNone/>
            </a:pPr>
            <a:r>
              <a:t/>
            </a:r>
            <a:endParaRPr sz="1100"/>
          </a:p>
        </p:txBody>
      </p:sp>
      <p:pic>
        <p:nvPicPr>
          <p:cNvPr id="182" name="Google Shape;182;g31bde59550a_15_1"/>
          <p:cNvPicPr preferRelativeResize="0"/>
          <p:nvPr/>
        </p:nvPicPr>
        <p:blipFill>
          <a:blip r:embed="rId3">
            <a:alphaModFix/>
          </a:blip>
          <a:stretch>
            <a:fillRect/>
          </a:stretch>
        </p:blipFill>
        <p:spPr>
          <a:xfrm>
            <a:off x="111325" y="1076425"/>
            <a:ext cx="5800349" cy="3844400"/>
          </a:xfrm>
          <a:prstGeom prst="rect">
            <a:avLst/>
          </a:prstGeom>
          <a:noFill/>
          <a:ln>
            <a:noFill/>
          </a:ln>
        </p:spPr>
      </p:pic>
      <p:pic>
        <p:nvPicPr>
          <p:cNvPr id="183" name="Google Shape;183;g31bde59550a_15_1"/>
          <p:cNvPicPr preferRelativeResize="0"/>
          <p:nvPr/>
        </p:nvPicPr>
        <p:blipFill>
          <a:blip r:embed="rId4">
            <a:alphaModFix/>
          </a:blip>
          <a:stretch>
            <a:fillRect/>
          </a:stretch>
        </p:blipFill>
        <p:spPr>
          <a:xfrm>
            <a:off x="6130875" y="1076425"/>
            <a:ext cx="5970825" cy="3844400"/>
          </a:xfrm>
          <a:prstGeom prst="rect">
            <a:avLst/>
          </a:prstGeom>
          <a:noFill/>
          <a:ln>
            <a:noFill/>
          </a:ln>
        </p:spPr>
      </p:pic>
      <p:sp>
        <p:nvSpPr>
          <p:cNvPr id="184" name="Google Shape;184;g31bde59550a_15_1"/>
          <p:cNvSpPr txBox="1"/>
          <p:nvPr/>
        </p:nvSpPr>
        <p:spPr>
          <a:xfrm>
            <a:off x="1392300" y="93400"/>
            <a:ext cx="9407400" cy="74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3600"/>
              <a:buFont typeface="Play"/>
              <a:buNone/>
            </a:pPr>
            <a:r>
              <a:rPr lang="en-US" sz="2000">
                <a:solidFill>
                  <a:schemeClr val="lt1"/>
                </a:solidFill>
                <a:latin typeface="Play"/>
                <a:ea typeface="Play"/>
                <a:cs typeface="Play"/>
                <a:sym typeface="Play"/>
              </a:rPr>
              <a:t>How do the number of hours worked per week and regional differences impact employee productivity in remote work environments in North America vs. Asia?</a:t>
            </a:r>
            <a:endParaRPr sz="2000">
              <a:solidFill>
                <a:schemeClr val="lt1"/>
              </a:solidFill>
              <a:latin typeface="Play"/>
              <a:ea typeface="Play"/>
              <a:cs typeface="Play"/>
              <a:sym typeface="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en-US"/>
              <a:t>Final Analysis</a:t>
            </a:r>
            <a:endParaRPr/>
          </a:p>
        </p:txBody>
      </p:sp>
      <p:sp>
        <p:nvSpPr>
          <p:cNvPr id="190" name="Google Shape;190;p8"/>
          <p:cNvSpPr txBox="1"/>
          <p:nvPr>
            <p:ph idx="1" type="body"/>
          </p:nvPr>
        </p:nvSpPr>
        <p:spPr>
          <a:xfrm>
            <a:off x="1143000" y="2332026"/>
            <a:ext cx="9905999" cy="3567118"/>
          </a:xfrm>
          <a:prstGeom prst="rect">
            <a:avLst/>
          </a:prstGeom>
          <a:noFill/>
          <a:ln>
            <a:noFill/>
          </a:ln>
        </p:spPr>
        <p:txBody>
          <a:bodyPr anchorCtr="0" anchor="t" bIns="45700" lIns="91425" spcFirstLastPara="1" rIns="91425" wrap="square" tIns="45700">
            <a:normAutofit fontScale="62500" lnSpcReduction="10000"/>
          </a:bodyPr>
          <a:lstStyle/>
          <a:p>
            <a:pPr indent="-300037" lvl="0" marL="457200" rtl="0" algn="l">
              <a:lnSpc>
                <a:spcPct val="120000"/>
              </a:lnSpc>
              <a:spcBef>
                <a:spcPts val="0"/>
              </a:spcBef>
              <a:spcAft>
                <a:spcPts val="0"/>
              </a:spcAft>
              <a:buSzPct val="90000"/>
              <a:buChar char="●"/>
            </a:pPr>
            <a:r>
              <a:rPr lang="en-US"/>
              <a:t>In this study, 73% of the North American remote workers have a mental health condition.  It is evenly split between depression, burnout and anxiety.</a:t>
            </a:r>
            <a:endParaRPr/>
          </a:p>
          <a:p>
            <a:pPr indent="-300037" lvl="0" marL="457200" rtl="0" algn="l">
              <a:lnSpc>
                <a:spcPct val="120000"/>
              </a:lnSpc>
              <a:spcBef>
                <a:spcPts val="0"/>
              </a:spcBef>
              <a:spcAft>
                <a:spcPts val="0"/>
              </a:spcAft>
              <a:buSzPct val="90000"/>
              <a:buChar char="●"/>
            </a:pPr>
            <a:r>
              <a:rPr lang="en-US"/>
              <a:t>Female remote workers are experiencing depression at a higher rate and male remote workers are experiencing anxiety at a higher rate.</a:t>
            </a:r>
            <a:endParaRPr/>
          </a:p>
          <a:p>
            <a:pPr indent="-300037" lvl="0" marL="457200" rtl="0" algn="l">
              <a:spcBef>
                <a:spcPts val="1000"/>
              </a:spcBef>
              <a:spcAft>
                <a:spcPts val="0"/>
              </a:spcAft>
              <a:buSzPct val="85714"/>
              <a:buChar char="●"/>
            </a:pPr>
            <a:r>
              <a:rPr lang="en-US" sz="2100">
                <a:latin typeface="Arial"/>
                <a:ea typeface="Arial"/>
                <a:cs typeface="Arial"/>
                <a:sym typeface="Arial"/>
              </a:rPr>
              <a:t>Remote work does not have a significant impact on perceived social isolation or work-life balance when considered on average. However off the three work arrangements (remote, hybrid, onsite), remote work was the most likely to produce feelings of extreme social isolation and extreme work life imbalance. These findings suggest that while the overall impact of remote work on social isolation and work-life balance may be minimal, individual experiences can vary greatly. Further research is needed to understand the individual factors contributing to these variations in response to remote work.</a:t>
            </a:r>
            <a:r>
              <a:rPr lang="en-US"/>
              <a:t> </a:t>
            </a:r>
            <a:endParaRPr/>
          </a:p>
          <a:p>
            <a:pPr indent="-313928" lvl="0" marL="457200" rtl="0" algn="l">
              <a:spcBef>
                <a:spcPts val="1000"/>
              </a:spcBef>
              <a:spcAft>
                <a:spcPts val="0"/>
              </a:spcAft>
              <a:buSzPct val="100000"/>
              <a:buFont typeface="Play"/>
              <a:buChar char="●"/>
            </a:pPr>
            <a:r>
              <a:rPr lang="en-US" sz="2150">
                <a:highlight>
                  <a:schemeClr val="dk1"/>
                </a:highlight>
              </a:rPr>
              <a:t>We recommend that organizations carefully monitor and limit working hours to avoid burnout and optimize productivity. Providing region-specific support systems, such as better mental health resources or flexible scheduling, could also improve employee outcomes.</a:t>
            </a:r>
            <a:endParaRPr sz="2150">
              <a:highlight>
                <a:schemeClr val="dk1"/>
              </a:highlight>
            </a:endParaRPr>
          </a:p>
          <a:p>
            <a:pPr indent="-313928" lvl="0" marL="457200" rtl="0" algn="l">
              <a:spcBef>
                <a:spcPts val="1000"/>
              </a:spcBef>
              <a:spcAft>
                <a:spcPts val="0"/>
              </a:spcAft>
              <a:buSzPct val="100000"/>
              <a:buChar char="●"/>
            </a:pPr>
            <a:r>
              <a:rPr lang="en-US" sz="2150">
                <a:highlight>
                  <a:schemeClr val="dk1"/>
                </a:highlight>
              </a:rPr>
              <a:t>Stress levels across the industries in North America for each work location were very similar, but remote workers showed less stress overall.</a:t>
            </a:r>
            <a:endParaRPr sz="2150">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2019300" y="1322615"/>
            <a:ext cx="8175171" cy="4212771"/>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Play"/>
              <a:buNone/>
            </a:pPr>
            <a:r>
              <a:rPr lang="en-US"/>
              <a:t>Research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1110525" y="424835"/>
            <a:ext cx="9906000" cy="1360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Play"/>
              <a:buNone/>
            </a:pPr>
            <a:r>
              <a:rPr lang="en-US" sz="3000"/>
              <a:t>How do stress levels vary across different industries in remote work environments?</a:t>
            </a:r>
            <a:endParaRPr sz="3000"/>
          </a:p>
        </p:txBody>
      </p:sp>
      <p:sp>
        <p:nvSpPr>
          <p:cNvPr id="104" name="Google Shape;104;p3"/>
          <p:cNvSpPr txBox="1"/>
          <p:nvPr>
            <p:ph idx="1" type="body"/>
          </p:nvPr>
        </p:nvSpPr>
        <p:spPr>
          <a:xfrm>
            <a:off x="1143000" y="1681725"/>
            <a:ext cx="3896700" cy="4217400"/>
          </a:xfrm>
          <a:prstGeom prst="rect">
            <a:avLst/>
          </a:prstGeom>
          <a:noFill/>
          <a:ln>
            <a:noFill/>
          </a:ln>
          <a:effectLst>
            <a:outerShdw blurRad="57150" rotWithShape="0" algn="bl" dir="5400000" dist="19050">
              <a:schemeClr val="dk1">
                <a:alpha val="50000"/>
              </a:schemeClr>
            </a:outerShdw>
          </a:effectLst>
        </p:spPr>
        <p:txBody>
          <a:bodyPr anchorCtr="0" anchor="t" bIns="45700" lIns="91425" spcFirstLastPara="1" rIns="91425" wrap="square" tIns="45700">
            <a:normAutofit/>
          </a:bodyPr>
          <a:lstStyle/>
          <a:p>
            <a:pPr indent="-342900" lvl="0" marL="457200" rtl="0" algn="l">
              <a:lnSpc>
                <a:spcPct val="120000"/>
              </a:lnSpc>
              <a:spcBef>
                <a:spcPts val="0"/>
              </a:spcBef>
              <a:spcAft>
                <a:spcPts val="0"/>
              </a:spcAft>
              <a:buSzPts val="1800"/>
              <a:buChar char="•"/>
            </a:pPr>
            <a:r>
              <a:rPr lang="en-US"/>
              <a:t>In North America, remote workers felt less stress than other work locations</a:t>
            </a:r>
            <a:endParaRPr/>
          </a:p>
          <a:p>
            <a:pPr indent="-342900" lvl="0" marL="457200" rtl="0" algn="l">
              <a:lnSpc>
                <a:spcPct val="120000"/>
              </a:lnSpc>
              <a:spcBef>
                <a:spcPts val="0"/>
              </a:spcBef>
              <a:spcAft>
                <a:spcPts val="0"/>
              </a:spcAft>
              <a:buSzPts val="1800"/>
              <a:buChar char="•"/>
            </a:pPr>
            <a:r>
              <a:rPr lang="en-US"/>
              <a:t>Though most industries show less stress working remotely, we would have still expected a larger decrease in stress working remotely</a:t>
            </a:r>
            <a:endParaRPr/>
          </a:p>
        </p:txBody>
      </p:sp>
      <p:pic>
        <p:nvPicPr>
          <p:cNvPr id="105" name="Google Shape;105;p3"/>
          <p:cNvPicPr preferRelativeResize="0"/>
          <p:nvPr/>
        </p:nvPicPr>
        <p:blipFill>
          <a:blip r:embed="rId3">
            <a:alphaModFix/>
          </a:blip>
          <a:stretch>
            <a:fillRect/>
          </a:stretch>
        </p:blipFill>
        <p:spPr>
          <a:xfrm>
            <a:off x="5112525" y="1681725"/>
            <a:ext cx="5836876" cy="435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1bde59550a_9_0"/>
          <p:cNvSpPr txBox="1"/>
          <p:nvPr>
            <p:ph type="title"/>
          </p:nvPr>
        </p:nvSpPr>
        <p:spPr>
          <a:xfrm>
            <a:off x="1110525" y="424835"/>
            <a:ext cx="9906000" cy="1360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Play"/>
              <a:buNone/>
            </a:pPr>
            <a:r>
              <a:rPr lang="en-US" sz="3000"/>
              <a:t>How do stress levels vary across different industries in remote work environments?</a:t>
            </a:r>
            <a:endParaRPr sz="3000"/>
          </a:p>
        </p:txBody>
      </p:sp>
      <p:sp>
        <p:nvSpPr>
          <p:cNvPr id="111" name="Google Shape;111;g31bde59550a_9_0"/>
          <p:cNvSpPr txBox="1"/>
          <p:nvPr>
            <p:ph idx="1" type="body"/>
          </p:nvPr>
        </p:nvSpPr>
        <p:spPr>
          <a:xfrm>
            <a:off x="1143000" y="1681725"/>
            <a:ext cx="3896700" cy="42174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20000"/>
              </a:lnSpc>
              <a:spcBef>
                <a:spcPts val="0"/>
              </a:spcBef>
              <a:spcAft>
                <a:spcPts val="0"/>
              </a:spcAft>
              <a:buSzPts val="1800"/>
              <a:buChar char="•"/>
            </a:pPr>
            <a:r>
              <a:rPr lang="en-US"/>
              <a:t>Focusing</a:t>
            </a:r>
            <a:r>
              <a:rPr lang="en-US"/>
              <a:t> on the Healthcare industry with the highest average stress level and showing wich jobs they are</a:t>
            </a:r>
            <a:endParaRPr/>
          </a:p>
          <a:p>
            <a:pPr indent="-342900" lvl="0" marL="457200" rtl="0" algn="l">
              <a:lnSpc>
                <a:spcPct val="120000"/>
              </a:lnSpc>
              <a:spcBef>
                <a:spcPts val="0"/>
              </a:spcBef>
              <a:spcAft>
                <a:spcPts val="0"/>
              </a:spcAft>
              <a:buSzPts val="1800"/>
              <a:buChar char="•"/>
            </a:pPr>
            <a:r>
              <a:rPr lang="en-US"/>
              <a:t>HR department and Marketing </a:t>
            </a:r>
            <a:endParaRPr/>
          </a:p>
          <a:p>
            <a:pPr indent="-342900" lvl="0" marL="457200" rtl="0" algn="l">
              <a:lnSpc>
                <a:spcPct val="120000"/>
              </a:lnSpc>
              <a:spcBef>
                <a:spcPts val="0"/>
              </a:spcBef>
              <a:spcAft>
                <a:spcPts val="0"/>
              </a:spcAft>
              <a:buSzPts val="1800"/>
              <a:buChar char="•"/>
            </a:pPr>
            <a:r>
              <a:rPr lang="en-US"/>
              <a:t>HR - managing employees </a:t>
            </a:r>
            <a:endParaRPr/>
          </a:p>
          <a:p>
            <a:pPr indent="-342900" lvl="0" marL="457200" rtl="0" algn="l">
              <a:lnSpc>
                <a:spcPct val="120000"/>
              </a:lnSpc>
              <a:spcBef>
                <a:spcPts val="0"/>
              </a:spcBef>
              <a:spcAft>
                <a:spcPts val="0"/>
              </a:spcAft>
              <a:buSzPts val="1800"/>
              <a:buChar char="•"/>
            </a:pPr>
            <a:r>
              <a:rPr lang="en-US"/>
              <a:t>Marketing - Deadlines and constant communication </a:t>
            </a:r>
            <a:endParaRPr/>
          </a:p>
          <a:p>
            <a:pPr indent="-342900" lvl="0" marL="457200" rtl="0" algn="l">
              <a:lnSpc>
                <a:spcPct val="120000"/>
              </a:lnSpc>
              <a:spcBef>
                <a:spcPts val="0"/>
              </a:spcBef>
              <a:spcAft>
                <a:spcPts val="0"/>
              </a:spcAft>
              <a:buSzPts val="1800"/>
              <a:buChar char="•"/>
            </a:pPr>
            <a:r>
              <a:rPr lang="en-US"/>
              <a:t>Further investigation could improve resources and stress relief </a:t>
            </a:r>
            <a:endParaRPr/>
          </a:p>
        </p:txBody>
      </p:sp>
      <p:pic>
        <p:nvPicPr>
          <p:cNvPr id="112" name="Google Shape;112;g31bde59550a_9_0"/>
          <p:cNvPicPr preferRelativeResize="0"/>
          <p:nvPr/>
        </p:nvPicPr>
        <p:blipFill>
          <a:blip r:embed="rId3">
            <a:alphaModFix/>
          </a:blip>
          <a:stretch>
            <a:fillRect/>
          </a:stretch>
        </p:blipFill>
        <p:spPr>
          <a:xfrm>
            <a:off x="5194411" y="1923726"/>
            <a:ext cx="6217314" cy="421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1225900" y="359910"/>
            <a:ext cx="9906000" cy="1360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en-US"/>
              <a:t>What is the impact of remote work on social isolation and work/life balance?</a:t>
            </a:r>
            <a:endParaRPr/>
          </a:p>
        </p:txBody>
      </p:sp>
      <p:sp>
        <p:nvSpPr>
          <p:cNvPr id="118" name="Google Shape;118;p4"/>
          <p:cNvSpPr txBox="1"/>
          <p:nvPr>
            <p:ph idx="1" type="body"/>
          </p:nvPr>
        </p:nvSpPr>
        <p:spPr>
          <a:xfrm>
            <a:off x="1143000" y="2051175"/>
            <a:ext cx="9906000" cy="3848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None/>
            </a:pPr>
            <a:r>
              <a:rPr b="1" lang="en-US" sz="1600">
                <a:latin typeface="Arial"/>
                <a:ea typeface="Arial"/>
                <a:cs typeface="Arial"/>
                <a:sym typeface="Arial"/>
              </a:rPr>
              <a:t>Objective:</a:t>
            </a:r>
            <a:br>
              <a:rPr b="1" lang="en-US" sz="1600">
                <a:latin typeface="Arial"/>
                <a:ea typeface="Arial"/>
                <a:cs typeface="Arial"/>
                <a:sym typeface="Arial"/>
              </a:rPr>
            </a:br>
            <a:r>
              <a:rPr lang="en-US" sz="1600">
                <a:latin typeface="Arial"/>
                <a:ea typeface="Arial"/>
                <a:cs typeface="Arial"/>
                <a:sym typeface="Arial"/>
              </a:rPr>
              <a:t>Compare the impact of Remote Work on social isolation and work-life balance to that of Onsite and Hybrid Work.</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rPr b="1" lang="en-US" sz="1600">
                <a:latin typeface="Arial"/>
                <a:ea typeface="Arial"/>
                <a:cs typeface="Arial"/>
                <a:sym typeface="Arial"/>
              </a:rPr>
              <a:t>Participants:</a:t>
            </a:r>
            <a:endParaRPr b="1" sz="1600">
              <a:latin typeface="Arial"/>
              <a:ea typeface="Arial"/>
              <a:cs typeface="Arial"/>
              <a:sym typeface="Arial"/>
            </a:endParaRPr>
          </a:p>
          <a:p>
            <a:pPr indent="-330200" lvl="0" marL="457200" rtl="0" algn="l">
              <a:lnSpc>
                <a:spcPct val="115000"/>
              </a:lnSpc>
              <a:spcBef>
                <a:spcPts val="1200"/>
              </a:spcBef>
              <a:spcAft>
                <a:spcPts val="0"/>
              </a:spcAft>
              <a:buClr>
                <a:schemeClr val="lt1"/>
              </a:buClr>
              <a:buSzPts val="1600"/>
              <a:buChar char="●"/>
            </a:pPr>
            <a:r>
              <a:rPr b="1" lang="en-US" sz="1600">
                <a:latin typeface="Arial"/>
                <a:ea typeface="Arial"/>
                <a:cs typeface="Arial"/>
                <a:sym typeface="Arial"/>
              </a:rPr>
              <a:t>Sample Size:</a:t>
            </a:r>
            <a:r>
              <a:rPr lang="en-US" sz="1600">
                <a:latin typeface="Arial"/>
                <a:ea typeface="Arial"/>
                <a:cs typeface="Arial"/>
                <a:sym typeface="Arial"/>
              </a:rPr>
              <a:t> 2,340 North American workers</a:t>
            </a:r>
            <a:endParaRPr sz="1600">
              <a:latin typeface="Arial"/>
              <a:ea typeface="Arial"/>
              <a:cs typeface="Arial"/>
              <a:sym typeface="Arial"/>
            </a:endParaRPr>
          </a:p>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Groups:</a:t>
            </a:r>
            <a:r>
              <a:rPr lang="en-US" sz="1600">
                <a:latin typeface="Arial"/>
                <a:ea typeface="Arial"/>
                <a:cs typeface="Arial"/>
                <a:sym typeface="Arial"/>
              </a:rPr>
              <a:t> Onsite, Hybrid, and Remote workers</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rPr b="1" lang="en-US" sz="1600">
                <a:latin typeface="Arial"/>
                <a:ea typeface="Arial"/>
                <a:cs typeface="Arial"/>
                <a:sym typeface="Arial"/>
              </a:rPr>
              <a:t>Data Collection:</a:t>
            </a:r>
            <a:br>
              <a:rPr b="1" lang="en-US" sz="1600">
                <a:latin typeface="Arial"/>
                <a:ea typeface="Arial"/>
                <a:cs typeface="Arial"/>
                <a:sym typeface="Arial"/>
              </a:rPr>
            </a:br>
            <a:r>
              <a:rPr lang="en-US" sz="1600">
                <a:latin typeface="Arial"/>
                <a:ea typeface="Arial"/>
                <a:cs typeface="Arial"/>
                <a:sym typeface="Arial"/>
              </a:rPr>
              <a:t>Participants rated two factors on a 1-5 scale:</a:t>
            </a:r>
            <a:endParaRPr sz="1600">
              <a:latin typeface="Arial"/>
              <a:ea typeface="Arial"/>
              <a:cs typeface="Arial"/>
              <a:sym typeface="Arial"/>
            </a:endParaRPr>
          </a:p>
          <a:p>
            <a:pPr indent="-330200" lvl="0" marL="457200" rtl="0" algn="l">
              <a:lnSpc>
                <a:spcPct val="115000"/>
              </a:lnSpc>
              <a:spcBef>
                <a:spcPts val="1200"/>
              </a:spcBef>
              <a:spcAft>
                <a:spcPts val="0"/>
              </a:spcAft>
              <a:buClr>
                <a:schemeClr val="lt1"/>
              </a:buClr>
              <a:buSzPts val="1600"/>
              <a:buAutoNum type="arabicPeriod"/>
            </a:pPr>
            <a:r>
              <a:rPr lang="en-US" sz="1600">
                <a:latin typeface="Arial"/>
                <a:ea typeface="Arial"/>
                <a:cs typeface="Arial"/>
                <a:sym typeface="Arial"/>
              </a:rPr>
              <a:t>Social Isolation</a:t>
            </a:r>
            <a:endParaRPr sz="1600">
              <a:latin typeface="Arial"/>
              <a:ea typeface="Arial"/>
              <a:cs typeface="Arial"/>
              <a:sym typeface="Arial"/>
            </a:endParaRPr>
          </a:p>
          <a:p>
            <a:pPr indent="-330200" lvl="0" marL="457200" rtl="0" algn="l">
              <a:lnSpc>
                <a:spcPct val="115000"/>
              </a:lnSpc>
              <a:spcBef>
                <a:spcPts val="0"/>
              </a:spcBef>
              <a:spcAft>
                <a:spcPts val="0"/>
              </a:spcAft>
              <a:buClr>
                <a:schemeClr val="lt1"/>
              </a:buClr>
              <a:buSzPts val="1600"/>
              <a:buAutoNum type="arabicPeriod"/>
            </a:pPr>
            <a:r>
              <a:rPr lang="en-US" sz="1600">
                <a:latin typeface="Arial"/>
                <a:ea typeface="Arial"/>
                <a:cs typeface="Arial"/>
                <a:sym typeface="Arial"/>
              </a:rPr>
              <a:t>Work-Life Balance</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400">
              <a:latin typeface="Arial"/>
              <a:ea typeface="Arial"/>
              <a:cs typeface="Arial"/>
              <a:sym typeface="Arial"/>
            </a:endParaRPr>
          </a:p>
          <a:p>
            <a:pPr indent="-101600" lvl="0" marL="228600" rtl="0" algn="l">
              <a:lnSpc>
                <a:spcPct val="120000"/>
              </a:lnSpc>
              <a:spcBef>
                <a:spcPts val="1200"/>
              </a:spcBef>
              <a:spcAft>
                <a:spcPts val="0"/>
              </a:spcAft>
              <a:buClr>
                <a:schemeClr val="lt1"/>
              </a:buClr>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1bde59550a_13_0"/>
          <p:cNvSpPr txBox="1"/>
          <p:nvPr>
            <p:ph type="title"/>
          </p:nvPr>
        </p:nvSpPr>
        <p:spPr>
          <a:xfrm>
            <a:off x="325125" y="842675"/>
            <a:ext cx="3932100" cy="1053000"/>
          </a:xfrm>
          <a:prstGeom prst="rect">
            <a:avLst/>
          </a:prstGeom>
        </p:spPr>
        <p:txBody>
          <a:bodyPr anchorCtr="0" anchor="t" bIns="45700" lIns="91425" spcFirstLastPara="1" rIns="91425" wrap="square" tIns="45700">
            <a:noAutofit/>
          </a:bodyPr>
          <a:lstStyle/>
          <a:p>
            <a:pPr indent="0" lvl="0" marL="0" rtl="0" algn="ctr">
              <a:lnSpc>
                <a:spcPct val="115000"/>
              </a:lnSpc>
              <a:spcBef>
                <a:spcPts val="1200"/>
              </a:spcBef>
              <a:spcAft>
                <a:spcPts val="0"/>
              </a:spcAft>
              <a:buSzPts val="1100"/>
              <a:buNone/>
            </a:pPr>
            <a:r>
              <a:rPr b="1" lang="en-US" sz="1500">
                <a:highlight>
                  <a:schemeClr val="dk1"/>
                </a:highlight>
                <a:latin typeface="Arial"/>
                <a:ea typeface="Arial"/>
                <a:cs typeface="Arial"/>
                <a:sym typeface="Arial"/>
              </a:rPr>
              <a:t>Stacked Bar Chart</a:t>
            </a:r>
            <a:endParaRPr b="1" sz="1500">
              <a:highlight>
                <a:schemeClr val="dk1"/>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1100">
                <a:highlight>
                  <a:schemeClr val="dk1"/>
                </a:highlight>
                <a:latin typeface="Arial"/>
                <a:ea typeface="Arial"/>
                <a:cs typeface="Arial"/>
                <a:sym typeface="Arial"/>
              </a:rPr>
              <a:t>This stacked bar chart shows the distribution of responses (1-5) for social isolation by work location (Onsite, Hybrid, Remote), highlighting variations across groups.</a:t>
            </a:r>
            <a:r>
              <a:rPr lang="en-US" sz="1100">
                <a:solidFill>
                  <a:schemeClr val="dk1"/>
                </a:solidFill>
                <a:latin typeface="Arial"/>
                <a:ea typeface="Arial"/>
                <a:cs typeface="Arial"/>
                <a:sym typeface="Arial"/>
              </a:rPr>
              <a:t>is stacked bar chart shows the distribution of responses (1-5) for social isolation by work location (Onsite, Hybrid, Remote), highlighting variations across groups.</a:t>
            </a:r>
            <a:endParaRPr sz="960"/>
          </a:p>
          <a:p>
            <a:pPr indent="0" lvl="0" marL="0" rtl="0" algn="l">
              <a:spcBef>
                <a:spcPts val="1200"/>
              </a:spcBef>
              <a:spcAft>
                <a:spcPts val="0"/>
              </a:spcAft>
              <a:buSzPts val="990"/>
              <a:buNone/>
            </a:pPr>
            <a:r>
              <a:t/>
            </a:r>
            <a:endParaRPr sz="2160"/>
          </a:p>
        </p:txBody>
      </p:sp>
      <p:sp>
        <p:nvSpPr>
          <p:cNvPr id="124" name="Google Shape;124;g31bde59550a_13_0"/>
          <p:cNvSpPr txBox="1"/>
          <p:nvPr>
            <p:ph idx="1" type="body"/>
          </p:nvPr>
        </p:nvSpPr>
        <p:spPr>
          <a:xfrm>
            <a:off x="75975" y="2113350"/>
            <a:ext cx="4430400" cy="5325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i="0" lang="en-US" sz="1100">
                <a:latin typeface="Arial"/>
                <a:ea typeface="Arial"/>
                <a:cs typeface="Arial"/>
                <a:sym typeface="Arial"/>
              </a:rPr>
              <a:t>Overall Finding:</a:t>
            </a:r>
            <a:endParaRPr b="1" i="0"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Char char="●"/>
            </a:pPr>
            <a:r>
              <a:rPr i="0" lang="en-US" sz="1100">
                <a:latin typeface="Arial"/>
                <a:ea typeface="Arial"/>
                <a:cs typeface="Arial"/>
                <a:sym typeface="Arial"/>
              </a:rPr>
              <a:t>Remote work has minimal impact on perceived social isolation, with only a 1% mean variation across Remote, Hybrid, and Onsite work settings.</a:t>
            </a:r>
            <a:endParaRPr i="0"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i="0" lang="en-US" sz="1100">
                <a:latin typeface="Arial"/>
                <a:ea typeface="Arial"/>
                <a:cs typeface="Arial"/>
                <a:sym typeface="Arial"/>
              </a:rPr>
              <a:t>Standard Deviation:</a:t>
            </a:r>
            <a:endParaRPr b="1" i="0"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Char char="●"/>
            </a:pPr>
            <a:r>
              <a:rPr i="0" lang="en-US" sz="1100">
                <a:latin typeface="Arial"/>
                <a:ea typeface="Arial"/>
                <a:cs typeface="Arial"/>
                <a:sym typeface="Arial"/>
              </a:rPr>
              <a:t>Highest in the Remote Work group, indicating greater variability in responses.</a:t>
            </a:r>
            <a:endParaRPr i="0"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i="0" lang="en-US" sz="1100">
                <a:latin typeface="Arial"/>
                <a:ea typeface="Arial"/>
                <a:cs typeface="Arial"/>
                <a:sym typeface="Arial"/>
              </a:rPr>
              <a:t>Key Observation:</a:t>
            </a:r>
            <a:endParaRPr b="1" i="0"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Char char="●"/>
            </a:pPr>
            <a:r>
              <a:rPr i="0" lang="en-US" sz="1100">
                <a:latin typeface="Arial"/>
                <a:ea typeface="Arial"/>
                <a:cs typeface="Arial"/>
                <a:sym typeface="Arial"/>
              </a:rPr>
              <a:t>Remote work was the only setting with a mode of 5, showing the highest number of respondents feeling extremely socially isolated.</a:t>
            </a:r>
            <a:endParaRPr i="0"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i="0" lang="en-US" sz="1100">
                <a:latin typeface="Arial"/>
                <a:ea typeface="Arial"/>
                <a:cs typeface="Arial"/>
                <a:sym typeface="Arial"/>
              </a:rPr>
              <a:t>Key Takeaway:</a:t>
            </a:r>
            <a:endParaRPr b="1" i="0"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Char char="●"/>
            </a:pPr>
            <a:r>
              <a:rPr i="0" lang="en-US" sz="1100">
                <a:latin typeface="Arial"/>
                <a:ea typeface="Arial"/>
                <a:cs typeface="Arial"/>
                <a:sym typeface="Arial"/>
              </a:rPr>
              <a:t>While the overall effect of remote work on social isolation is minimal, it is more likely to lead to extreme feelings of social isolation compared to hybrid or onsite work.</a:t>
            </a:r>
            <a:endParaRPr i="0" sz="1100">
              <a:latin typeface="Arial"/>
              <a:ea typeface="Arial"/>
              <a:cs typeface="Arial"/>
              <a:sym typeface="Arial"/>
            </a:endParaRPr>
          </a:p>
          <a:p>
            <a:pPr indent="0" lvl="0" marL="0" rtl="0" algn="l">
              <a:spcBef>
                <a:spcPts val="1200"/>
              </a:spcBef>
              <a:spcAft>
                <a:spcPts val="0"/>
              </a:spcAft>
              <a:buNone/>
            </a:pPr>
            <a:r>
              <a:t/>
            </a:r>
            <a:endParaRPr/>
          </a:p>
        </p:txBody>
      </p:sp>
      <p:sp>
        <p:nvSpPr>
          <p:cNvPr id="125" name="Google Shape;125;g31bde59550a_13_0"/>
          <p:cNvSpPr txBox="1"/>
          <p:nvPr/>
        </p:nvSpPr>
        <p:spPr>
          <a:xfrm>
            <a:off x="2325150" y="0"/>
            <a:ext cx="7541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400">
                <a:solidFill>
                  <a:schemeClr val="lt1"/>
                </a:solidFill>
                <a:latin typeface="Play"/>
                <a:ea typeface="Play"/>
                <a:cs typeface="Play"/>
                <a:sym typeface="Play"/>
              </a:rPr>
              <a:t>Remote Work and Social Isolation</a:t>
            </a:r>
            <a:endParaRPr sz="3400">
              <a:solidFill>
                <a:schemeClr val="lt1"/>
              </a:solidFill>
              <a:latin typeface="Play"/>
              <a:ea typeface="Play"/>
              <a:cs typeface="Play"/>
              <a:sym typeface="Play"/>
            </a:endParaRPr>
          </a:p>
        </p:txBody>
      </p:sp>
      <p:pic>
        <p:nvPicPr>
          <p:cNvPr id="126" name="Google Shape;126;g31bde59550a_13_0"/>
          <p:cNvPicPr preferRelativeResize="0"/>
          <p:nvPr/>
        </p:nvPicPr>
        <p:blipFill>
          <a:blip r:embed="rId3">
            <a:alphaModFix/>
          </a:blip>
          <a:stretch>
            <a:fillRect/>
          </a:stretch>
        </p:blipFill>
        <p:spPr>
          <a:xfrm>
            <a:off x="4658775" y="860400"/>
            <a:ext cx="7380825" cy="547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1bde59550a_13_14"/>
          <p:cNvSpPr txBox="1"/>
          <p:nvPr/>
        </p:nvSpPr>
        <p:spPr>
          <a:xfrm>
            <a:off x="2356200" y="-43075"/>
            <a:ext cx="7479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400">
                <a:solidFill>
                  <a:schemeClr val="lt1"/>
                </a:solidFill>
                <a:latin typeface="Play"/>
                <a:ea typeface="Play"/>
                <a:cs typeface="Play"/>
                <a:sym typeface="Play"/>
              </a:rPr>
              <a:t>Remote Work and Work Life Balance</a:t>
            </a:r>
            <a:endParaRPr sz="3400">
              <a:solidFill>
                <a:schemeClr val="lt1"/>
              </a:solidFill>
              <a:latin typeface="Play"/>
              <a:ea typeface="Play"/>
              <a:cs typeface="Play"/>
              <a:sym typeface="Play"/>
            </a:endParaRPr>
          </a:p>
        </p:txBody>
      </p:sp>
      <p:sp>
        <p:nvSpPr>
          <p:cNvPr id="132" name="Google Shape;132;g31bde59550a_13_14"/>
          <p:cNvSpPr txBox="1"/>
          <p:nvPr/>
        </p:nvSpPr>
        <p:spPr>
          <a:xfrm>
            <a:off x="4237075" y="737300"/>
            <a:ext cx="7852500" cy="162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lt1"/>
              </a:buClr>
              <a:buSzPts val="1200"/>
              <a:buChar char="●"/>
            </a:pPr>
            <a:r>
              <a:rPr b="1" lang="en-US" sz="1200">
                <a:solidFill>
                  <a:schemeClr val="lt1"/>
                </a:solidFill>
              </a:rPr>
              <a:t>Overall Finding:</a:t>
            </a:r>
            <a:r>
              <a:rPr lang="en-US" sz="1200">
                <a:solidFill>
                  <a:schemeClr val="lt1"/>
                </a:solidFill>
              </a:rPr>
              <a:t> Remote work has minimal impact on work-life balance, with only a 4.75% mean variation across work settings.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US" sz="1200">
                <a:solidFill>
                  <a:schemeClr val="lt1"/>
                </a:solidFill>
              </a:rPr>
              <a:t>Standard Deviation and Mode:</a:t>
            </a:r>
            <a:r>
              <a:rPr lang="en-US" sz="1200">
                <a:solidFill>
                  <a:schemeClr val="lt1"/>
                </a:solidFill>
              </a:rPr>
              <a:t> Remote work had the highest standard deviation and a mode of 1, indicating many felt their work-life balance was very unbalanced.</a:t>
            </a:r>
            <a:endParaRPr sz="12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US" sz="1200">
                <a:solidFill>
                  <a:schemeClr val="lt1"/>
                </a:solidFill>
              </a:rPr>
              <a:t>Key Findings: </a:t>
            </a:r>
            <a:r>
              <a:rPr lang="en-US" sz="1200">
                <a:solidFill>
                  <a:schemeClr val="lt1"/>
                </a:solidFill>
              </a:rPr>
              <a:t>While remote work typically has little effect on work-life balance, it is more likely to lead to extreme imbalance compared to other work arrangement</a:t>
            </a:r>
            <a:r>
              <a:rPr lang="en-US" sz="1100">
                <a:solidFill>
                  <a:schemeClr val="lt1"/>
                </a:solidFill>
              </a:rPr>
              <a:t>s.</a:t>
            </a:r>
            <a:endParaRPr sz="1100">
              <a:solidFill>
                <a:schemeClr val="lt1"/>
              </a:solidFill>
            </a:endParaRPr>
          </a:p>
          <a:p>
            <a:pPr indent="0" lvl="0" marL="0" rtl="0" algn="l">
              <a:lnSpc>
                <a:spcPct val="115000"/>
              </a:lnSpc>
              <a:spcBef>
                <a:spcPts val="1200"/>
              </a:spcBef>
              <a:spcAft>
                <a:spcPts val="0"/>
              </a:spcAft>
              <a:buNone/>
            </a:pPr>
            <a:r>
              <a:t/>
            </a:r>
            <a:endParaRPr sz="1100">
              <a:solidFill>
                <a:schemeClr val="lt1"/>
              </a:solidFill>
            </a:endParaRPr>
          </a:p>
          <a:p>
            <a:pPr indent="0" lvl="0" marL="0" rtl="0" algn="l">
              <a:lnSpc>
                <a:spcPct val="115000"/>
              </a:lnSpc>
              <a:spcBef>
                <a:spcPts val="1200"/>
              </a:spcBef>
              <a:spcAft>
                <a:spcPts val="1200"/>
              </a:spcAft>
              <a:buNone/>
            </a:pPr>
            <a:r>
              <a:t/>
            </a:r>
            <a:endParaRPr sz="1100">
              <a:solidFill>
                <a:schemeClr val="dk1"/>
              </a:solidFill>
            </a:endParaRPr>
          </a:p>
        </p:txBody>
      </p:sp>
      <p:pic>
        <p:nvPicPr>
          <p:cNvPr id="133" name="Google Shape;133;g31bde59550a_13_14"/>
          <p:cNvPicPr preferRelativeResize="0"/>
          <p:nvPr/>
        </p:nvPicPr>
        <p:blipFill>
          <a:blip r:embed="rId3">
            <a:alphaModFix/>
          </a:blip>
          <a:stretch>
            <a:fillRect/>
          </a:stretch>
        </p:blipFill>
        <p:spPr>
          <a:xfrm>
            <a:off x="152400" y="2514500"/>
            <a:ext cx="11887199" cy="4057578"/>
          </a:xfrm>
          <a:prstGeom prst="rect">
            <a:avLst/>
          </a:prstGeom>
          <a:noFill/>
          <a:ln>
            <a:noFill/>
          </a:ln>
        </p:spPr>
      </p:pic>
      <p:pic>
        <p:nvPicPr>
          <p:cNvPr id="134" name="Google Shape;134;g31bde59550a_13_14"/>
          <p:cNvPicPr preferRelativeResize="0"/>
          <p:nvPr/>
        </p:nvPicPr>
        <p:blipFill>
          <a:blip r:embed="rId4">
            <a:alphaModFix/>
          </a:blip>
          <a:stretch>
            <a:fillRect/>
          </a:stretch>
        </p:blipFill>
        <p:spPr>
          <a:xfrm>
            <a:off x="646875" y="664925"/>
            <a:ext cx="2813200" cy="162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en-US"/>
              <a:t>What is the prevalence of mental health conditions among remote workers?</a:t>
            </a:r>
            <a:endParaRPr/>
          </a:p>
        </p:txBody>
      </p:sp>
      <p:sp>
        <p:nvSpPr>
          <p:cNvPr id="140" name="Google Shape;140;p5"/>
          <p:cNvSpPr txBox="1"/>
          <p:nvPr>
            <p:ph idx="1" type="body"/>
          </p:nvPr>
        </p:nvSpPr>
        <p:spPr>
          <a:xfrm>
            <a:off x="1143000" y="2332025"/>
            <a:ext cx="10024800" cy="35670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t>Data breakdown:</a:t>
            </a:r>
            <a:endParaRPr/>
          </a:p>
          <a:p>
            <a:pPr indent="0" lvl="1" marL="228600" rtl="0" algn="l">
              <a:lnSpc>
                <a:spcPct val="120000"/>
              </a:lnSpc>
              <a:spcBef>
                <a:spcPts val="500"/>
              </a:spcBef>
              <a:spcAft>
                <a:spcPts val="0"/>
              </a:spcAft>
              <a:buClr>
                <a:schemeClr val="lt1"/>
              </a:buClr>
              <a:buSzPts val="1800"/>
              <a:buFont typeface="Play"/>
              <a:buNone/>
            </a:pPr>
            <a:r>
              <a:rPr lang="en-US"/>
              <a:t>	* </a:t>
            </a:r>
            <a:r>
              <a:rPr i="0" lang="en-US"/>
              <a:t> We included only North American workers</a:t>
            </a:r>
            <a:endParaRPr/>
          </a:p>
          <a:p>
            <a:pPr indent="0" lvl="1" marL="228600" rtl="0" algn="l">
              <a:lnSpc>
                <a:spcPct val="120000"/>
              </a:lnSpc>
              <a:spcBef>
                <a:spcPts val="500"/>
              </a:spcBef>
              <a:spcAft>
                <a:spcPts val="0"/>
              </a:spcAft>
              <a:buClr>
                <a:schemeClr val="lt1"/>
              </a:buClr>
              <a:buSzPts val="1800"/>
              <a:buFont typeface="Play"/>
              <a:buNone/>
            </a:pPr>
            <a:r>
              <a:rPr i="0" lang="en-US"/>
              <a:t>	* 264 of them are remote workers</a:t>
            </a:r>
            <a:endParaRPr/>
          </a:p>
          <a:p>
            <a:pPr indent="0" lvl="1" marL="228600" rtl="0" algn="l">
              <a:lnSpc>
                <a:spcPct val="120000"/>
              </a:lnSpc>
              <a:spcBef>
                <a:spcPts val="500"/>
              </a:spcBef>
              <a:spcAft>
                <a:spcPts val="0"/>
              </a:spcAft>
              <a:buClr>
                <a:schemeClr val="lt1"/>
              </a:buClr>
              <a:buSzPts val="1800"/>
              <a:buFont typeface="Play"/>
              <a:buNone/>
            </a:pPr>
            <a:r>
              <a:rPr i="0" lang="en-US"/>
              <a:t>	* 193 of them have a mental health condition</a:t>
            </a:r>
            <a:endParaRPr i="0"/>
          </a:p>
          <a:p>
            <a:pPr indent="0" lvl="1" marL="228600" rtl="0" algn="l">
              <a:lnSpc>
                <a:spcPct val="120000"/>
              </a:lnSpc>
              <a:spcBef>
                <a:spcPts val="500"/>
              </a:spcBef>
              <a:spcAft>
                <a:spcPts val="0"/>
              </a:spcAft>
              <a:buClr>
                <a:schemeClr val="lt1"/>
              </a:buClr>
              <a:buSzPts val="1800"/>
              <a:buFont typeface="Play"/>
              <a:buNone/>
            </a:pPr>
            <a:r>
              <a:rPr i="0" lang="en-US"/>
              <a:t>	* There were 3 mental health conditions listed:  depression, burnout and anxiety</a:t>
            </a:r>
            <a:endParaRPr i="0"/>
          </a:p>
          <a:p>
            <a:pPr indent="0" lvl="1" marL="228600" rtl="0" algn="l">
              <a:lnSpc>
                <a:spcPct val="120000"/>
              </a:lnSpc>
              <a:spcBef>
                <a:spcPts val="500"/>
              </a:spcBef>
              <a:spcAft>
                <a:spcPts val="0"/>
              </a:spcAft>
              <a:buClr>
                <a:schemeClr val="lt1"/>
              </a:buClr>
              <a:buSzPts val="1800"/>
              <a:buFont typeface="Play"/>
              <a:buNone/>
            </a:pPr>
            <a:r>
              <a:rPr i="0" lang="en-US"/>
              <a:t>	* There were 4 categories of gender listed:  Female, Male, Non-Binary and Prefer Not to Say</a:t>
            </a:r>
            <a:endParaRPr i="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1143000" y="1133272"/>
            <a:ext cx="9905999" cy="84630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en-US"/>
              <a:t>Breakdown of Mental Health Conditions</a:t>
            </a:r>
            <a:endParaRPr/>
          </a:p>
        </p:txBody>
      </p:sp>
      <p:sp>
        <p:nvSpPr>
          <p:cNvPr id="146" name="Google Shape;146;p6"/>
          <p:cNvSpPr txBox="1"/>
          <p:nvPr>
            <p:ph idx="1" type="body"/>
          </p:nvPr>
        </p:nvSpPr>
        <p:spPr>
          <a:xfrm>
            <a:off x="1142999" y="2067127"/>
            <a:ext cx="4798980" cy="710119"/>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t/>
            </a:r>
            <a:endParaRPr/>
          </a:p>
        </p:txBody>
      </p:sp>
      <p:sp>
        <p:nvSpPr>
          <p:cNvPr id="147" name="Google Shape;147;p6"/>
          <p:cNvSpPr txBox="1"/>
          <p:nvPr>
            <p:ph idx="2" type="body"/>
          </p:nvPr>
        </p:nvSpPr>
        <p:spPr>
          <a:xfrm>
            <a:off x="1143001" y="2864795"/>
            <a:ext cx="4798978" cy="3025304"/>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Clr>
                <a:schemeClr val="lt1"/>
              </a:buClr>
              <a:buSzPts val="2000"/>
              <a:buNone/>
            </a:pPr>
            <a:r>
              <a:t/>
            </a:r>
            <a:endParaRPr/>
          </a:p>
        </p:txBody>
      </p:sp>
      <p:sp>
        <p:nvSpPr>
          <p:cNvPr id="148" name="Google Shape;148;p6"/>
          <p:cNvSpPr txBox="1"/>
          <p:nvPr>
            <p:ph idx="3" type="body"/>
          </p:nvPr>
        </p:nvSpPr>
        <p:spPr>
          <a:xfrm>
            <a:off x="6250018" y="2067127"/>
            <a:ext cx="4798981" cy="710119"/>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t/>
            </a:r>
            <a:endParaRPr/>
          </a:p>
        </p:txBody>
      </p:sp>
      <p:sp>
        <p:nvSpPr>
          <p:cNvPr id="149" name="Google Shape;149;p6"/>
          <p:cNvSpPr txBox="1"/>
          <p:nvPr>
            <p:ph idx="4" type="body"/>
          </p:nvPr>
        </p:nvSpPr>
        <p:spPr>
          <a:xfrm>
            <a:off x="6250019" y="2864795"/>
            <a:ext cx="4798982" cy="3025304"/>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Clr>
                <a:schemeClr val="lt1"/>
              </a:buClr>
              <a:buSzPts val="2000"/>
              <a:buNone/>
            </a:pPr>
            <a:r>
              <a:t/>
            </a:r>
            <a:endParaRPr/>
          </a:p>
        </p:txBody>
      </p:sp>
      <p:pic>
        <p:nvPicPr>
          <p:cNvPr id="150" name="Google Shape;150;p6"/>
          <p:cNvPicPr preferRelativeResize="0"/>
          <p:nvPr/>
        </p:nvPicPr>
        <p:blipFill>
          <a:blip r:embed="rId3">
            <a:alphaModFix/>
          </a:blip>
          <a:stretch>
            <a:fillRect/>
          </a:stretch>
        </p:blipFill>
        <p:spPr>
          <a:xfrm>
            <a:off x="265175" y="2112375"/>
            <a:ext cx="5879750" cy="3959150"/>
          </a:xfrm>
          <a:prstGeom prst="rect">
            <a:avLst/>
          </a:prstGeom>
          <a:noFill/>
          <a:ln>
            <a:noFill/>
          </a:ln>
        </p:spPr>
      </p:pic>
      <p:pic>
        <p:nvPicPr>
          <p:cNvPr id="151" name="Google Shape;151;p6"/>
          <p:cNvPicPr preferRelativeResize="0"/>
          <p:nvPr/>
        </p:nvPicPr>
        <p:blipFill>
          <a:blip r:embed="rId4">
            <a:alphaModFix/>
          </a:blip>
          <a:stretch>
            <a:fillRect/>
          </a:stretch>
        </p:blipFill>
        <p:spPr>
          <a:xfrm>
            <a:off x="6250025" y="2067125"/>
            <a:ext cx="5284825" cy="400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gatta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2024-12-02T23:59:12Z</dcterms:created>
  <dc:creator>Alison Driscoll</dc:creator>
</cp:coreProperties>
</file>