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3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41"/>
    <p:restoredTop sz="94715"/>
  </p:normalViewPr>
  <p:slideViewPr>
    <p:cSldViewPr snapToGrid="0" snapToObjects="1">
      <p:cViewPr varScale="1">
        <p:scale>
          <a:sx n="99" d="100"/>
          <a:sy n="99" d="100"/>
        </p:scale>
        <p:origin x="19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0469EF-7CD3-3445-B5D0-09B844FC4A87}" type="datetimeFigureOut">
              <a:rPr lang="es-ES_tradnl" smtClean="0"/>
              <a:t>13/6/22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80CA76-2590-C94C-ACE9-CD09253A7836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380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6C98-EA3A-FE46-B7E8-815C9CAC1E20}" type="datetimeFigureOut">
              <a:rPr lang="es-ES_tradnl" smtClean="0"/>
              <a:t>13/6/22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EEAB-3011-494D-941C-C9754070E9E9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6C98-EA3A-FE46-B7E8-815C9CAC1E20}" type="datetimeFigureOut">
              <a:rPr lang="es-ES_tradnl" smtClean="0"/>
              <a:t>13/6/22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EEAB-3011-494D-941C-C9754070E9E9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6C98-EA3A-FE46-B7E8-815C9CAC1E20}" type="datetimeFigureOut">
              <a:rPr lang="es-ES_tradnl" smtClean="0"/>
              <a:t>13/6/22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EEAB-3011-494D-941C-C9754070E9E9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6C98-EA3A-FE46-B7E8-815C9CAC1E20}" type="datetimeFigureOut">
              <a:rPr lang="es-ES_tradnl" smtClean="0"/>
              <a:t>13/6/22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EEAB-3011-494D-941C-C9754070E9E9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6C98-EA3A-FE46-B7E8-815C9CAC1E20}" type="datetimeFigureOut">
              <a:rPr lang="es-ES_tradnl" smtClean="0"/>
              <a:t>13/6/22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EEAB-3011-494D-941C-C9754070E9E9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6C98-EA3A-FE46-B7E8-815C9CAC1E20}" type="datetimeFigureOut">
              <a:rPr lang="es-ES_tradnl" smtClean="0"/>
              <a:t>13/6/22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EEAB-3011-494D-941C-C9754070E9E9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6C98-EA3A-FE46-B7E8-815C9CAC1E20}" type="datetimeFigureOut">
              <a:rPr lang="es-ES_tradnl" smtClean="0"/>
              <a:t>13/6/22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EEAB-3011-494D-941C-C9754070E9E9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6C98-EA3A-FE46-B7E8-815C9CAC1E20}" type="datetimeFigureOut">
              <a:rPr lang="es-ES_tradnl" smtClean="0"/>
              <a:t>13/6/22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EEAB-3011-494D-941C-C9754070E9E9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6C98-EA3A-FE46-B7E8-815C9CAC1E20}" type="datetimeFigureOut">
              <a:rPr lang="es-ES_tradnl" smtClean="0"/>
              <a:t>13/6/22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EEAB-3011-494D-941C-C9754070E9E9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6C98-EA3A-FE46-B7E8-815C9CAC1E20}" type="datetimeFigureOut">
              <a:rPr lang="es-ES_tradnl" smtClean="0"/>
              <a:t>13/6/22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EEAB-3011-494D-941C-C9754070E9E9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6C98-EA3A-FE46-B7E8-815C9CAC1E20}" type="datetimeFigureOut">
              <a:rPr lang="es-ES_tradnl" smtClean="0"/>
              <a:t>13/6/22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EEAB-3011-494D-941C-C9754070E9E9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B6C98-EA3A-FE46-B7E8-815C9CAC1E20}" type="datetimeFigureOut">
              <a:rPr lang="es-ES_tradnl" smtClean="0"/>
              <a:t>13/6/22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2EEAB-3011-494D-941C-C9754070E9E9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smtClean="0"/>
              <a:t>Fichas </a:t>
            </a:r>
            <a:r>
              <a:rPr lang="es-ES_tradnl" dirty="0" err="1" smtClean="0"/>
              <a:t>tecnicas</a:t>
            </a:r>
            <a:r>
              <a:rPr lang="es-ES_tradnl" dirty="0" smtClean="0"/>
              <a:t> placas solares</a:t>
            </a:r>
            <a:endParaRPr lang="es-ES_tradn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s-ES_tradnl" dirty="0"/>
              <a:t>Kit solar hibrido autoconsumo Fronius 3kW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5183188" y="987425"/>
            <a:ext cx="6700236" cy="5387617"/>
          </a:xfrm>
        </p:spPr>
        <p:txBody>
          <a:bodyPr>
            <a:normAutofit fontScale="55000" lnSpcReduction="20000"/>
          </a:bodyPr>
          <a:lstStyle/>
          <a:p>
            <a:pPr fontAlgn="base"/>
            <a:r>
              <a:rPr lang="es-ES_tradnl" dirty="0"/>
              <a:t>El Kit Conexión Fronius híbrido 3000W consta de:</a:t>
            </a:r>
          </a:p>
          <a:p>
            <a:pPr fontAlgn="base"/>
            <a:r>
              <a:rPr lang="es-ES_tradnl" dirty="0"/>
              <a:t>Inversor Fronius Primo Gen 24 3.0 3kW</a:t>
            </a:r>
          </a:p>
          <a:p>
            <a:pPr fontAlgn="base"/>
            <a:r>
              <a:rPr lang="es-ES_tradnl" dirty="0"/>
              <a:t>7 Placas Solares JCA solar 455 W Mono PERr HC</a:t>
            </a:r>
          </a:p>
          <a:p>
            <a:pPr fontAlgn="base"/>
            <a:r>
              <a:rPr lang="es-ES_tradnl" dirty="0"/>
              <a:t>Fronius Smart Meter Ts100 A</a:t>
            </a:r>
          </a:p>
          <a:p>
            <a:pPr fontAlgn="base"/>
            <a:r>
              <a:rPr lang="es-ES_tradnl" dirty="0"/>
              <a:t>20 Metros cable 6 mm rojo</a:t>
            </a:r>
          </a:p>
          <a:p>
            <a:pPr fontAlgn="base"/>
            <a:r>
              <a:rPr lang="es-ES_tradnl" dirty="0"/>
              <a:t>20 metros cable 6 mm negro</a:t>
            </a:r>
          </a:p>
          <a:p>
            <a:pPr fontAlgn="base"/>
            <a:r>
              <a:rPr lang="es-ES_tradnl" dirty="0"/>
              <a:t>1 Estructura coplanar 4 paneles</a:t>
            </a:r>
          </a:p>
          <a:p>
            <a:pPr fontAlgn="base"/>
            <a:r>
              <a:rPr lang="es-ES_tradnl" dirty="0"/>
              <a:t>1 Estructura coplanar 3 paneles</a:t>
            </a:r>
          </a:p>
          <a:p>
            <a:pPr fontAlgn="base"/>
            <a:r>
              <a:rPr lang="es-ES_tradnl" dirty="0"/>
              <a:t>2 Baterías Pylontech Litio 2.4 kW cada unidad</a:t>
            </a:r>
          </a:p>
          <a:p>
            <a:pPr fontAlgn="base"/>
            <a:r>
              <a:rPr lang="es-ES_tradnl" dirty="0"/>
              <a:t>1 Armario RAC 19″ para baterías Pylontech</a:t>
            </a:r>
          </a:p>
          <a:p>
            <a:pPr fontAlgn="base"/>
            <a:r>
              <a:rPr lang="es-ES_tradnl" dirty="0"/>
              <a:t>Kit fijaciones 8 unidades grapa final 35 mm, 10 unidades grapa intermedia 35 mm</a:t>
            </a:r>
          </a:p>
          <a:p>
            <a:pPr fontAlgn="base"/>
            <a:r>
              <a:rPr lang="es-ES_tradnl" dirty="0"/>
              <a:t>14 tornillos fijación teja</a:t>
            </a:r>
          </a:p>
          <a:p>
            <a:pPr fontAlgn="base"/>
            <a:r>
              <a:rPr lang="es-ES_tradnl" dirty="0"/>
              <a:t>4 conectores mc4 hembra y 4 macho.</a:t>
            </a:r>
          </a:p>
          <a:p>
            <a:pPr fontAlgn="base"/>
            <a:r>
              <a:rPr lang="es-ES_tradnl" dirty="0"/>
              <a:t>1 cable de comunicación Voltronic Polyntech de 3.5 </a:t>
            </a:r>
            <a:r>
              <a:rPr lang="es-ES_tradnl" dirty="0" smtClean="0"/>
              <a:t>m</a:t>
            </a:r>
          </a:p>
          <a:p>
            <a:pPr fontAlgn="base"/>
            <a:endParaRPr lang="es-ES_tradnl" dirty="0" smtClean="0"/>
          </a:p>
          <a:p>
            <a:pPr marL="0" indent="0" fontAlgn="base">
              <a:buNone/>
            </a:pPr>
            <a:r>
              <a:rPr lang="es-ES_tradnl" dirty="0" smtClean="0"/>
              <a:t>UNA SOLA UNIDAD</a:t>
            </a:r>
            <a:endParaRPr lang="es-ES_tradnl" dirty="0"/>
          </a:p>
        </p:txBody>
      </p:sp>
      <p:sp>
        <p:nvSpPr>
          <p:cNvPr id="7" name="Sol 6"/>
          <p:cNvSpPr/>
          <p:nvPr/>
        </p:nvSpPr>
        <p:spPr>
          <a:xfrm>
            <a:off x="9489700" y="1527759"/>
            <a:ext cx="2393724" cy="2498271"/>
          </a:xfrm>
          <a:prstGeom prst="sun">
            <a:avLst/>
          </a:prstGeom>
          <a:gradFill flip="none" rotWithShape="1">
            <a:gsLst>
              <a:gs pos="0">
                <a:srgbClr val="FFC000"/>
              </a:gs>
              <a:gs pos="42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Marcador de texto 5"/>
          <p:cNvSpPr>
            <a:spLocks noGrp="1"/>
          </p:cNvSpPr>
          <p:nvPr>
            <p:ph type="body" sz="half" idx="2"/>
          </p:nvPr>
        </p:nvSpPr>
        <p:spPr>
          <a:xfrm>
            <a:off x="10221377" y="2534687"/>
            <a:ext cx="931116" cy="642258"/>
          </a:xfrm>
        </p:spPr>
        <p:txBody>
          <a:bodyPr/>
          <a:lstStyle/>
          <a:p>
            <a:r>
              <a:rPr lang="pt-BR"/>
              <a:t>5.335,00 € </a:t>
            </a:r>
            <a:r>
              <a:rPr lang="pt-BR" smtClean="0"/>
              <a:t>+IVA</a:t>
            </a:r>
            <a:endParaRPr lang="es-ES_tradnl" dirty="0"/>
          </a:p>
        </p:txBody>
      </p:sp>
      <p:pic>
        <p:nvPicPr>
          <p:cNvPr id="1026" name="Picture 2" descr="https://i0.wp.com/gprsolar.es/wp-content/uploads/2022/05/Kit-fronius-bateria-3-kw-min.png?fit=968%2C860&amp;ssl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8" y="2187003"/>
            <a:ext cx="4135439" cy="3674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6195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s-ES_tradnl" dirty="0" smtClean="0"/>
              <a:t>Kit Solar Litio Pylontech 9kWh 5000W 9500Whdia</a:t>
            </a:r>
            <a:endParaRPr lang="es-ES_tradnl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5183188" y="987425"/>
            <a:ext cx="6407798" cy="5336102"/>
          </a:xfrm>
        </p:spPr>
        <p:txBody>
          <a:bodyPr>
            <a:normAutofit fontScale="47500" lnSpcReduction="20000"/>
          </a:bodyPr>
          <a:lstStyle/>
          <a:p>
            <a:r>
              <a:rPr lang="es-ES_tradnl" dirty="0"/>
              <a:t>Garantía de la Batería: 10 Años</a:t>
            </a:r>
          </a:p>
          <a:p>
            <a:r>
              <a:rPr lang="es-ES_tradnl" dirty="0"/>
              <a:t>Número de Paneles Solares del Kit Solar: 5</a:t>
            </a:r>
          </a:p>
          <a:p>
            <a:r>
              <a:rPr lang="es-ES_tradnl" dirty="0"/>
              <a:t>Potencia de los Paneles Solares: 380W</a:t>
            </a:r>
          </a:p>
          <a:p>
            <a:r>
              <a:rPr lang="es-ES_tradnl" dirty="0"/>
              <a:t>Amperios del Regulador de Carga: 80A</a:t>
            </a:r>
          </a:p>
          <a:p>
            <a:r>
              <a:rPr lang="es-ES_tradnl" dirty="0"/>
              <a:t>Voltaje de Trabajo de la Batería: 48V</a:t>
            </a:r>
          </a:p>
          <a:p>
            <a:r>
              <a:rPr lang="es-ES_tradnl" dirty="0"/>
              <a:t>Voltaje de Trabajo del Inversor: 48V</a:t>
            </a:r>
          </a:p>
          <a:p>
            <a:r>
              <a:rPr lang="es-ES_tradnl" dirty="0"/>
              <a:t>Punta de Arranque Máxima Admitida por el Inversor: 8000W</a:t>
            </a:r>
          </a:p>
          <a:p>
            <a:r>
              <a:rPr lang="es-ES_tradnl" dirty="0"/>
              <a:t>Garantía del Inversor del Kit Solar: 2 años</a:t>
            </a:r>
          </a:p>
          <a:p>
            <a:r>
              <a:rPr lang="es-ES_tradnl" dirty="0"/>
              <a:t>Potencia Generada al día: 9500Wh al </a:t>
            </a:r>
            <a:r>
              <a:rPr lang="es-ES_tradnl" dirty="0" smtClean="0"/>
              <a:t>día </a:t>
            </a:r>
            <a:r>
              <a:rPr lang="es-ES_tradnl" dirty="0"/>
              <a:t>de media anual</a:t>
            </a:r>
          </a:p>
          <a:p>
            <a:r>
              <a:rPr lang="es-ES_tradnl" dirty="0"/>
              <a:t>Voltaje del Kit Solar: 48V</a:t>
            </a:r>
          </a:p>
          <a:p>
            <a:r>
              <a:rPr lang="es-ES_tradnl" dirty="0"/>
              <a:t>Marca del Panel Solar del Kit Solar: JA Solar</a:t>
            </a:r>
          </a:p>
          <a:p>
            <a:r>
              <a:rPr lang="es-ES_tradnl" dirty="0"/>
              <a:t>Tipo de Batería: </a:t>
            </a:r>
            <a:r>
              <a:rPr lang="es-ES_tradnl" dirty="0" smtClean="0"/>
              <a:t>Litio-Ion Tipo </a:t>
            </a:r>
            <a:r>
              <a:rPr lang="es-ES_tradnl" dirty="0"/>
              <a:t>de Batería</a:t>
            </a:r>
          </a:p>
          <a:p>
            <a:r>
              <a:rPr lang="es-ES_tradnl" dirty="0"/>
              <a:t>Marca del Inversor del Kit Solar: Voltronic</a:t>
            </a:r>
          </a:p>
          <a:p>
            <a:r>
              <a:rPr lang="es-ES_tradnl" dirty="0"/>
              <a:t>Potencia Máxima del Inversor: 5000W</a:t>
            </a:r>
          </a:p>
          <a:p>
            <a:r>
              <a:rPr lang="es-ES_tradnl" dirty="0"/>
              <a:t>Garantía de Paneles Solares: 25 años</a:t>
            </a:r>
          </a:p>
          <a:p>
            <a:r>
              <a:rPr lang="es-ES_tradnl" dirty="0"/>
              <a:t>Garantía Regulador de Carga del Kit Solar: 2 años</a:t>
            </a:r>
          </a:p>
          <a:p>
            <a:r>
              <a:rPr lang="es-ES_tradnl" dirty="0"/>
              <a:t>Energía Útil Almacenada: </a:t>
            </a:r>
            <a:r>
              <a:rPr lang="es-ES_tradnl" dirty="0" smtClean="0"/>
              <a:t>9120Wh</a:t>
            </a:r>
          </a:p>
          <a:p>
            <a:pPr marL="0" indent="0">
              <a:buNone/>
            </a:pPr>
            <a:r>
              <a:rPr lang="es-ES_tradnl" dirty="0" smtClean="0"/>
              <a:t>Bajo pedido</a:t>
            </a:r>
            <a:endParaRPr lang="es-ES_tradnl" dirty="0"/>
          </a:p>
        </p:txBody>
      </p:sp>
      <p:sp>
        <p:nvSpPr>
          <p:cNvPr id="7" name="Sol 6"/>
          <p:cNvSpPr/>
          <p:nvPr/>
        </p:nvSpPr>
        <p:spPr>
          <a:xfrm>
            <a:off x="9373789" y="3279285"/>
            <a:ext cx="2393724" cy="2498271"/>
          </a:xfrm>
          <a:prstGeom prst="sun">
            <a:avLst/>
          </a:prstGeom>
          <a:gradFill flip="none" rotWithShape="1">
            <a:gsLst>
              <a:gs pos="0">
                <a:srgbClr val="FFC000"/>
              </a:gs>
              <a:gs pos="42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Marcador de texto 5"/>
          <p:cNvSpPr>
            <a:spLocks noGrp="1"/>
          </p:cNvSpPr>
          <p:nvPr>
            <p:ph type="body" sz="half" idx="2"/>
          </p:nvPr>
        </p:nvSpPr>
        <p:spPr>
          <a:xfrm>
            <a:off x="10105466" y="4286213"/>
            <a:ext cx="931116" cy="642258"/>
          </a:xfrm>
        </p:spPr>
        <p:txBody>
          <a:bodyPr/>
          <a:lstStyle/>
          <a:p>
            <a:r>
              <a:rPr lang="sk-SK" cap="all" dirty="0"/>
              <a:t>5.937,18 </a:t>
            </a:r>
            <a:r>
              <a:rPr lang="pt-BR" dirty="0" smtClean="0"/>
              <a:t>€</a:t>
            </a:r>
            <a:r>
              <a:rPr lang="pt-BR" dirty="0"/>
              <a:t> </a:t>
            </a:r>
            <a:r>
              <a:rPr lang="pt-BR" dirty="0" smtClean="0"/>
              <a:t>+IVA</a:t>
            </a:r>
            <a:endParaRPr lang="es-ES_tradnl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652" y="2057400"/>
            <a:ext cx="34925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213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9788" y="528034"/>
            <a:ext cx="3932237" cy="1072166"/>
          </a:xfrm>
        </p:spPr>
        <p:txBody>
          <a:bodyPr/>
          <a:lstStyle/>
          <a:p>
            <a:pPr fontAlgn="base"/>
            <a:r>
              <a:rPr lang="es-ES_tradnl" dirty="0"/>
              <a:t>Kit solar autoconsumo GreenHeisse 5000W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fontAlgn="base"/>
            <a:r>
              <a:rPr lang="es-ES_tradnl" dirty="0"/>
              <a:t>El Kit de Conexión a red GreenHeisse 5000 W consta de:</a:t>
            </a:r>
          </a:p>
          <a:p>
            <a:pPr fontAlgn="base"/>
            <a:r>
              <a:rPr lang="es-ES_tradnl" dirty="0"/>
              <a:t>Inversor monofásico GreenHeisse 5000 W</a:t>
            </a:r>
          </a:p>
          <a:p>
            <a:pPr fontAlgn="base"/>
            <a:r>
              <a:rPr lang="es-ES_tradnl" dirty="0"/>
              <a:t>11 Placas Solares JCA solar 460 W Mono per HC</a:t>
            </a:r>
          </a:p>
          <a:p>
            <a:pPr fontAlgn="base"/>
            <a:r>
              <a:rPr lang="es-ES_tradnl" dirty="0"/>
              <a:t>Vatimetro para monitorización GreenHeisse</a:t>
            </a:r>
          </a:p>
          <a:p>
            <a:pPr fontAlgn="base"/>
            <a:r>
              <a:rPr lang="es-ES_tradnl" dirty="0"/>
              <a:t>20 Metros cable 6mm rojo</a:t>
            </a:r>
          </a:p>
          <a:p>
            <a:pPr fontAlgn="base"/>
            <a:r>
              <a:rPr lang="es-ES_tradnl" dirty="0"/>
              <a:t>20 metros cable 6 mm negro</a:t>
            </a:r>
          </a:p>
          <a:p>
            <a:pPr fontAlgn="base"/>
            <a:r>
              <a:rPr lang="es-ES_tradnl" dirty="0"/>
              <a:t>1 Estructura coplanar 6 paneles</a:t>
            </a:r>
          </a:p>
          <a:p>
            <a:pPr fontAlgn="base"/>
            <a:r>
              <a:rPr lang="es-ES_tradnl" dirty="0"/>
              <a:t>1 Estructura coplanar 5 paneles</a:t>
            </a:r>
          </a:p>
          <a:p>
            <a:pPr fontAlgn="base"/>
            <a:r>
              <a:rPr lang="es-ES_tradnl" dirty="0"/>
              <a:t>Kit fijaciones 8 unidades grapa final 35 mm, 18 unidades grapa intermedia  35 mm</a:t>
            </a:r>
          </a:p>
          <a:p>
            <a:pPr fontAlgn="base"/>
            <a:r>
              <a:rPr lang="es-ES_tradnl" dirty="0"/>
              <a:t>18 tornillos fijación teja</a:t>
            </a:r>
          </a:p>
          <a:p>
            <a:pPr fontAlgn="base"/>
            <a:r>
              <a:rPr lang="es-ES_tradnl" dirty="0"/>
              <a:t>4 conectores mc4 hembra y 4 macho.</a:t>
            </a:r>
          </a:p>
          <a:p>
            <a:pPr fontAlgn="base"/>
            <a:r>
              <a:rPr lang="es-ES_tradnl" dirty="0"/>
              <a:t>No están incluidas protecciones eléctricas recomendadas para proteger instalación solar y eléctrica de la vivienda. Soportes para tejado inclinado, este kit no permite instalación de baterías</a:t>
            </a:r>
          </a:p>
          <a:p>
            <a:pPr fontAlgn="base"/>
            <a:endParaRPr lang="es-ES_tradnl" dirty="0" smtClean="0"/>
          </a:p>
          <a:p>
            <a:pPr marL="0" indent="0" fontAlgn="base">
              <a:buNone/>
            </a:pPr>
            <a:r>
              <a:rPr lang="es-ES_tradnl" dirty="0" smtClean="0"/>
              <a:t>2 </a:t>
            </a:r>
            <a:r>
              <a:rPr lang="es-ES_tradnl" dirty="0"/>
              <a:t>disponibles (puede reservarse)</a:t>
            </a:r>
          </a:p>
        </p:txBody>
      </p:sp>
      <p:sp>
        <p:nvSpPr>
          <p:cNvPr id="7" name="Sol 6"/>
          <p:cNvSpPr/>
          <p:nvPr/>
        </p:nvSpPr>
        <p:spPr>
          <a:xfrm>
            <a:off x="9386668" y="961088"/>
            <a:ext cx="2393724" cy="2498271"/>
          </a:xfrm>
          <a:prstGeom prst="sun">
            <a:avLst/>
          </a:prstGeom>
          <a:gradFill flip="none" rotWithShape="1">
            <a:gsLst>
              <a:gs pos="0">
                <a:srgbClr val="FFC000"/>
              </a:gs>
              <a:gs pos="42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Marcador de texto 5"/>
          <p:cNvSpPr>
            <a:spLocks noGrp="1"/>
          </p:cNvSpPr>
          <p:nvPr>
            <p:ph type="body" sz="half" idx="2"/>
          </p:nvPr>
        </p:nvSpPr>
        <p:spPr>
          <a:xfrm>
            <a:off x="10118345" y="1968016"/>
            <a:ext cx="931116" cy="642258"/>
          </a:xfrm>
        </p:spPr>
        <p:txBody>
          <a:bodyPr/>
          <a:lstStyle/>
          <a:p>
            <a:r>
              <a:rPr lang="pt-BR" dirty="0" smtClean="0"/>
              <a:t>3.225,00</a:t>
            </a:r>
            <a:r>
              <a:rPr lang="pt-BR" dirty="0"/>
              <a:t> € </a:t>
            </a:r>
            <a:r>
              <a:rPr lang="pt-BR" dirty="0" smtClean="0"/>
              <a:t>+IVA</a:t>
            </a:r>
            <a:endParaRPr lang="es-ES_tradnl" dirty="0"/>
          </a:p>
        </p:txBody>
      </p:sp>
      <p:pic>
        <p:nvPicPr>
          <p:cNvPr id="3076" name="Picture 4" descr="https://i0.wp.com/gprsolar.es/wp-content/uploads/2022/05/KitGreenHeisse3kW.png?fit=974%2C868&amp;ssl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92" y="1888033"/>
            <a:ext cx="4458201" cy="3973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213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070559"/>
          </a:xfrm>
        </p:spPr>
        <p:txBody>
          <a:bodyPr/>
          <a:lstStyle/>
          <a:p>
            <a:pPr fontAlgn="base"/>
            <a:r>
              <a:rPr lang="es-ES_tradnl" dirty="0"/>
              <a:t>Kit solar autoconsumo Huawei 4kW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5183187" y="987425"/>
            <a:ext cx="6304767" cy="5181555"/>
          </a:xfrm>
        </p:spPr>
        <p:txBody>
          <a:bodyPr>
            <a:normAutofit fontScale="55000" lnSpcReduction="20000"/>
          </a:bodyPr>
          <a:lstStyle/>
          <a:p>
            <a:pPr fontAlgn="base"/>
            <a:r>
              <a:rPr lang="es-ES_tradnl" dirty="0"/>
              <a:t>El Kit Conexión a Red Huawei 4000W  consta de:</a:t>
            </a:r>
          </a:p>
          <a:p>
            <a:pPr fontAlgn="base"/>
            <a:r>
              <a:rPr lang="es-ES_tradnl" dirty="0"/>
              <a:t>Inversor Huawei sun2000-5KTL-L1 4000W</a:t>
            </a:r>
          </a:p>
          <a:p>
            <a:pPr fontAlgn="base"/>
            <a:r>
              <a:rPr lang="es-ES_tradnl" dirty="0"/>
              <a:t>9 Placas Solares JCA solar 455W Mono per HC</a:t>
            </a:r>
          </a:p>
          <a:p>
            <a:pPr fontAlgn="base"/>
            <a:r>
              <a:rPr lang="es-ES_tradnl" dirty="0"/>
              <a:t>Smart power sensor vatímetro</a:t>
            </a:r>
          </a:p>
          <a:p>
            <a:pPr fontAlgn="base"/>
            <a:r>
              <a:rPr lang="es-ES_tradnl" dirty="0"/>
              <a:t>20 Metros cable 6mm rojo</a:t>
            </a:r>
          </a:p>
          <a:p>
            <a:pPr fontAlgn="base"/>
            <a:r>
              <a:rPr lang="es-ES_tradnl" dirty="0"/>
              <a:t>20 metros cable 6 mm negro</a:t>
            </a:r>
          </a:p>
          <a:p>
            <a:pPr fontAlgn="base"/>
            <a:r>
              <a:rPr lang="es-ES_tradnl" dirty="0"/>
              <a:t>1 Estructura coplanar 5 paneles</a:t>
            </a:r>
          </a:p>
          <a:p>
            <a:pPr fontAlgn="base"/>
            <a:r>
              <a:rPr lang="es-ES_tradnl" dirty="0"/>
              <a:t>1 Estructura coplanar 4 paneles</a:t>
            </a:r>
          </a:p>
          <a:p>
            <a:pPr fontAlgn="base"/>
            <a:r>
              <a:rPr lang="es-ES_tradnl" dirty="0"/>
              <a:t>Kit fijaciones 8 unidades grapa final 35mm, 14 unidades grapa intermedia  35 mm</a:t>
            </a:r>
          </a:p>
          <a:p>
            <a:pPr fontAlgn="base"/>
            <a:r>
              <a:rPr lang="es-ES_tradnl" dirty="0"/>
              <a:t>14 tornillos fijación teja</a:t>
            </a:r>
          </a:p>
          <a:p>
            <a:pPr fontAlgn="base"/>
            <a:r>
              <a:rPr lang="es-ES_tradnl" dirty="0"/>
              <a:t>4 conectores mc4 hembra y 4 macho.</a:t>
            </a:r>
          </a:p>
          <a:p>
            <a:pPr fontAlgn="base"/>
            <a:r>
              <a:rPr lang="es-ES_tradnl" dirty="0"/>
              <a:t>No están incluidas protecciones eléctricas recomendadas para proteger instalación solar y eléctrica de la vivienda. Soporte coplanar para tejado </a:t>
            </a:r>
            <a:r>
              <a:rPr lang="es-ES_tradnl" dirty="0" smtClean="0"/>
              <a:t>inclinado</a:t>
            </a:r>
          </a:p>
          <a:p>
            <a:pPr marL="0" indent="0" fontAlgn="base">
              <a:buNone/>
            </a:pPr>
            <a:r>
              <a:rPr lang="es-ES_tradnl" dirty="0" smtClean="0"/>
              <a:t>Disponible </a:t>
            </a:r>
            <a:r>
              <a:rPr lang="es-ES_tradnl" dirty="0"/>
              <a:t>para </a:t>
            </a:r>
            <a:r>
              <a:rPr lang="es-ES_tradnl" dirty="0" smtClean="0"/>
              <a:t>reserva</a:t>
            </a:r>
            <a:br>
              <a:rPr lang="es-ES_tradnl" dirty="0" smtClean="0"/>
            </a:br>
            <a:endParaRPr lang="es-ES_tradnl" dirty="0"/>
          </a:p>
        </p:txBody>
      </p:sp>
      <p:sp>
        <p:nvSpPr>
          <p:cNvPr id="7" name="Sol 6"/>
          <p:cNvSpPr/>
          <p:nvPr/>
        </p:nvSpPr>
        <p:spPr>
          <a:xfrm>
            <a:off x="9489700" y="986841"/>
            <a:ext cx="2393724" cy="2498271"/>
          </a:xfrm>
          <a:prstGeom prst="sun">
            <a:avLst/>
          </a:prstGeom>
          <a:gradFill flip="none" rotWithShape="1">
            <a:gsLst>
              <a:gs pos="0">
                <a:srgbClr val="FFC000"/>
              </a:gs>
              <a:gs pos="42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Marcador de texto 5"/>
          <p:cNvSpPr>
            <a:spLocks noGrp="1"/>
          </p:cNvSpPr>
          <p:nvPr>
            <p:ph type="body" sz="half" idx="2"/>
          </p:nvPr>
        </p:nvSpPr>
        <p:spPr>
          <a:xfrm>
            <a:off x="10221377" y="1993769"/>
            <a:ext cx="931116" cy="642258"/>
          </a:xfrm>
        </p:spPr>
        <p:txBody>
          <a:bodyPr/>
          <a:lstStyle/>
          <a:p>
            <a:r>
              <a:rPr lang="pt-BR" dirty="0" smtClean="0"/>
              <a:t>2.994,00</a:t>
            </a:r>
            <a:r>
              <a:rPr lang="pt-BR" dirty="0"/>
              <a:t> € </a:t>
            </a:r>
            <a:r>
              <a:rPr lang="pt-BR" dirty="0" smtClean="0"/>
              <a:t>+IVA</a:t>
            </a:r>
            <a:endParaRPr lang="es-ES_tradnl" dirty="0"/>
          </a:p>
        </p:txBody>
      </p:sp>
      <p:pic>
        <p:nvPicPr>
          <p:cNvPr id="4098" name="Picture 2" descr="https://i0.wp.com/gprsolar.es/wp-content/uploads/2022/05/kitsolar-huawei-3kw.png?fit=988%2C1000&amp;ssl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9" y="1681813"/>
            <a:ext cx="4129086" cy="417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31485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349</Words>
  <Application>Microsoft Macintosh PowerPoint</Application>
  <PresentationFormat>Panorámica</PresentationFormat>
  <Paragraphs>70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Tema de Office</vt:lpstr>
      <vt:lpstr>Fichas tecnicas placas solares</vt:lpstr>
      <vt:lpstr>Kit solar hibrido autoconsumo Fronius 3kW</vt:lpstr>
      <vt:lpstr>Kit Solar Litio Pylontech 9kWh 5000W 9500Whdia</vt:lpstr>
      <vt:lpstr>Kit solar autoconsumo GreenHeisse 5000W</vt:lpstr>
      <vt:lpstr>Kit solar autoconsumo Huawei 4kW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Usuario de Microsoft Office</cp:lastModifiedBy>
  <cp:revision>5</cp:revision>
  <cp:lastPrinted>2022-06-13T11:36:31Z</cp:lastPrinted>
  <dcterms:created xsi:type="dcterms:W3CDTF">2022-06-13T11:10:50Z</dcterms:created>
  <dcterms:modified xsi:type="dcterms:W3CDTF">2022-06-13T11:36:37Z</dcterms:modified>
</cp:coreProperties>
</file>