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1" r:id="rId5"/>
    <p:sldId id="261" r:id="rId6"/>
    <p:sldId id="280" r:id="rId7"/>
    <p:sldId id="259" r:id="rId8"/>
    <p:sldId id="260" r:id="rId9"/>
    <p:sldId id="262" r:id="rId10"/>
    <p:sldId id="263" r:id="rId11"/>
    <p:sldId id="264" r:id="rId12"/>
    <p:sldId id="265" r:id="rId13"/>
    <p:sldId id="276" r:id="rId14"/>
    <p:sldId id="277" r:id="rId15"/>
    <p:sldId id="278" r:id="rId16"/>
    <p:sldId id="266" r:id="rId17"/>
    <p:sldId id="271" r:id="rId18"/>
    <p:sldId id="267" r:id="rId19"/>
    <p:sldId id="268" r:id="rId20"/>
    <p:sldId id="279" r:id="rId21"/>
    <p:sldId id="274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7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0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3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3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5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4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75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80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 smtClean="0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0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061260B-BCD7-4E75-8D82-0EBE84935B6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1DA28DC-82B7-49EE-8C5C-2004BB4A56F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92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iammustafatz/diabetes-prediction-dataset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Анализ и предсказване на риска от диабет</a:t>
            </a:r>
            <a:endParaRPr lang="en-US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Изготвил: Ерика </a:t>
            </a:r>
            <a:r>
              <a:rPr lang="bg-BG" dirty="0" err="1"/>
              <a:t>К</a:t>
            </a:r>
            <a:r>
              <a:rPr lang="bg-BG" dirty="0" err="1" smtClean="0"/>
              <a:t>арамучева</a:t>
            </a:r>
            <a:r>
              <a:rPr lang="bg-BG" dirty="0" smtClean="0"/>
              <a:t>, ФН:2101321067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432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Влияние на нивата на глюкоза в кръвта и </a:t>
            </a:r>
            <a:r>
              <a:rPr lang="bg-BG" dirty="0" err="1" smtClean="0"/>
              <a:t>гликиран</a:t>
            </a:r>
            <a:r>
              <a:rPr lang="bg-BG" dirty="0" smtClean="0"/>
              <a:t> хемоглобин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4" y="2032000"/>
            <a:ext cx="6623170" cy="4433455"/>
          </a:xfrm>
        </p:spPr>
        <p:txBody>
          <a:bodyPr>
            <a:noAutofit/>
          </a:bodyPr>
          <a:lstStyle/>
          <a:p>
            <a:pPr algn="just"/>
            <a:r>
              <a:rPr lang="bg-BG" sz="2400" b="1" i="1" dirty="0" smtClean="0"/>
              <a:t>Какво е </a:t>
            </a:r>
            <a:r>
              <a:rPr lang="bg-BG" sz="2400" b="1" i="1" dirty="0" err="1" smtClean="0"/>
              <a:t>гликиран</a:t>
            </a:r>
            <a:r>
              <a:rPr lang="bg-BG" sz="2400" b="1" i="1" dirty="0" smtClean="0"/>
              <a:t> хемоглобин? </a:t>
            </a:r>
            <a:r>
              <a:rPr lang="bg-BG" sz="2400" dirty="0" smtClean="0"/>
              <a:t>- </a:t>
            </a:r>
            <a:r>
              <a:rPr lang="ru-RU" sz="2400" dirty="0" err="1" smtClean="0"/>
              <a:t>Гликираният</a:t>
            </a:r>
            <a:r>
              <a:rPr lang="ru-RU" sz="2400" dirty="0" smtClean="0"/>
              <a:t> </a:t>
            </a:r>
            <a:r>
              <a:rPr lang="ru-RU" sz="2400" dirty="0" err="1"/>
              <a:t>хемоглобин</a:t>
            </a:r>
            <a:r>
              <a:rPr lang="ru-RU" sz="2400" dirty="0"/>
              <a:t> (HbA1c) </a:t>
            </a:r>
            <a:r>
              <a:rPr lang="ru-RU" sz="2400" dirty="0" err="1"/>
              <a:t>първоначално</a:t>
            </a:r>
            <a:r>
              <a:rPr lang="ru-RU" sz="2400" dirty="0"/>
              <a:t> е </a:t>
            </a:r>
            <a:r>
              <a:rPr lang="ru-RU" sz="2400" dirty="0" err="1"/>
              <a:t>идентифициран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"</a:t>
            </a:r>
            <a:r>
              <a:rPr lang="ru-RU" sz="2400" dirty="0" err="1"/>
              <a:t>необичайна</a:t>
            </a:r>
            <a:r>
              <a:rPr lang="ru-RU" sz="2400" dirty="0"/>
              <a:t>" форма на </a:t>
            </a:r>
            <a:r>
              <a:rPr lang="ru-RU" sz="2400" dirty="0" err="1"/>
              <a:t>хемоглобин</a:t>
            </a:r>
            <a:r>
              <a:rPr lang="ru-RU" sz="2400" dirty="0"/>
              <a:t> при </a:t>
            </a:r>
            <a:r>
              <a:rPr lang="ru-RU" sz="2400" dirty="0" err="1"/>
              <a:t>пациенти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захарен</a:t>
            </a:r>
            <a:r>
              <a:rPr lang="ru-RU" sz="2400" dirty="0"/>
              <a:t> диабет </a:t>
            </a:r>
            <a:r>
              <a:rPr lang="ru-RU" sz="2400" dirty="0" err="1"/>
              <a:t>преди</a:t>
            </a:r>
            <a:r>
              <a:rPr lang="ru-RU" sz="2400" dirty="0"/>
              <a:t> </a:t>
            </a:r>
            <a:r>
              <a:rPr lang="ru-RU" sz="2400" dirty="0" err="1"/>
              <a:t>повече</a:t>
            </a:r>
            <a:r>
              <a:rPr lang="ru-RU" sz="2400" dirty="0"/>
              <a:t> от 40 </a:t>
            </a:r>
            <a:r>
              <a:rPr lang="ru-RU" sz="2400" dirty="0" err="1"/>
              <a:t>години</a:t>
            </a:r>
            <a:r>
              <a:rPr lang="ru-RU" sz="2400" dirty="0"/>
              <a:t> . След </a:t>
            </a:r>
            <a:r>
              <a:rPr lang="ru-RU" sz="2400" dirty="0" err="1"/>
              <a:t>това</a:t>
            </a:r>
            <a:r>
              <a:rPr lang="ru-RU" sz="2400" dirty="0"/>
              <a:t> </a:t>
            </a:r>
            <a:r>
              <a:rPr lang="ru-RU" sz="2400" dirty="0" err="1"/>
              <a:t>откритие</a:t>
            </a:r>
            <a:r>
              <a:rPr lang="ru-RU" sz="2400" dirty="0"/>
              <a:t>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проведени</a:t>
            </a:r>
            <a:r>
              <a:rPr lang="ru-RU" sz="2400" dirty="0"/>
              <a:t> множество </a:t>
            </a:r>
            <a:r>
              <a:rPr lang="ru-RU" sz="2400" dirty="0" err="1"/>
              <a:t>проучвания</a:t>
            </a:r>
            <a:r>
              <a:rPr lang="ru-RU" sz="2400" dirty="0"/>
              <a:t>, </a:t>
            </a:r>
            <a:r>
              <a:rPr lang="ru-RU" sz="2400" dirty="0" err="1"/>
              <a:t>които</a:t>
            </a:r>
            <a:r>
              <a:rPr lang="ru-RU" sz="2400" dirty="0"/>
              <a:t> </a:t>
            </a:r>
            <a:r>
              <a:rPr lang="ru-RU" sz="2400" dirty="0" err="1"/>
              <a:t>показват</a:t>
            </a:r>
            <a:r>
              <a:rPr lang="ru-RU" sz="2400" dirty="0"/>
              <a:t>, че </a:t>
            </a:r>
            <a:r>
              <a:rPr lang="ru-RU" sz="2400" dirty="0" err="1"/>
              <a:t>нивото</a:t>
            </a:r>
            <a:r>
              <a:rPr lang="ru-RU" sz="2400" dirty="0"/>
              <a:t> на </a:t>
            </a:r>
            <a:r>
              <a:rPr lang="ru-RU" sz="2400" dirty="0" err="1"/>
              <a:t>гликираният</a:t>
            </a:r>
            <a:r>
              <a:rPr lang="ru-RU" sz="2400" dirty="0"/>
              <a:t> </a:t>
            </a:r>
            <a:r>
              <a:rPr lang="ru-RU" sz="2400" dirty="0" err="1"/>
              <a:t>хемоглобин</a:t>
            </a:r>
            <a:r>
              <a:rPr lang="ru-RU" sz="2400" dirty="0"/>
              <a:t> е в </a:t>
            </a:r>
            <a:r>
              <a:rPr lang="ru-RU" sz="2400" dirty="0" err="1"/>
              <a:t>тясна</a:t>
            </a:r>
            <a:r>
              <a:rPr lang="ru-RU" sz="2400" dirty="0"/>
              <a:t> </a:t>
            </a:r>
            <a:r>
              <a:rPr lang="ru-RU" sz="2400" dirty="0" err="1"/>
              <a:t>зависимост</a:t>
            </a:r>
            <a:r>
              <a:rPr lang="ru-RU" sz="2400" dirty="0"/>
              <a:t> от </a:t>
            </a:r>
            <a:r>
              <a:rPr lang="ru-RU" sz="2400" dirty="0" err="1"/>
              <a:t>средното</a:t>
            </a:r>
            <a:r>
              <a:rPr lang="ru-RU" sz="2400" dirty="0"/>
              <a:t> </a:t>
            </a:r>
            <a:r>
              <a:rPr lang="ru-RU" sz="2400" dirty="0" err="1"/>
              <a:t>ниво</a:t>
            </a:r>
            <a:r>
              <a:rPr lang="ru-RU" sz="2400" dirty="0"/>
              <a:t> на </a:t>
            </a:r>
            <a:r>
              <a:rPr lang="ru-RU" sz="2400" dirty="0" err="1"/>
              <a:t>кръвната</a:t>
            </a:r>
            <a:r>
              <a:rPr lang="ru-RU" sz="2400" dirty="0"/>
              <a:t> </a:t>
            </a:r>
            <a:r>
              <a:rPr lang="ru-RU" sz="2400" dirty="0" err="1"/>
              <a:t>захар</a:t>
            </a:r>
            <a:r>
              <a:rPr lang="ru-RU" sz="2400" dirty="0"/>
              <a:t>. </a:t>
            </a:r>
            <a:r>
              <a:rPr lang="ru-RU" sz="2400" dirty="0" err="1"/>
              <a:t>Тогава</a:t>
            </a:r>
            <a:r>
              <a:rPr lang="ru-RU" sz="2400" dirty="0"/>
              <a:t> се </a:t>
            </a:r>
            <a:r>
              <a:rPr lang="ru-RU" sz="2400" dirty="0" err="1"/>
              <a:t>поражда</a:t>
            </a:r>
            <a:r>
              <a:rPr lang="ru-RU" sz="2400" dirty="0"/>
              <a:t> </a:t>
            </a:r>
            <a:r>
              <a:rPr lang="ru-RU" sz="2400" dirty="0" err="1"/>
              <a:t>идеята</a:t>
            </a:r>
            <a:r>
              <a:rPr lang="ru-RU" sz="2400" dirty="0"/>
              <a:t>, че </a:t>
            </a:r>
            <a:r>
              <a:rPr lang="ru-RU" sz="2400" dirty="0" err="1"/>
              <a:t>измерването</a:t>
            </a:r>
            <a:r>
              <a:rPr lang="ru-RU" sz="2400" dirty="0"/>
              <a:t> на HbA1c </a:t>
            </a:r>
            <a:r>
              <a:rPr lang="ru-RU" sz="2400" dirty="0" err="1"/>
              <a:t>може</a:t>
            </a:r>
            <a:r>
              <a:rPr lang="ru-RU" sz="2400" dirty="0"/>
              <a:t> да служи </a:t>
            </a:r>
            <a:r>
              <a:rPr lang="ru-RU" sz="2400" dirty="0" err="1"/>
              <a:t>като</a:t>
            </a:r>
            <a:r>
              <a:rPr lang="ru-RU" sz="2400" dirty="0"/>
              <a:t> един </a:t>
            </a:r>
            <a:r>
              <a:rPr lang="ru-RU" sz="2400" dirty="0" err="1"/>
              <a:t>надежден</a:t>
            </a:r>
            <a:r>
              <a:rPr lang="ru-RU" sz="2400" dirty="0"/>
              <a:t> маркер за оценка на </a:t>
            </a:r>
            <a:r>
              <a:rPr lang="ru-RU" sz="2400" dirty="0" err="1"/>
              <a:t>гликемичния</a:t>
            </a:r>
            <a:r>
              <a:rPr lang="ru-RU" sz="2400" dirty="0"/>
              <a:t> </a:t>
            </a:r>
            <a:r>
              <a:rPr lang="ru-RU" sz="2400" dirty="0" err="1"/>
              <a:t>контрол</a:t>
            </a:r>
            <a:r>
              <a:rPr lang="ru-RU" sz="2400" dirty="0"/>
              <a:t> при </a:t>
            </a:r>
            <a:r>
              <a:rPr lang="ru-RU" sz="2400" dirty="0" err="1"/>
              <a:t>хората</a:t>
            </a:r>
            <a:r>
              <a:rPr lang="ru-RU" sz="2400" dirty="0"/>
              <a:t> </a:t>
            </a:r>
            <a:r>
              <a:rPr lang="ru-RU" sz="2400" dirty="0" err="1"/>
              <a:t>със</a:t>
            </a:r>
            <a:r>
              <a:rPr lang="ru-RU" sz="2400" dirty="0"/>
              <a:t> </a:t>
            </a:r>
            <a:r>
              <a:rPr lang="ru-RU" sz="2400" dirty="0" err="1"/>
              <a:t>захарен</a:t>
            </a:r>
            <a:r>
              <a:rPr lang="ru-RU" sz="2400" dirty="0"/>
              <a:t> диабет.</a:t>
            </a:r>
            <a:endParaRPr lang="en-US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838" y="2817091"/>
            <a:ext cx="4558780" cy="256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82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Влияние на нивата на глюкоза в кръвта и </a:t>
            </a:r>
            <a:r>
              <a:rPr lang="bg-BG" dirty="0" err="1"/>
              <a:t>гликиран</a:t>
            </a:r>
            <a:r>
              <a:rPr lang="bg-BG" dirty="0"/>
              <a:t> хемоглобин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3" y="2084832"/>
            <a:ext cx="5533280" cy="3773967"/>
          </a:xfrm>
        </p:spPr>
        <p:txBody>
          <a:bodyPr>
            <a:noAutofit/>
          </a:bodyPr>
          <a:lstStyle/>
          <a:p>
            <a:pPr algn="just"/>
            <a:r>
              <a:rPr lang="bg-BG" sz="2400" dirty="0" smtClean="0"/>
              <a:t>Чрез диаграма на разсейването проверяваме има ли връзка между двата фактора и развитието на диабет. От нея става ясно, че </a:t>
            </a:r>
            <a:r>
              <a:rPr lang="ru-RU" sz="2400" dirty="0" err="1" smtClean="0"/>
              <a:t>лицата</a:t>
            </a:r>
            <a:r>
              <a:rPr lang="ru-RU" sz="2400" dirty="0" smtClean="0"/>
              <a:t> </a:t>
            </a:r>
            <a:r>
              <a:rPr lang="ru-RU" sz="2400" dirty="0"/>
              <a:t>с диабет </a:t>
            </a:r>
            <a:r>
              <a:rPr lang="ru-RU" sz="2400" dirty="0" err="1"/>
              <a:t>имат</a:t>
            </a:r>
            <a:r>
              <a:rPr lang="ru-RU" sz="2400" dirty="0"/>
              <a:t> </a:t>
            </a:r>
            <a:r>
              <a:rPr lang="ru-RU" sz="2400" dirty="0" err="1"/>
              <a:t>по-високи</a:t>
            </a:r>
            <a:r>
              <a:rPr lang="ru-RU" sz="2400" dirty="0"/>
              <a:t> </a:t>
            </a:r>
            <a:r>
              <a:rPr lang="ru-RU" sz="2400" dirty="0" err="1"/>
              <a:t>стойности</a:t>
            </a:r>
            <a:r>
              <a:rPr lang="ru-RU" sz="2400" dirty="0"/>
              <a:t> </a:t>
            </a:r>
            <a:r>
              <a:rPr lang="ru-RU" sz="2400" dirty="0" err="1"/>
              <a:t>както</a:t>
            </a:r>
            <a:r>
              <a:rPr lang="ru-RU" sz="2400" dirty="0"/>
              <a:t> на </a:t>
            </a:r>
            <a:r>
              <a:rPr lang="ru-RU" sz="2400" dirty="0" err="1"/>
              <a:t>кръвната</a:t>
            </a:r>
            <a:r>
              <a:rPr lang="ru-RU" sz="2400" dirty="0"/>
              <a:t> </a:t>
            </a:r>
            <a:r>
              <a:rPr lang="ru-RU" sz="2400" dirty="0" err="1"/>
              <a:t>захар</a:t>
            </a:r>
            <a:r>
              <a:rPr lang="ru-RU" sz="2400" dirty="0"/>
              <a:t>, </a:t>
            </a:r>
            <a:r>
              <a:rPr lang="ru-RU" sz="2400" dirty="0" err="1"/>
              <a:t>така</a:t>
            </a:r>
            <a:r>
              <a:rPr lang="ru-RU" sz="2400" dirty="0"/>
              <a:t> и на </a:t>
            </a:r>
            <a:r>
              <a:rPr lang="ru-RU" sz="2400" dirty="0" err="1" smtClean="0"/>
              <a:t>гликиран</a:t>
            </a:r>
            <a:r>
              <a:rPr lang="ru-RU" sz="2400" dirty="0" smtClean="0"/>
              <a:t> </a:t>
            </a:r>
            <a:r>
              <a:rPr lang="ru-RU" sz="2400" dirty="0" err="1" smtClean="0"/>
              <a:t>хемоглобин</a:t>
            </a:r>
            <a:r>
              <a:rPr lang="ru-RU" sz="2400" dirty="0" smtClean="0"/>
              <a:t>, </a:t>
            </a:r>
            <a:r>
              <a:rPr lang="ru-RU" sz="2400" dirty="0" err="1"/>
              <a:t>докато</a:t>
            </a:r>
            <a:r>
              <a:rPr lang="ru-RU" sz="2400" dirty="0"/>
              <a:t> </a:t>
            </a:r>
            <a:r>
              <a:rPr lang="ru-RU" sz="2400" dirty="0" err="1"/>
              <a:t>тези</a:t>
            </a:r>
            <a:r>
              <a:rPr lang="ru-RU" sz="2400" dirty="0"/>
              <a:t> без диабет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концентрирани</a:t>
            </a:r>
            <a:r>
              <a:rPr lang="ru-RU" sz="2400" dirty="0"/>
              <a:t> при </a:t>
            </a:r>
            <a:r>
              <a:rPr lang="ru-RU" sz="2400" dirty="0" err="1"/>
              <a:t>по-ниски</a:t>
            </a:r>
            <a:r>
              <a:rPr lang="ru-RU" sz="2400" dirty="0"/>
              <a:t> </a:t>
            </a:r>
            <a:r>
              <a:rPr lang="ru-RU" sz="2400" dirty="0" err="1" smtClean="0"/>
              <a:t>стойности</a:t>
            </a:r>
            <a:r>
              <a:rPr lang="ru-RU" sz="2400" dirty="0" smtClean="0"/>
              <a:t>.</a:t>
            </a:r>
            <a:r>
              <a:rPr lang="en-US" sz="2400" dirty="0" smtClean="0"/>
              <a:t> </a:t>
            </a:r>
            <a:r>
              <a:rPr lang="bg-BG" sz="2400" dirty="0" smtClean="0"/>
              <a:t>Също така, графиката ни дава възможност да определим граничните стойности и преходната зона (</a:t>
            </a:r>
            <a:r>
              <a:rPr lang="ru-RU" sz="2400" dirty="0"/>
              <a:t>около HbA1c </a:t>
            </a:r>
            <a:r>
              <a:rPr lang="ru-RU" sz="2400" dirty="0" err="1"/>
              <a:t>ниво</a:t>
            </a:r>
            <a:r>
              <a:rPr lang="ru-RU" sz="2400" dirty="0"/>
              <a:t> от 6 и глюкоза около </a:t>
            </a:r>
            <a:r>
              <a:rPr lang="ru-RU" sz="2400" dirty="0" smtClean="0"/>
              <a:t>150)</a:t>
            </a:r>
            <a:r>
              <a:rPr lang="bg-BG" sz="2400" dirty="0" smtClean="0"/>
              <a:t>, които също трябва да се вземат на предвид.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129" y="2227070"/>
            <a:ext cx="5624143" cy="348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992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Полът като Фактор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2" y="2180496"/>
            <a:ext cx="5736481" cy="3678303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Друг интересен показател е полът. Оказва се, че силният пол е по- податлив към развитие на болестта.</a:t>
            </a:r>
            <a:r>
              <a:rPr lang="en-US" sz="2400" dirty="0" smtClean="0"/>
              <a:t> </a:t>
            </a:r>
            <a:r>
              <a:rPr lang="bg-BG" sz="2400" dirty="0" smtClean="0"/>
              <a:t>Според данните, близо 10% от мъжете са засегнати от заболяването, докато при жените процентите са 8.</a:t>
            </a:r>
            <a:endParaRPr lang="en-US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544" y="2180496"/>
            <a:ext cx="5436664" cy="23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115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характеристиките с най- голямо значение за развитие на диабет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24128" y="2286000"/>
            <a:ext cx="5792308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bg-BG" sz="2400" dirty="0" smtClean="0"/>
              <a:t>За да проверим кои фактори играят ключова роля в развитието на диабет ще направим класификация на характеристиките. Първият метод </a:t>
            </a:r>
            <a:r>
              <a:rPr lang="en-US" sz="2400" dirty="0" smtClean="0"/>
              <a:t>Information Gain </a:t>
            </a:r>
            <a:r>
              <a:rPr lang="bg-BG" sz="2400" dirty="0" smtClean="0"/>
              <a:t>оценява колко информация дава всяка от характеристиките за предсказването на наличието на диабет. В нашия случай виждаме, че най- силно влияние оказва стойността на </a:t>
            </a:r>
            <a:r>
              <a:rPr lang="bg-BG" sz="2400" dirty="0" err="1" smtClean="0"/>
              <a:t>гликирания</a:t>
            </a:r>
            <a:r>
              <a:rPr lang="bg-BG" sz="2400" dirty="0" smtClean="0"/>
              <a:t> хемоглобин, следван от количеството глюкоза в кръвта. Вижда се, че най- малко влияние оказва полът.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13223" r="21947" b="42700"/>
          <a:stretch/>
        </p:blipFill>
        <p:spPr>
          <a:xfrm>
            <a:off x="6909141" y="2447636"/>
            <a:ext cx="5147729" cy="315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5393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характеристиките с най- голямо значение за развитие на диабет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24128" y="2286000"/>
            <a:ext cx="5524454" cy="402336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bg-BG" sz="2400" dirty="0" smtClean="0"/>
              <a:t>Вторият метод </a:t>
            </a:r>
            <a:r>
              <a:rPr lang="en-US" sz="2400" dirty="0" smtClean="0"/>
              <a:t>Gain Ratio, </a:t>
            </a:r>
            <a:r>
              <a:rPr lang="bg-BG" sz="2400" dirty="0" smtClean="0"/>
              <a:t>подобно на първия, показва каква </a:t>
            </a:r>
            <a:r>
              <a:rPr lang="ru-RU" sz="2400" dirty="0"/>
              <a:t>част от </a:t>
            </a:r>
            <a:r>
              <a:rPr lang="ru-RU" sz="2400" dirty="0" err="1"/>
              <a:t>информацията</a:t>
            </a:r>
            <a:r>
              <a:rPr lang="ru-RU" sz="2400" dirty="0"/>
              <a:t>, </a:t>
            </a:r>
            <a:r>
              <a:rPr lang="ru-RU" sz="2400" dirty="0" err="1"/>
              <a:t>която</a:t>
            </a:r>
            <a:r>
              <a:rPr lang="ru-RU" sz="2400" dirty="0"/>
              <a:t> дадена характеристика носи, е полезна за </a:t>
            </a:r>
            <a:r>
              <a:rPr lang="ru-RU" sz="2400" dirty="0" err="1" smtClean="0"/>
              <a:t>класификация.Тук</a:t>
            </a:r>
            <a:r>
              <a:rPr lang="ru-RU" sz="2400" dirty="0" smtClean="0"/>
              <a:t> </a:t>
            </a:r>
            <a:r>
              <a:rPr lang="ru-RU" sz="2400" dirty="0" err="1" smtClean="0"/>
              <a:t>виждаме</a:t>
            </a:r>
            <a:r>
              <a:rPr lang="ru-RU" sz="2400" dirty="0" smtClean="0"/>
              <a:t>, че от </a:t>
            </a:r>
            <a:r>
              <a:rPr lang="ru-RU" sz="2400" dirty="0" err="1" smtClean="0"/>
              <a:t>най-голямо</a:t>
            </a:r>
            <a:r>
              <a:rPr lang="ru-RU" sz="2400" dirty="0" smtClean="0"/>
              <a:t> значение е </a:t>
            </a:r>
            <a:r>
              <a:rPr lang="ru-RU" sz="2400" dirty="0" err="1" smtClean="0"/>
              <a:t>наличността</a:t>
            </a:r>
            <a:r>
              <a:rPr lang="ru-RU" sz="2400" dirty="0" smtClean="0"/>
              <a:t> на </a:t>
            </a:r>
            <a:r>
              <a:rPr lang="ru-RU" sz="2400" dirty="0" err="1" smtClean="0"/>
              <a:t>сърдечно</a:t>
            </a:r>
            <a:r>
              <a:rPr lang="ru-RU" sz="2400" dirty="0" smtClean="0"/>
              <a:t> </a:t>
            </a:r>
            <a:r>
              <a:rPr lang="ru-RU" sz="2400" dirty="0" err="1" smtClean="0"/>
              <a:t>заболяване</a:t>
            </a:r>
            <a:r>
              <a:rPr lang="ru-RU" sz="2400" dirty="0" smtClean="0"/>
              <a:t>, </a:t>
            </a:r>
            <a:r>
              <a:rPr lang="ru-RU" sz="2400" dirty="0" err="1" smtClean="0"/>
              <a:t>следван</a:t>
            </a:r>
            <a:r>
              <a:rPr lang="ru-RU" sz="2400" dirty="0" smtClean="0"/>
              <a:t> от </a:t>
            </a:r>
            <a:r>
              <a:rPr lang="ru-RU" sz="2400" dirty="0" err="1" smtClean="0"/>
              <a:t>наличието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хипертония</a:t>
            </a:r>
            <a:r>
              <a:rPr lang="ru-RU" sz="2400" dirty="0" smtClean="0"/>
              <a:t>. </a:t>
            </a:r>
            <a:r>
              <a:rPr lang="ru-RU" sz="2400" dirty="0" err="1" smtClean="0"/>
              <a:t>Отново</a:t>
            </a:r>
            <a:r>
              <a:rPr lang="ru-RU" sz="2400" dirty="0" smtClean="0"/>
              <a:t> </a:t>
            </a:r>
            <a:r>
              <a:rPr lang="ru-RU" sz="2400" dirty="0" err="1" smtClean="0"/>
              <a:t>полът</a:t>
            </a:r>
            <a:r>
              <a:rPr lang="ru-RU" sz="2400" dirty="0" smtClean="0"/>
              <a:t> </a:t>
            </a:r>
            <a:r>
              <a:rPr lang="ru-RU" sz="2400" dirty="0" err="1" smtClean="0"/>
              <a:t>оказва</a:t>
            </a:r>
            <a:r>
              <a:rPr lang="ru-RU" sz="2400" dirty="0" smtClean="0"/>
              <a:t> </a:t>
            </a:r>
            <a:r>
              <a:rPr lang="ru-RU" sz="2400" dirty="0" err="1" smtClean="0"/>
              <a:t>най</a:t>
            </a:r>
            <a:r>
              <a:rPr lang="ru-RU" sz="2400" dirty="0" smtClean="0"/>
              <a:t>- </a:t>
            </a:r>
            <a:r>
              <a:rPr lang="ru-RU" sz="2400" dirty="0" err="1" smtClean="0"/>
              <a:t>малко</a:t>
            </a:r>
            <a:r>
              <a:rPr lang="ru-RU" sz="2400" dirty="0" smtClean="0"/>
              <a:t> влияние </a:t>
            </a:r>
            <a:r>
              <a:rPr lang="ru-RU" sz="2400" dirty="0" err="1" smtClean="0"/>
              <a:t>върху</a:t>
            </a:r>
            <a:r>
              <a:rPr lang="ru-RU" sz="2400" dirty="0" smtClean="0"/>
              <a:t> </a:t>
            </a:r>
            <a:r>
              <a:rPr lang="ru-RU" sz="2400" dirty="0" err="1" smtClean="0"/>
              <a:t>резултатите</a:t>
            </a:r>
            <a:r>
              <a:rPr lang="ru-RU" sz="2400" dirty="0" smtClean="0"/>
              <a:t>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13223" r="21947" b="42700"/>
          <a:stretch/>
        </p:blipFill>
        <p:spPr>
          <a:xfrm>
            <a:off x="6881089" y="2521527"/>
            <a:ext cx="4937004" cy="302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822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характеристиките с най- голямо значение за развитие на диабет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1024128" y="2286000"/>
            <a:ext cx="5422854" cy="402336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bg-BG" sz="2400" dirty="0" smtClean="0"/>
              <a:t>Третият метод- </a:t>
            </a:r>
            <a:r>
              <a:rPr lang="en-US" sz="2400" dirty="0" smtClean="0"/>
              <a:t>Relief </a:t>
            </a:r>
            <a:r>
              <a:rPr lang="ru-RU" sz="2400" dirty="0" err="1" smtClean="0"/>
              <a:t>оценява</a:t>
            </a:r>
            <a:r>
              <a:rPr lang="ru-RU" sz="2400" dirty="0" smtClean="0"/>
              <a:t> </a:t>
            </a:r>
            <a:r>
              <a:rPr lang="ru-RU" sz="2400" dirty="0"/>
              <a:t>всяка характеристика </a:t>
            </a:r>
            <a:r>
              <a:rPr lang="ru-RU" sz="2400" dirty="0" err="1"/>
              <a:t>спрямо</a:t>
            </a:r>
            <a:r>
              <a:rPr lang="ru-RU" sz="2400" dirty="0"/>
              <a:t> </a:t>
            </a:r>
            <a:r>
              <a:rPr lang="ru-RU" sz="2400" dirty="0" err="1" smtClean="0"/>
              <a:t>това</a:t>
            </a:r>
            <a:r>
              <a:rPr lang="ru-RU" sz="2400" dirty="0" smtClean="0"/>
              <a:t>, </a:t>
            </a:r>
            <a:r>
              <a:rPr lang="ru-RU" sz="2400" dirty="0"/>
              <a:t>колко добре </a:t>
            </a:r>
            <a:r>
              <a:rPr lang="ru-RU" sz="2400" dirty="0" err="1"/>
              <a:t>отличава</a:t>
            </a:r>
            <a:r>
              <a:rPr lang="ru-RU" sz="2400" dirty="0"/>
              <a:t> </a:t>
            </a:r>
            <a:r>
              <a:rPr lang="ru-RU" sz="2400" dirty="0" err="1"/>
              <a:t>примери</a:t>
            </a:r>
            <a:r>
              <a:rPr lang="ru-RU" sz="2400" dirty="0"/>
              <a:t> с </a:t>
            </a:r>
            <a:r>
              <a:rPr lang="ru-RU" sz="2400" dirty="0" err="1"/>
              <a:t>различни</a:t>
            </a:r>
            <a:r>
              <a:rPr lang="ru-RU" sz="2400" dirty="0"/>
              <a:t> </a:t>
            </a:r>
            <a:r>
              <a:rPr lang="ru-RU" sz="2400" dirty="0" err="1"/>
              <a:t>класове</a:t>
            </a:r>
            <a:r>
              <a:rPr lang="ru-RU" sz="2400" dirty="0"/>
              <a:t>,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взема</a:t>
            </a:r>
            <a:r>
              <a:rPr lang="ru-RU" sz="2400" dirty="0"/>
              <a:t> </a:t>
            </a:r>
            <a:r>
              <a:rPr lang="ru-RU" sz="2400" dirty="0" err="1"/>
              <a:t>предвид</a:t>
            </a:r>
            <a:r>
              <a:rPr lang="ru-RU" sz="2400" dirty="0"/>
              <a:t> </a:t>
            </a:r>
            <a:r>
              <a:rPr lang="ru-RU" sz="2400" dirty="0" err="1"/>
              <a:t>съседни</a:t>
            </a:r>
            <a:r>
              <a:rPr lang="ru-RU" sz="2400" dirty="0"/>
              <a:t> (близки) </a:t>
            </a:r>
            <a:r>
              <a:rPr lang="ru-RU" sz="2400" dirty="0" err="1"/>
              <a:t>примери</a:t>
            </a:r>
            <a:r>
              <a:rPr lang="ru-RU" sz="2400" dirty="0"/>
              <a:t> с </a:t>
            </a:r>
            <a:r>
              <a:rPr lang="ru-RU" sz="2400" dirty="0" err="1"/>
              <a:t>еднакви</a:t>
            </a:r>
            <a:r>
              <a:rPr lang="ru-RU" sz="2400" dirty="0"/>
              <a:t> и </a:t>
            </a:r>
            <a:r>
              <a:rPr lang="ru-RU" sz="2400" dirty="0" err="1"/>
              <a:t>различни</a:t>
            </a:r>
            <a:r>
              <a:rPr lang="ru-RU" sz="2400" dirty="0"/>
              <a:t> </a:t>
            </a:r>
            <a:r>
              <a:rPr lang="ru-RU" sz="2400" dirty="0" err="1"/>
              <a:t>класове</a:t>
            </a:r>
            <a:r>
              <a:rPr lang="ru-RU" sz="2400" dirty="0"/>
              <a:t>. </a:t>
            </a:r>
            <a:r>
              <a:rPr lang="ru-RU" sz="2400" dirty="0" err="1"/>
              <a:t>Това</a:t>
            </a:r>
            <a:r>
              <a:rPr lang="ru-RU" sz="2400" dirty="0"/>
              <a:t> е </a:t>
            </a:r>
            <a:r>
              <a:rPr lang="ru-RU" sz="2400" dirty="0" err="1"/>
              <a:t>ефективен</a:t>
            </a:r>
            <a:r>
              <a:rPr lang="ru-RU" sz="2400" dirty="0"/>
              <a:t> </a:t>
            </a:r>
            <a:r>
              <a:rPr lang="ru-RU" sz="2400" dirty="0" err="1"/>
              <a:t>алгоритъм</a:t>
            </a:r>
            <a:r>
              <a:rPr lang="ru-RU" sz="2400" dirty="0"/>
              <a:t> за работа с </a:t>
            </a:r>
            <a:r>
              <a:rPr lang="ru-RU" sz="2400" dirty="0" err="1"/>
              <a:t>проблеми</a:t>
            </a:r>
            <a:r>
              <a:rPr lang="ru-RU" sz="2400" dirty="0"/>
              <a:t> на </a:t>
            </a:r>
            <a:r>
              <a:rPr lang="ru-RU" sz="2400" dirty="0" err="1"/>
              <a:t>класификация</a:t>
            </a:r>
            <a:r>
              <a:rPr lang="ru-RU" sz="2400" dirty="0"/>
              <a:t> и </a:t>
            </a:r>
            <a:r>
              <a:rPr lang="ru-RU" sz="2400" dirty="0" err="1"/>
              <a:t>може</a:t>
            </a:r>
            <a:r>
              <a:rPr lang="ru-RU" sz="2400" dirty="0"/>
              <a:t> да се </a:t>
            </a:r>
            <a:r>
              <a:rPr lang="ru-RU" sz="2400" dirty="0" err="1"/>
              <a:t>използва</a:t>
            </a:r>
            <a:r>
              <a:rPr lang="ru-RU" sz="2400" dirty="0"/>
              <a:t> за оценка на </a:t>
            </a:r>
            <a:r>
              <a:rPr lang="ru-RU" sz="2400" dirty="0" err="1"/>
              <a:t>релевантността</a:t>
            </a:r>
            <a:r>
              <a:rPr lang="ru-RU" sz="2400" dirty="0"/>
              <a:t> на </a:t>
            </a:r>
            <a:r>
              <a:rPr lang="ru-RU" sz="2400" dirty="0" err="1"/>
              <a:t>характеристиките</a:t>
            </a:r>
            <a:r>
              <a:rPr lang="ru-RU" sz="2400" dirty="0"/>
              <a:t> </a:t>
            </a:r>
            <a:r>
              <a:rPr lang="ru-RU" sz="2400" dirty="0" err="1"/>
              <a:t>спрямо</a:t>
            </a:r>
            <a:r>
              <a:rPr lang="ru-RU" sz="2400" dirty="0"/>
              <a:t> </a:t>
            </a:r>
            <a:r>
              <a:rPr lang="ru-RU" sz="2400" dirty="0" err="1"/>
              <a:t>целевата</a:t>
            </a:r>
            <a:r>
              <a:rPr lang="ru-RU" sz="2400" dirty="0"/>
              <a:t> </a:t>
            </a:r>
            <a:r>
              <a:rPr lang="ru-RU" sz="2400" dirty="0" err="1"/>
              <a:t>променлива</a:t>
            </a:r>
            <a:r>
              <a:rPr lang="ru-RU" sz="2400" dirty="0" smtClean="0"/>
              <a:t>. И тук </a:t>
            </a:r>
            <a:r>
              <a:rPr lang="ru-RU" sz="2400" dirty="0" err="1" smtClean="0"/>
              <a:t>стойността</a:t>
            </a:r>
            <a:r>
              <a:rPr lang="ru-RU" sz="2400" dirty="0" smtClean="0"/>
              <a:t> на </a:t>
            </a:r>
            <a:r>
              <a:rPr lang="ru-RU" sz="2400" dirty="0" err="1" smtClean="0"/>
              <a:t>гликирания</a:t>
            </a:r>
            <a:r>
              <a:rPr lang="ru-RU" sz="2400" dirty="0" smtClean="0"/>
              <a:t> </a:t>
            </a:r>
            <a:r>
              <a:rPr lang="ru-RU" sz="2400" dirty="0" err="1" smtClean="0"/>
              <a:t>хемоглобин</a:t>
            </a:r>
            <a:r>
              <a:rPr lang="ru-RU" sz="2400" dirty="0" smtClean="0"/>
              <a:t> </a:t>
            </a:r>
            <a:r>
              <a:rPr lang="ru-RU" sz="2400" dirty="0" err="1" smtClean="0"/>
              <a:t>има</a:t>
            </a:r>
            <a:r>
              <a:rPr lang="ru-RU" sz="2400" dirty="0" smtClean="0"/>
              <a:t> </a:t>
            </a:r>
            <a:r>
              <a:rPr lang="ru-RU" sz="2400" dirty="0" err="1" smtClean="0"/>
              <a:t>най</a:t>
            </a:r>
            <a:r>
              <a:rPr lang="ru-RU" sz="2400" dirty="0" smtClean="0"/>
              <a:t>- </a:t>
            </a:r>
            <a:r>
              <a:rPr lang="ru-RU" sz="2400" dirty="0" err="1" smtClean="0"/>
              <a:t>голямо</a:t>
            </a:r>
            <a:r>
              <a:rPr lang="ru-RU" sz="2400" dirty="0" smtClean="0"/>
              <a:t> значение.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13223" r="27291" b="49120"/>
          <a:stretch/>
        </p:blipFill>
        <p:spPr>
          <a:xfrm>
            <a:off x="6761017" y="2530762"/>
            <a:ext cx="4907378" cy="296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905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Обучение на модела за предсказания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4158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Обучение на модела за предсказания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 smtClean="0"/>
              <a:t>Ще използваме три модела за предсказание, след което ще сравним резултати. В първия ще обучим </a:t>
            </a:r>
            <a:r>
              <a:rPr lang="bg-BG" sz="2400" dirty="0" err="1" smtClean="0"/>
              <a:t>невронна</a:t>
            </a:r>
            <a:r>
              <a:rPr lang="bg-BG" sz="2400" dirty="0" smtClean="0"/>
              <a:t> мрежа. Във втория подход ще използваме логистичната регресия, а в третия- к- методът на най-близките съседи (</a:t>
            </a:r>
            <a:r>
              <a:rPr lang="en-US" sz="2400" dirty="0" err="1" smtClean="0"/>
              <a:t>kNN</a:t>
            </a:r>
            <a:r>
              <a:rPr lang="en-US" sz="2400" dirty="0" smtClean="0"/>
              <a:t>).</a:t>
            </a:r>
            <a:r>
              <a:rPr lang="bg-BG" sz="2400" dirty="0" smtClean="0"/>
              <a:t> Целта на проучването е да се провери кой модел е по- точен.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8131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Обучение на Модела за предсказания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2" y="2005005"/>
            <a:ext cx="11029615" cy="2419213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Разделяме данните на две части с помощта на компонента </a:t>
            </a:r>
            <a:r>
              <a:rPr lang="en-US" sz="2400" dirty="0" smtClean="0"/>
              <a:t>Data Sampler</a:t>
            </a:r>
            <a:r>
              <a:rPr lang="bg-BG" sz="2400" dirty="0" smtClean="0"/>
              <a:t>.</a:t>
            </a:r>
            <a:r>
              <a:rPr lang="bg-BG" sz="2400" dirty="0"/>
              <a:t> Неговата роля е да отдели 70% от данните за обучение, а останалите- за </a:t>
            </a:r>
            <a:r>
              <a:rPr lang="bg-BG" sz="2400" dirty="0" smtClean="0"/>
              <a:t>предсказание. </a:t>
            </a:r>
            <a:r>
              <a:rPr lang="bg-BG" sz="2400" dirty="0"/>
              <a:t>По- голямата част от данните се </a:t>
            </a:r>
            <a:r>
              <a:rPr lang="bg-BG" sz="2400" dirty="0" smtClean="0"/>
              <a:t>подават</a:t>
            </a:r>
            <a:r>
              <a:rPr lang="en-US" sz="2400" dirty="0" smtClean="0"/>
              <a:t> </a:t>
            </a:r>
            <a:r>
              <a:rPr lang="bg-BG" sz="2400" dirty="0" smtClean="0"/>
              <a:t>към моделите за обучение, </a:t>
            </a:r>
            <a:r>
              <a:rPr lang="bg-BG" sz="2400" dirty="0"/>
              <a:t>а оттам- към </a:t>
            </a:r>
            <a:r>
              <a:rPr lang="en-US" sz="2400" dirty="0" smtClean="0"/>
              <a:t>Test &amp; Score</a:t>
            </a:r>
            <a:r>
              <a:rPr lang="bg-BG" sz="2400" dirty="0"/>
              <a:t>. </a:t>
            </a:r>
            <a:r>
              <a:rPr lang="bg-BG" sz="2400" dirty="0" smtClean="0"/>
              <a:t>Компонентът </a:t>
            </a:r>
            <a:r>
              <a:rPr lang="bg-BG" sz="2400" dirty="0"/>
              <a:t>за тест от своя страна е свързан </a:t>
            </a:r>
            <a:r>
              <a:rPr lang="bg-BG" sz="2400" dirty="0" smtClean="0"/>
              <a:t>с матрица на объркването, която ни позволява да видим каква част от данните са сгрешени от модела. 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2" t="31818" r="2983" b="20455"/>
          <a:stretch/>
        </p:blipFill>
        <p:spPr>
          <a:xfrm>
            <a:off x="3576244" y="3786187"/>
            <a:ext cx="8034563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28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Обучение на Модела за предсказания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1" y="2180497"/>
            <a:ext cx="11139755" cy="1624886"/>
          </a:xfrm>
        </p:spPr>
        <p:txBody>
          <a:bodyPr>
            <a:normAutofit lnSpcReduction="10000"/>
          </a:bodyPr>
          <a:lstStyle/>
          <a:p>
            <a:pPr algn="just"/>
            <a:r>
              <a:rPr lang="bg-BG" sz="2400" dirty="0" smtClean="0"/>
              <a:t>Оказва се, че и трите модели са добре обучени- и получаваме над 95% точност. Те успяват да открият малко над 99% от общия брой заболели (</a:t>
            </a:r>
            <a:r>
              <a:rPr lang="en-US" sz="2400" dirty="0" smtClean="0"/>
              <a:t>recall).</a:t>
            </a:r>
            <a:r>
              <a:rPr lang="bg-BG" sz="2400" dirty="0" smtClean="0"/>
              <a:t> Това означава, че почти всички случаи са идентифицирани. От данните на </a:t>
            </a:r>
            <a:r>
              <a:rPr lang="en-US" sz="2400" dirty="0" smtClean="0"/>
              <a:t>Test &amp; Score </a:t>
            </a:r>
            <a:r>
              <a:rPr lang="bg-BG" sz="2400" dirty="0" smtClean="0"/>
              <a:t>можем да направим извода, че </a:t>
            </a:r>
            <a:r>
              <a:rPr lang="bg-BG" sz="2400" dirty="0" err="1" smtClean="0"/>
              <a:t>невронната</a:t>
            </a:r>
            <a:r>
              <a:rPr lang="bg-BG" sz="2400" dirty="0" smtClean="0"/>
              <a:t> мрежа е най- точна, а </a:t>
            </a:r>
            <a:r>
              <a:rPr lang="en-US" sz="2400" dirty="0" err="1" smtClean="0"/>
              <a:t>kNN</a:t>
            </a:r>
            <a:r>
              <a:rPr lang="bg-BG" sz="2400" dirty="0" smtClean="0"/>
              <a:t> е по- неефективна в сравнение с другите модели.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1" t="25956" r="31587" b="52332"/>
          <a:stretch/>
        </p:blipFill>
        <p:spPr>
          <a:xfrm>
            <a:off x="4368798" y="4424218"/>
            <a:ext cx="6968937" cy="205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2725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Цели на проекта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bg-BG" sz="2400" dirty="0" smtClean="0"/>
              <a:t>Целта на проекта е да се проследят факторите, които влияят върху риска от развитие на диабет. </a:t>
            </a:r>
            <a:r>
              <a:rPr lang="ru-RU" sz="2400" dirty="0" err="1"/>
              <a:t>Ранното</a:t>
            </a:r>
            <a:r>
              <a:rPr lang="ru-RU" sz="2400" dirty="0"/>
              <a:t> </a:t>
            </a:r>
            <a:r>
              <a:rPr lang="ru-RU" sz="2400" dirty="0" err="1"/>
              <a:t>предсказване</a:t>
            </a:r>
            <a:r>
              <a:rPr lang="ru-RU" sz="2400" dirty="0"/>
              <a:t> на диабет е </a:t>
            </a:r>
            <a:r>
              <a:rPr lang="ru-RU" sz="2400" dirty="0" err="1"/>
              <a:t>ключово</a:t>
            </a:r>
            <a:r>
              <a:rPr lang="ru-RU" sz="2400" dirty="0"/>
              <a:t> за </a:t>
            </a:r>
            <a:r>
              <a:rPr lang="ru-RU" sz="2400" dirty="0" err="1"/>
              <a:t>предотвратяване</a:t>
            </a:r>
            <a:r>
              <a:rPr lang="ru-RU" sz="2400" dirty="0"/>
              <a:t> на </a:t>
            </a:r>
            <a:r>
              <a:rPr lang="ru-RU" sz="2400" dirty="0" err="1"/>
              <a:t>сериозни</a:t>
            </a:r>
            <a:r>
              <a:rPr lang="ru-RU" sz="2400" dirty="0"/>
              <a:t> усложнения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 smtClean="0"/>
              <a:t>сърдечно-съдови</a:t>
            </a:r>
            <a:r>
              <a:rPr lang="ru-RU" sz="2400" dirty="0" smtClean="0"/>
              <a:t> </a:t>
            </a:r>
            <a:r>
              <a:rPr lang="ru-RU" sz="2400" dirty="0" err="1"/>
              <a:t>заболявания</a:t>
            </a:r>
            <a:r>
              <a:rPr lang="ru-RU" sz="2400" dirty="0"/>
              <a:t>, </a:t>
            </a:r>
            <a:r>
              <a:rPr lang="ru-RU" sz="2400" dirty="0" err="1"/>
              <a:t>увреждане</a:t>
            </a:r>
            <a:r>
              <a:rPr lang="ru-RU" sz="2400" dirty="0"/>
              <a:t> на </a:t>
            </a:r>
            <a:r>
              <a:rPr lang="ru-RU" sz="2400" dirty="0" err="1"/>
              <a:t>нервната</a:t>
            </a:r>
            <a:r>
              <a:rPr lang="ru-RU" sz="2400" dirty="0"/>
              <a:t> система и </a:t>
            </a:r>
            <a:r>
              <a:rPr lang="ru-RU" sz="2400" dirty="0" err="1"/>
              <a:t>бъбречна</a:t>
            </a:r>
            <a:r>
              <a:rPr lang="ru-RU" sz="2400" dirty="0"/>
              <a:t> </a:t>
            </a:r>
            <a:r>
              <a:rPr lang="ru-RU" sz="2400" dirty="0" err="1"/>
              <a:t>недостатъчност</a:t>
            </a:r>
            <a:r>
              <a:rPr lang="ru-RU" sz="2400" dirty="0"/>
              <a:t>. </a:t>
            </a:r>
            <a:r>
              <a:rPr lang="ru-RU" sz="2400" dirty="0" err="1"/>
              <a:t>Навременната</a:t>
            </a:r>
            <a:r>
              <a:rPr lang="ru-RU" sz="2400" dirty="0"/>
              <a:t> диагностика </a:t>
            </a:r>
            <a:r>
              <a:rPr lang="ru-RU" sz="2400" dirty="0" err="1"/>
              <a:t>позволява</a:t>
            </a:r>
            <a:r>
              <a:rPr lang="ru-RU" sz="2400" dirty="0"/>
              <a:t> </a:t>
            </a:r>
            <a:r>
              <a:rPr lang="ru-RU" sz="2400" dirty="0" err="1"/>
              <a:t>по-ефективно</a:t>
            </a:r>
            <a:r>
              <a:rPr lang="ru-RU" sz="2400" dirty="0"/>
              <a:t> управление на </a:t>
            </a:r>
            <a:r>
              <a:rPr lang="ru-RU" sz="2400" dirty="0" err="1"/>
              <a:t>състоянието</a:t>
            </a:r>
            <a:r>
              <a:rPr lang="ru-RU" sz="2400" dirty="0"/>
              <a:t> чрез </a:t>
            </a:r>
            <a:r>
              <a:rPr lang="ru-RU" sz="2400" dirty="0" err="1"/>
              <a:t>промени</a:t>
            </a:r>
            <a:r>
              <a:rPr lang="ru-RU" sz="2400" dirty="0"/>
              <a:t> в начина на живот и </a:t>
            </a:r>
            <a:r>
              <a:rPr lang="ru-RU" sz="2400" dirty="0" err="1"/>
              <a:t>медикаментозна</a:t>
            </a:r>
            <a:r>
              <a:rPr lang="ru-RU" sz="2400" dirty="0"/>
              <a:t> терапия,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значително</a:t>
            </a:r>
            <a:r>
              <a:rPr lang="ru-RU" sz="2400" dirty="0"/>
              <a:t> </a:t>
            </a:r>
            <a:r>
              <a:rPr lang="ru-RU" sz="2400" dirty="0" err="1"/>
              <a:t>подобрява</a:t>
            </a:r>
            <a:r>
              <a:rPr lang="ru-RU" sz="2400" dirty="0"/>
              <a:t> </a:t>
            </a:r>
            <a:r>
              <a:rPr lang="ru-RU" sz="2400" dirty="0" err="1"/>
              <a:t>качеството</a:t>
            </a:r>
            <a:r>
              <a:rPr lang="ru-RU" sz="2400" dirty="0"/>
              <a:t> на живот на </a:t>
            </a:r>
            <a:r>
              <a:rPr lang="ru-RU" sz="2400" dirty="0" err="1"/>
              <a:t>пациентите</a:t>
            </a:r>
            <a:r>
              <a:rPr lang="ru-RU" sz="2400" dirty="0" smtClean="0"/>
              <a:t>. </a:t>
            </a:r>
            <a:r>
              <a:rPr lang="bg-BG" sz="2400" dirty="0" smtClean="0"/>
              <a:t>За целта са използвани данните от публичната база-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www.kaggle.com/datasets/iammustafatz/diabetes-prediction-dataset</a:t>
            </a:r>
            <a:r>
              <a:rPr lang="bg-BG" sz="2400" dirty="0" smtClean="0"/>
              <a:t>. С тяхна помощ, както и с помощта на софтуера </a:t>
            </a:r>
            <a:r>
              <a:rPr lang="en-US" sz="2400" dirty="0" smtClean="0"/>
              <a:t>Orange</a:t>
            </a:r>
            <a:r>
              <a:rPr lang="bg-BG" sz="2400" dirty="0" smtClean="0"/>
              <a:t> ще се опитаме да разберем кои са предпоставките, водещи до заболяването.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7149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Обучение на Модела за предсказания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1" y="2180497"/>
            <a:ext cx="11139755" cy="1624886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От матрицата на объркването (</a:t>
            </a:r>
            <a:r>
              <a:rPr lang="en-US" sz="2400" dirty="0" smtClean="0"/>
              <a:t>Confusion Matrix)</a:t>
            </a:r>
            <a:r>
              <a:rPr lang="bg-BG" sz="2400" dirty="0" smtClean="0"/>
              <a:t> разбираме, че </a:t>
            </a:r>
            <a:r>
              <a:rPr lang="bg-BG" sz="2400" dirty="0" err="1" smtClean="0"/>
              <a:t>невронната</a:t>
            </a:r>
            <a:r>
              <a:rPr lang="bg-BG" sz="2400" dirty="0" smtClean="0"/>
              <a:t> мрежа правилно е определила близо 191 000 като здрави и над 11 000 като болни от диабет. Моделът е прави грешка при 1 100 здрави, които той определя като болни и малко над 6000 болни, които </a:t>
            </a:r>
            <a:r>
              <a:rPr lang="bg-BG" sz="2400" dirty="0" err="1" smtClean="0"/>
              <a:t>невронната</a:t>
            </a:r>
            <a:r>
              <a:rPr lang="bg-BG" sz="2400" dirty="0" smtClean="0"/>
              <a:t> мрежа е определила като здрави.</a:t>
            </a:r>
            <a:endParaRPr lang="en-US" sz="2400" dirty="0"/>
          </a:p>
        </p:txBody>
      </p:sp>
      <p:pic>
        <p:nvPicPr>
          <p:cNvPr id="5" name="Картина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7" t="24185" r="16516" b="37319"/>
          <a:stretch/>
        </p:blipFill>
        <p:spPr>
          <a:xfrm>
            <a:off x="5320147" y="4368800"/>
            <a:ext cx="6400799" cy="221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6896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Извод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683491" y="2286000"/>
            <a:ext cx="5301673" cy="4023360"/>
          </a:xfrm>
        </p:spPr>
        <p:txBody>
          <a:bodyPr>
            <a:normAutofit/>
          </a:bodyPr>
          <a:lstStyle/>
          <a:p>
            <a:pPr algn="just"/>
            <a:r>
              <a:rPr lang="ru-RU" sz="2400" dirty="0"/>
              <a:t>И </a:t>
            </a:r>
            <a:r>
              <a:rPr lang="bg-BG" sz="2400" dirty="0" smtClean="0"/>
              <a:t>трите</a:t>
            </a:r>
            <a:r>
              <a:rPr lang="ru-RU" sz="2400" dirty="0" smtClean="0"/>
              <a:t> </a:t>
            </a:r>
            <a:r>
              <a:rPr lang="ru-RU" sz="2400" dirty="0" err="1"/>
              <a:t>модела</a:t>
            </a:r>
            <a:r>
              <a:rPr lang="ru-RU" sz="2400" dirty="0"/>
              <a:t>, </a:t>
            </a:r>
            <a:r>
              <a:rPr lang="ru-RU" sz="2400" dirty="0" err="1"/>
              <a:t>невронната</a:t>
            </a:r>
            <a:r>
              <a:rPr lang="ru-RU" sz="2400" dirty="0"/>
              <a:t> </a:t>
            </a:r>
            <a:r>
              <a:rPr lang="ru-RU" sz="2400" dirty="0" smtClean="0"/>
              <a:t>мрежа</a:t>
            </a:r>
            <a:r>
              <a:rPr lang="en-US" sz="2400" dirty="0" smtClean="0"/>
              <a:t>,</a:t>
            </a:r>
            <a:r>
              <a:rPr lang="bg-BG" sz="2400" dirty="0" smtClean="0"/>
              <a:t> </a:t>
            </a:r>
            <a:r>
              <a:rPr lang="ru-RU" sz="2400" dirty="0" err="1" smtClean="0"/>
              <a:t>логистичната</a:t>
            </a:r>
            <a:r>
              <a:rPr lang="ru-RU" sz="2400" dirty="0" smtClean="0"/>
              <a:t> </a:t>
            </a:r>
            <a:r>
              <a:rPr lang="ru-RU" sz="2400" dirty="0" err="1" smtClean="0"/>
              <a:t>регресия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en-US" sz="2400" dirty="0" err="1" smtClean="0"/>
              <a:t>kNN</a:t>
            </a:r>
            <a:r>
              <a:rPr lang="ru-RU" sz="2400" dirty="0" smtClean="0"/>
              <a:t>, </a:t>
            </a:r>
            <a:r>
              <a:rPr lang="ru-RU" sz="2400" dirty="0" err="1" smtClean="0"/>
              <a:t>показват</a:t>
            </a:r>
            <a:r>
              <a:rPr lang="en-US" sz="2400" dirty="0"/>
              <a:t> </a:t>
            </a:r>
            <a:r>
              <a:rPr lang="ru-RU" sz="2400" dirty="0" smtClean="0"/>
              <a:t>близки </a:t>
            </a:r>
            <a:r>
              <a:rPr lang="ru-RU" sz="2400" dirty="0" err="1"/>
              <a:t>стойности</a:t>
            </a:r>
            <a:r>
              <a:rPr lang="ru-RU" sz="2400" dirty="0"/>
              <a:t> за </a:t>
            </a:r>
            <a:r>
              <a:rPr lang="ru-RU" sz="2400" dirty="0" err="1"/>
              <a:t>ключовите</a:t>
            </a:r>
            <a:r>
              <a:rPr lang="ru-RU" sz="2400" dirty="0"/>
              <a:t> метрики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точност</a:t>
            </a:r>
            <a:r>
              <a:rPr lang="ru-RU" sz="2400" dirty="0"/>
              <a:t>, AUC, </a:t>
            </a:r>
            <a:r>
              <a:rPr lang="ru-RU" sz="2400" dirty="0" err="1"/>
              <a:t>Recall</a:t>
            </a:r>
            <a:r>
              <a:rPr lang="ru-RU" sz="2400" dirty="0"/>
              <a:t> и </a:t>
            </a:r>
            <a:r>
              <a:rPr lang="ru-RU" sz="2400" dirty="0" err="1"/>
              <a:t>Precision</a:t>
            </a:r>
            <a:r>
              <a:rPr lang="ru-RU" sz="2400" dirty="0"/>
              <a:t>. </a:t>
            </a:r>
            <a:r>
              <a:rPr lang="ru-RU" sz="2400" dirty="0" err="1"/>
              <a:t>Това</a:t>
            </a:r>
            <a:r>
              <a:rPr lang="ru-RU" sz="2400" dirty="0"/>
              <a:t> </a:t>
            </a:r>
            <a:r>
              <a:rPr lang="ru-RU" sz="2400" dirty="0" err="1"/>
              <a:t>показва</a:t>
            </a:r>
            <a:r>
              <a:rPr lang="ru-RU" sz="2400" dirty="0"/>
              <a:t>, че и </a:t>
            </a:r>
            <a:r>
              <a:rPr lang="ru-RU" sz="2400" dirty="0" smtClean="0"/>
              <a:t>трите </a:t>
            </a:r>
            <a:r>
              <a:rPr lang="ru-RU" sz="2400" dirty="0"/>
              <a:t>подхода </a:t>
            </a:r>
            <a:r>
              <a:rPr lang="ru-RU" sz="2400" dirty="0" err="1"/>
              <a:t>са</a:t>
            </a:r>
            <a:r>
              <a:rPr lang="ru-RU" sz="2400" dirty="0"/>
              <a:t> </a:t>
            </a:r>
            <a:r>
              <a:rPr lang="ru-RU" sz="2400" dirty="0" err="1"/>
              <a:t>ефективни</a:t>
            </a:r>
            <a:r>
              <a:rPr lang="ru-RU" sz="2400" dirty="0"/>
              <a:t> в </a:t>
            </a:r>
            <a:r>
              <a:rPr lang="ru-RU" sz="2400" dirty="0" err="1"/>
              <a:t>предсказването</a:t>
            </a:r>
            <a:r>
              <a:rPr lang="ru-RU" sz="2400" dirty="0"/>
              <a:t> на диабет. </a:t>
            </a:r>
            <a:r>
              <a:rPr lang="ru-RU" sz="2400" dirty="0" smtClean="0"/>
              <a:t>В </a:t>
            </a:r>
            <a:r>
              <a:rPr lang="ru-RU" sz="2400" dirty="0" err="1" smtClean="0"/>
              <a:t>нашия</a:t>
            </a:r>
            <a:r>
              <a:rPr lang="ru-RU" sz="2400" dirty="0" smtClean="0"/>
              <a:t> случай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 би по- </a:t>
            </a:r>
            <a:r>
              <a:rPr lang="ru-RU" sz="2400" dirty="0" err="1" smtClean="0"/>
              <a:t>добрият</a:t>
            </a:r>
            <a:r>
              <a:rPr lang="ru-RU" sz="2400" dirty="0" smtClean="0"/>
              <a:t> </a:t>
            </a:r>
            <a:r>
              <a:rPr lang="ru-RU" sz="2400" dirty="0" err="1" smtClean="0"/>
              <a:t>избор</a:t>
            </a:r>
            <a:r>
              <a:rPr lang="ru-RU" sz="2400" dirty="0" smtClean="0"/>
              <a:t> би бил </a:t>
            </a:r>
            <a:r>
              <a:rPr lang="ru-RU" sz="2400" dirty="0" err="1" smtClean="0"/>
              <a:t>моделът</a:t>
            </a:r>
            <a:r>
              <a:rPr lang="ru-RU" sz="2400" dirty="0" smtClean="0"/>
              <a:t> с </a:t>
            </a:r>
            <a:r>
              <a:rPr lang="ru-RU" sz="2400" dirty="0" err="1" smtClean="0"/>
              <a:t>невронна</a:t>
            </a:r>
            <a:r>
              <a:rPr lang="ru-RU" sz="2400" dirty="0" smtClean="0"/>
              <a:t> </a:t>
            </a:r>
            <a:r>
              <a:rPr lang="ru-RU" sz="2400" dirty="0" smtClean="0"/>
              <a:t>мрежа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36" t="14203" r="14784" b="19437"/>
          <a:stretch/>
        </p:blipFill>
        <p:spPr>
          <a:xfrm>
            <a:off x="6086765" y="2193636"/>
            <a:ext cx="6012872" cy="375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599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Заключение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400" dirty="0" smtClean="0"/>
              <a:t>Ранното диагностициране на заболяванията е от важно значение за тяхното навременно лечение и предотвратяване на усложнения. Такъв е и примерът с диабета. </a:t>
            </a:r>
            <a:r>
              <a:rPr lang="ru-RU" sz="2400" dirty="0" err="1"/>
              <a:t>Използването</a:t>
            </a:r>
            <a:r>
              <a:rPr lang="ru-RU" sz="2400" dirty="0"/>
              <a:t> на модели за </a:t>
            </a:r>
            <a:r>
              <a:rPr lang="ru-RU" sz="2400" dirty="0" err="1"/>
              <a:t>предсказване</a:t>
            </a:r>
            <a:r>
              <a:rPr lang="ru-RU" sz="2400" dirty="0"/>
              <a:t>,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невронни</a:t>
            </a:r>
            <a:r>
              <a:rPr lang="ru-RU" sz="2400" dirty="0"/>
              <a:t> </a:t>
            </a:r>
            <a:r>
              <a:rPr lang="ru-RU" sz="2400" dirty="0" smtClean="0"/>
              <a:t>мрежи, например, </a:t>
            </a:r>
            <a:r>
              <a:rPr lang="ru-RU" sz="2400" dirty="0" err="1"/>
              <a:t>позволява</a:t>
            </a:r>
            <a:r>
              <a:rPr lang="ru-RU" sz="2400" dirty="0"/>
              <a:t> </a:t>
            </a:r>
            <a:r>
              <a:rPr lang="ru-RU" sz="2400" dirty="0" err="1"/>
              <a:t>надеждно</a:t>
            </a:r>
            <a:r>
              <a:rPr lang="ru-RU" sz="2400" dirty="0"/>
              <a:t> </a:t>
            </a:r>
            <a:r>
              <a:rPr lang="ru-RU" sz="2400" dirty="0" err="1"/>
              <a:t>идентифициране</a:t>
            </a:r>
            <a:r>
              <a:rPr lang="ru-RU" sz="2400" dirty="0"/>
              <a:t> на </a:t>
            </a:r>
            <a:r>
              <a:rPr lang="ru-RU" sz="2400" dirty="0" err="1"/>
              <a:t>индивиди</a:t>
            </a:r>
            <a:r>
              <a:rPr lang="ru-RU" sz="2400" dirty="0"/>
              <a:t> с </a:t>
            </a:r>
            <a:r>
              <a:rPr lang="ru-RU" sz="2400" dirty="0" err="1"/>
              <a:t>повишен</a:t>
            </a:r>
            <a:r>
              <a:rPr lang="ru-RU" sz="2400" dirty="0"/>
              <a:t> риск. </a:t>
            </a:r>
            <a:r>
              <a:rPr lang="ru-RU" sz="2400" dirty="0" err="1"/>
              <a:t>Нашият</a:t>
            </a:r>
            <a:r>
              <a:rPr lang="ru-RU" sz="2400" dirty="0"/>
              <a:t> </a:t>
            </a:r>
            <a:r>
              <a:rPr lang="ru-RU" sz="2400" dirty="0" err="1"/>
              <a:t>модел</a:t>
            </a:r>
            <a:r>
              <a:rPr lang="ru-RU" sz="2400" dirty="0"/>
              <a:t> </a:t>
            </a:r>
            <a:r>
              <a:rPr lang="ru-RU" sz="2400" dirty="0" err="1"/>
              <a:t>постига</a:t>
            </a:r>
            <a:r>
              <a:rPr lang="ru-RU" sz="2400" dirty="0"/>
              <a:t> </a:t>
            </a:r>
            <a:r>
              <a:rPr lang="ru-RU" sz="2400" dirty="0" err="1"/>
              <a:t>висока</a:t>
            </a:r>
            <a:r>
              <a:rPr lang="ru-RU" sz="2400" dirty="0"/>
              <a:t> </a:t>
            </a:r>
            <a:r>
              <a:rPr lang="ru-RU" sz="2400" dirty="0" err="1"/>
              <a:t>точност</a:t>
            </a:r>
            <a:r>
              <a:rPr lang="ru-RU" sz="2400" dirty="0"/>
              <a:t> с AUC от </a:t>
            </a:r>
            <a:r>
              <a:rPr lang="ru-RU" sz="2400" dirty="0" smtClean="0"/>
              <a:t>0.969 </a:t>
            </a:r>
            <a:r>
              <a:rPr lang="ru-RU" sz="2400" dirty="0"/>
              <a:t>и </a:t>
            </a:r>
            <a:r>
              <a:rPr lang="ru-RU" sz="2400" dirty="0" err="1"/>
              <a:t>Recall</a:t>
            </a:r>
            <a:r>
              <a:rPr lang="ru-RU" sz="2400" dirty="0"/>
              <a:t> от </a:t>
            </a:r>
            <a:r>
              <a:rPr lang="ru-RU" sz="2400" dirty="0" smtClean="0"/>
              <a:t>0.994, </a:t>
            </a:r>
            <a:r>
              <a:rPr lang="ru-RU" sz="2400" dirty="0" err="1"/>
              <a:t>което</a:t>
            </a:r>
            <a:r>
              <a:rPr lang="ru-RU" sz="2400" dirty="0"/>
              <a:t> </a:t>
            </a:r>
            <a:r>
              <a:rPr lang="ru-RU" sz="2400" dirty="0" err="1"/>
              <a:t>осигурява</a:t>
            </a:r>
            <a:r>
              <a:rPr lang="ru-RU" sz="2400" dirty="0"/>
              <a:t> почти </a:t>
            </a:r>
            <a:r>
              <a:rPr lang="ru-RU" sz="2400" dirty="0" err="1"/>
              <a:t>пълна</a:t>
            </a:r>
            <a:r>
              <a:rPr lang="ru-RU" sz="2400" dirty="0"/>
              <a:t> идентификация на </a:t>
            </a:r>
            <a:r>
              <a:rPr lang="ru-RU" sz="2400" dirty="0" err="1"/>
              <a:t>пациенти</a:t>
            </a:r>
            <a:r>
              <a:rPr lang="ru-RU" sz="2400" dirty="0"/>
              <a:t> с диабет. </a:t>
            </a:r>
            <a:r>
              <a:rPr lang="ru-RU" sz="2400" dirty="0" err="1"/>
              <a:t>Интегрирането</a:t>
            </a:r>
            <a:r>
              <a:rPr lang="ru-RU" sz="2400" dirty="0"/>
              <a:t> на </a:t>
            </a:r>
            <a:r>
              <a:rPr lang="ru-RU" sz="2400" dirty="0" err="1" smtClean="0"/>
              <a:t>подобни</a:t>
            </a:r>
            <a:r>
              <a:rPr lang="ru-RU" sz="2400" dirty="0" smtClean="0"/>
              <a:t> </a:t>
            </a:r>
            <a:r>
              <a:rPr lang="ru-RU" sz="2400" dirty="0"/>
              <a:t>модели в </a:t>
            </a:r>
            <a:r>
              <a:rPr lang="ru-RU" sz="2400" dirty="0" err="1"/>
              <a:t>клиничната</a:t>
            </a:r>
            <a:r>
              <a:rPr lang="ru-RU" sz="2400" dirty="0"/>
              <a:t> практика </a:t>
            </a:r>
            <a:r>
              <a:rPr lang="ru-RU" sz="2400" dirty="0" err="1"/>
              <a:t>дава</a:t>
            </a:r>
            <a:r>
              <a:rPr lang="ru-RU" sz="2400" dirty="0"/>
              <a:t> </a:t>
            </a:r>
            <a:r>
              <a:rPr lang="ru-RU" sz="2400" dirty="0" err="1"/>
              <a:t>възможност</a:t>
            </a:r>
            <a:r>
              <a:rPr lang="ru-RU" sz="2400" dirty="0"/>
              <a:t> на </a:t>
            </a:r>
            <a:r>
              <a:rPr lang="ru-RU" sz="2400" dirty="0" err="1"/>
              <a:t>лекарите</a:t>
            </a:r>
            <a:r>
              <a:rPr lang="ru-RU" sz="2400" dirty="0"/>
              <a:t> да </a:t>
            </a:r>
            <a:r>
              <a:rPr lang="ru-RU" sz="2400" dirty="0" err="1"/>
              <a:t>предприемат</a:t>
            </a:r>
            <a:r>
              <a:rPr lang="ru-RU" sz="2400" dirty="0"/>
              <a:t> </a:t>
            </a:r>
            <a:r>
              <a:rPr lang="ru-RU" sz="2400" dirty="0" err="1"/>
              <a:t>проактивни</a:t>
            </a:r>
            <a:r>
              <a:rPr lang="ru-RU" sz="2400" dirty="0"/>
              <a:t> мерки и да </a:t>
            </a:r>
            <a:r>
              <a:rPr lang="ru-RU" sz="2400" dirty="0" err="1"/>
              <a:t>оптимизират</a:t>
            </a:r>
            <a:r>
              <a:rPr lang="ru-RU" sz="2400" dirty="0"/>
              <a:t> </a:t>
            </a:r>
            <a:r>
              <a:rPr lang="ru-RU" sz="2400" dirty="0" err="1"/>
              <a:t>здравните</a:t>
            </a:r>
            <a:r>
              <a:rPr lang="ru-RU" sz="2400" dirty="0"/>
              <a:t> </a:t>
            </a:r>
            <a:r>
              <a:rPr lang="ru-RU" sz="2400" dirty="0" err="1"/>
              <a:t>ресурси</a:t>
            </a:r>
            <a:r>
              <a:rPr lang="ru-RU" sz="2400" dirty="0" smtClean="0"/>
              <a:t>.</a:t>
            </a:r>
            <a:endParaRPr lang="bg-BG" sz="2400" dirty="0" smtClean="0"/>
          </a:p>
        </p:txBody>
      </p:sp>
    </p:spTree>
    <p:extLst>
      <p:ext uri="{BB962C8B-B14F-4D97-AF65-F5344CB8AC3E}">
        <p14:creationId xmlns:p14="http://schemas.microsoft.com/office/powerpoint/2010/main" val="39189927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авоъгълник 1"/>
          <p:cNvSpPr/>
          <p:nvPr/>
        </p:nvSpPr>
        <p:spPr>
          <a:xfrm>
            <a:off x="2167506" y="2588644"/>
            <a:ext cx="807562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bg-BG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Благодаря ви за вниманието!</a:t>
            </a:r>
            <a:endParaRPr lang="bg-BG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67847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данните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2" y="2900216"/>
            <a:ext cx="10308482" cy="2770910"/>
          </a:xfrm>
        </p:spPr>
        <p:txBody>
          <a:bodyPr numCol="2"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Пол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Възраст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Наличие на хипертония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Наличие на сърдечно заболяване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История на пушене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Индекс на телесни мазнини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err="1" smtClean="0"/>
              <a:t>Гликиран</a:t>
            </a:r>
            <a:r>
              <a:rPr lang="bg-BG" sz="2400" dirty="0" smtClean="0"/>
              <a:t> хемоглобин (</a:t>
            </a:r>
            <a:r>
              <a:rPr lang="en-US" sz="2400" dirty="0" smtClean="0"/>
              <a:t>HbA1)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Нива на глюкоза в кръвта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bg-BG" sz="2400" dirty="0" smtClean="0"/>
              <a:t>Наличие на диабет</a:t>
            </a:r>
            <a:endParaRPr lang="bg-BG" sz="2400" dirty="0"/>
          </a:p>
        </p:txBody>
      </p:sp>
      <p:sp>
        <p:nvSpPr>
          <p:cNvPr id="5" name="Контейнер за съдържание 2"/>
          <p:cNvSpPr txBox="1">
            <a:spLocks/>
          </p:cNvSpPr>
          <p:nvPr/>
        </p:nvSpPr>
        <p:spPr>
          <a:xfrm>
            <a:off x="581192" y="2005953"/>
            <a:ext cx="9606517" cy="604266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400" dirty="0" smtClean="0"/>
              <a:t>В базата се съхраняват 9 основни характеристики за всеки запис: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765928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Описание на данните</a:t>
            </a:r>
            <a:endParaRPr lang="en-US" dirty="0"/>
          </a:p>
        </p:txBody>
      </p:sp>
      <p:pic>
        <p:nvPicPr>
          <p:cNvPr id="6" name="Контейнер за съдържание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9758" r="7000" b="18605"/>
          <a:stretch/>
        </p:blipFill>
        <p:spPr>
          <a:xfrm>
            <a:off x="1972563" y="2084832"/>
            <a:ext cx="8179156" cy="4484881"/>
          </a:xfrm>
        </p:spPr>
      </p:pic>
    </p:spTree>
    <p:extLst>
      <p:ext uri="{BB962C8B-B14F-4D97-AF65-F5344CB8AC3E}">
        <p14:creationId xmlns:p14="http://schemas.microsoft.com/office/powerpoint/2010/main" val="12456830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данните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034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Анализ на </a:t>
            </a:r>
            <a:r>
              <a:rPr lang="bg-BG" dirty="0" err="1" smtClean="0"/>
              <a:t>ДАнните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581192" y="2180496"/>
            <a:ext cx="5173063" cy="3678303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Ще използваме няколко различни визуализации, с помощта на които ще проследим как и кои фактори влияят върху развитието на диабет.</a:t>
            </a:r>
            <a:endParaRPr lang="en-US" sz="24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59" t="15340" r="24226" b="28048"/>
          <a:stretch/>
        </p:blipFill>
        <p:spPr>
          <a:xfrm>
            <a:off x="5884164" y="2180496"/>
            <a:ext cx="6057702" cy="377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839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Възрастта като фактор за развитие на диабет</a:t>
            </a:r>
            <a:endParaRPr lang="en-US" dirty="0"/>
          </a:p>
        </p:txBody>
      </p:sp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581192" y="2180496"/>
            <a:ext cx="5173063" cy="3678303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Според изложените данни с напредването на възрастта се увеличават и случаите на диабет. Единични случаи са регистрирани още в ранна детска възраст- между 2 и 4 години, но по- голям риск съществува за хората над 40 години.</a:t>
            </a:r>
            <a:endParaRPr lang="en-US" sz="24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087418"/>
            <a:ext cx="5655860" cy="451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661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Влияе ли индексът на телесни мазнини за развитието на диабет?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2" y="2180496"/>
            <a:ext cx="4783573" cy="3678303"/>
          </a:xfrm>
        </p:spPr>
        <p:txBody>
          <a:bodyPr>
            <a:normAutofit/>
          </a:bodyPr>
          <a:lstStyle/>
          <a:p>
            <a:pPr algn="just"/>
            <a:r>
              <a:rPr lang="bg-BG" sz="2400" dirty="0" smtClean="0"/>
              <a:t>Оказва се, че хората, страдащи от диабет имат по-  висок индекс на телесни мазнини. Това от своя страна ни навежда на мисълта, че хората с наднормено тегло са по- склонни да развият диабет, отколкото тези, които поддържат оптимално тегло.</a:t>
            </a:r>
            <a:endParaRPr lang="en-US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275" y="2521527"/>
            <a:ext cx="6503070" cy="35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5867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Влияние на нивата на глюкоза в кръвта и </a:t>
            </a:r>
            <a:r>
              <a:rPr lang="bg-BG" dirty="0" err="1" smtClean="0"/>
              <a:t>гликиран</a:t>
            </a:r>
            <a:r>
              <a:rPr lang="bg-BG" dirty="0" smtClean="0"/>
              <a:t> хемоглобин</a:t>
            </a:r>
            <a:endParaRPr lang="en-US" dirty="0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>
          <a:xfrm>
            <a:off x="581192" y="2180496"/>
            <a:ext cx="5690299" cy="3678303"/>
          </a:xfrm>
        </p:spPr>
        <p:txBody>
          <a:bodyPr>
            <a:noAutofit/>
          </a:bodyPr>
          <a:lstStyle/>
          <a:p>
            <a:pPr algn="just"/>
            <a:r>
              <a:rPr lang="bg-BG" sz="2400" b="1" i="1" dirty="0" smtClean="0"/>
              <a:t>Какво е глюкоза? </a:t>
            </a:r>
            <a:r>
              <a:rPr lang="bg-BG" sz="2400" dirty="0" smtClean="0"/>
              <a:t>- </a:t>
            </a:r>
            <a:r>
              <a:rPr lang="ru-RU" sz="2400" dirty="0" err="1"/>
              <a:t>Глюкозата</a:t>
            </a:r>
            <a:r>
              <a:rPr lang="ru-RU" sz="2400" dirty="0"/>
              <a:t> е </a:t>
            </a:r>
            <a:r>
              <a:rPr lang="ru-RU" sz="2400" dirty="0" err="1"/>
              <a:t>монозахарид</a:t>
            </a:r>
            <a:r>
              <a:rPr lang="ru-RU" sz="2400" dirty="0"/>
              <a:t>, </a:t>
            </a:r>
            <a:r>
              <a:rPr lang="ru-RU" sz="2400" dirty="0" err="1"/>
              <a:t>който</a:t>
            </a:r>
            <a:r>
              <a:rPr lang="ru-RU" sz="2400" dirty="0"/>
              <a:t> е в </a:t>
            </a:r>
            <a:r>
              <a:rPr lang="ru-RU" sz="2400" dirty="0" err="1"/>
              <a:t>основата</a:t>
            </a:r>
            <a:r>
              <a:rPr lang="ru-RU" sz="2400" dirty="0"/>
              <a:t> на производство на </a:t>
            </a:r>
            <a:r>
              <a:rPr lang="ru-RU" sz="2400" dirty="0" err="1"/>
              <a:t>енергия</a:t>
            </a:r>
            <a:r>
              <a:rPr lang="ru-RU" sz="2400" dirty="0"/>
              <a:t> в организма. </a:t>
            </a:r>
            <a:r>
              <a:rPr lang="ru-RU" sz="2400" dirty="0" err="1" smtClean="0"/>
              <a:t>Тя</a:t>
            </a:r>
            <a:r>
              <a:rPr lang="ru-RU" sz="2400" dirty="0" smtClean="0"/>
              <a:t> е </a:t>
            </a:r>
            <a:r>
              <a:rPr lang="ru-RU" sz="2400" dirty="0" err="1" smtClean="0"/>
              <a:t>неразделна</a:t>
            </a:r>
            <a:r>
              <a:rPr lang="ru-RU" sz="2400" dirty="0" smtClean="0"/>
              <a:t> </a:t>
            </a:r>
            <a:r>
              <a:rPr lang="ru-RU" sz="2400" dirty="0"/>
              <a:t>част от живота. </a:t>
            </a:r>
            <a:r>
              <a:rPr lang="ru-RU" sz="2400" dirty="0" err="1"/>
              <a:t>Някои</a:t>
            </a:r>
            <a:r>
              <a:rPr lang="ru-RU" sz="2400" dirty="0"/>
              <a:t> </a:t>
            </a:r>
            <a:r>
              <a:rPr lang="ru-RU" sz="2400" dirty="0" err="1"/>
              <a:t>тъкани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 smtClean="0"/>
              <a:t>мозъка</a:t>
            </a:r>
            <a:r>
              <a:rPr lang="ru-RU" sz="2400" dirty="0" smtClean="0"/>
              <a:t>, например, </a:t>
            </a:r>
            <a:r>
              <a:rPr lang="ru-RU" sz="2400" dirty="0"/>
              <a:t>се </a:t>
            </a:r>
            <a:r>
              <a:rPr lang="ru-RU" sz="2400" dirty="0" err="1"/>
              <a:t>нуждаят</a:t>
            </a:r>
            <a:r>
              <a:rPr lang="ru-RU" sz="2400" dirty="0"/>
              <a:t> от постоянно </a:t>
            </a:r>
            <a:r>
              <a:rPr lang="ru-RU" sz="2400" dirty="0" err="1"/>
              <a:t>снабдяване</a:t>
            </a:r>
            <a:r>
              <a:rPr lang="ru-RU" sz="2400" dirty="0"/>
              <a:t> с </a:t>
            </a:r>
            <a:r>
              <a:rPr lang="ru-RU" sz="2400" dirty="0" err="1"/>
              <a:t>нея</a:t>
            </a:r>
            <a:r>
              <a:rPr lang="ru-RU" sz="2400" dirty="0"/>
              <a:t>. </a:t>
            </a:r>
            <a:r>
              <a:rPr lang="ru-RU" sz="2400" dirty="0" err="1"/>
              <a:t>Глюкозата</a:t>
            </a:r>
            <a:r>
              <a:rPr lang="ru-RU" sz="2400" dirty="0"/>
              <a:t> е известна и </a:t>
            </a:r>
            <a:r>
              <a:rPr lang="ru-RU" sz="2400" dirty="0" err="1"/>
              <a:t>като</a:t>
            </a:r>
            <a:r>
              <a:rPr lang="ru-RU" sz="2400" dirty="0"/>
              <a:t> „</a:t>
            </a:r>
            <a:r>
              <a:rPr lang="ru-RU" sz="2400" dirty="0" err="1"/>
              <a:t>кръвна</a:t>
            </a:r>
            <a:r>
              <a:rPr lang="ru-RU" sz="2400" dirty="0"/>
              <a:t> </a:t>
            </a:r>
            <a:r>
              <a:rPr lang="ru-RU" sz="2400" dirty="0" err="1"/>
              <a:t>захар</a:t>
            </a:r>
            <a:r>
              <a:rPr lang="ru-RU" sz="2400" dirty="0"/>
              <a:t>“, </a:t>
            </a:r>
            <a:r>
              <a:rPr lang="ru-RU" sz="2400" dirty="0" err="1"/>
              <a:t>тъй</a:t>
            </a:r>
            <a:r>
              <a:rPr lang="ru-RU" sz="2400" dirty="0"/>
              <a:t>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циркулира</a:t>
            </a:r>
            <a:r>
              <a:rPr lang="ru-RU" sz="2400" dirty="0"/>
              <a:t> в </a:t>
            </a:r>
            <a:r>
              <a:rPr lang="ru-RU" sz="2400" dirty="0" err="1"/>
              <a:t>кръвта</a:t>
            </a:r>
            <a:r>
              <a:rPr lang="ru-RU" sz="2400" dirty="0"/>
              <a:t> ни </a:t>
            </a:r>
            <a:r>
              <a:rPr lang="ru-RU" sz="2400" dirty="0" err="1"/>
              <a:t>като</a:t>
            </a:r>
            <a:r>
              <a:rPr lang="ru-RU" sz="2400" dirty="0"/>
              <a:t> </a:t>
            </a:r>
            <a:r>
              <a:rPr lang="ru-RU" sz="2400" dirty="0" err="1"/>
              <a:t>източник</a:t>
            </a:r>
            <a:r>
              <a:rPr lang="ru-RU" sz="2400" dirty="0"/>
              <a:t> на </a:t>
            </a:r>
            <a:r>
              <a:rPr lang="ru-RU" sz="2400" dirty="0" err="1"/>
              <a:t>лесно</a:t>
            </a:r>
            <a:r>
              <a:rPr lang="ru-RU" sz="2400" dirty="0"/>
              <a:t> </a:t>
            </a:r>
            <a:r>
              <a:rPr lang="ru-RU" sz="2400" dirty="0" err="1"/>
              <a:t>достъпна</a:t>
            </a:r>
            <a:r>
              <a:rPr lang="ru-RU" sz="2400" dirty="0"/>
              <a:t> </a:t>
            </a:r>
            <a:r>
              <a:rPr lang="ru-RU" sz="2400" dirty="0" err="1"/>
              <a:t>енергия</a:t>
            </a:r>
            <a:r>
              <a:rPr lang="ru-RU" sz="2400" dirty="0"/>
              <a:t>. </a:t>
            </a:r>
            <a:endParaRPr lang="en-US" sz="2400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69" y="2706190"/>
            <a:ext cx="5191962" cy="262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31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1323</TotalTime>
  <Words>1251</Words>
  <Application>Microsoft Office PowerPoint</Application>
  <PresentationFormat>Широк екран</PresentationFormat>
  <Paragraphs>51</Paragraphs>
  <Slides>23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23</vt:i4>
      </vt:variant>
    </vt:vector>
  </HeadingPairs>
  <TitlesOfParts>
    <vt:vector size="30" baseType="lpstr">
      <vt:lpstr>Calibri</vt:lpstr>
      <vt:lpstr>Tw Cen MT</vt:lpstr>
      <vt:lpstr>Tw Cen MT Condensed</vt:lpstr>
      <vt:lpstr>Wingdings</vt:lpstr>
      <vt:lpstr>Wingdings 2</vt:lpstr>
      <vt:lpstr>Wingdings 3</vt:lpstr>
      <vt:lpstr>Интеграл</vt:lpstr>
      <vt:lpstr>Анализ и предсказване на риска от диабет</vt:lpstr>
      <vt:lpstr>Цели на проекта</vt:lpstr>
      <vt:lpstr>Описание на данните</vt:lpstr>
      <vt:lpstr>Описание на данните</vt:lpstr>
      <vt:lpstr>Анализ на данните</vt:lpstr>
      <vt:lpstr>Анализ на ДАнните</vt:lpstr>
      <vt:lpstr>Възрастта като фактор за развитие на диабет</vt:lpstr>
      <vt:lpstr>Влияе ли индексът на телесни мазнини за развитието на диабет?</vt:lpstr>
      <vt:lpstr>Влияние на нивата на глюкоза в кръвта и гликиран хемоглобин</vt:lpstr>
      <vt:lpstr>Влияние на нивата на глюкоза в кръвта и гликиран хемоглобин</vt:lpstr>
      <vt:lpstr>Влияние на нивата на глюкоза в кръвта и гликиран хемоглобин</vt:lpstr>
      <vt:lpstr>Полът като Фактор</vt:lpstr>
      <vt:lpstr>характеристиките с най- голямо значение за развитие на диабет</vt:lpstr>
      <vt:lpstr>характеристиките с най- голямо значение за развитие на диабет</vt:lpstr>
      <vt:lpstr>характеристиките с най- голямо значение за развитие на диабет</vt:lpstr>
      <vt:lpstr>Обучение на модела за предсказания</vt:lpstr>
      <vt:lpstr>Обучение на модела за предсказания</vt:lpstr>
      <vt:lpstr>Обучение на Модела за предсказания</vt:lpstr>
      <vt:lpstr>Обучение на Модела за предсказания</vt:lpstr>
      <vt:lpstr>Обучение на Модела за предсказания</vt:lpstr>
      <vt:lpstr>Извод</vt:lpstr>
      <vt:lpstr>Заключение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и предсказване на риска от диабет</dc:title>
  <dc:creator>user</dc:creator>
  <cp:lastModifiedBy>user</cp:lastModifiedBy>
  <cp:revision>36</cp:revision>
  <dcterms:created xsi:type="dcterms:W3CDTF">2024-10-16T10:01:41Z</dcterms:created>
  <dcterms:modified xsi:type="dcterms:W3CDTF">2024-11-15T07:11:30Z</dcterms:modified>
</cp:coreProperties>
</file>