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a:t>
            </a:r>
            <a:r>
              <a:rPr b="0" lang="en-US" sz="1400" spc="-1" strike="noStrike">
                <a:solidFill>
                  <a:srgbClr val="000000"/>
                </a:solidFill>
                <a:latin typeface="Arial"/>
              </a:rPr>
              <a:t>to </a:t>
            </a:r>
            <a:r>
              <a:rPr b="0" lang="en-US" sz="1400" spc="-1" strike="noStrike">
                <a:solidFill>
                  <a:srgbClr val="000000"/>
                </a:solidFill>
                <a:latin typeface="Arial"/>
              </a:rPr>
              <a:t>move </a:t>
            </a:r>
            <a:r>
              <a:rPr b="0" lang="en-US" sz="1400" spc="-1" strike="noStrike">
                <a:solidFill>
                  <a:srgbClr val="000000"/>
                </a:solidFill>
                <a:latin typeface="Arial"/>
              </a:rPr>
              <a:t>the </a:t>
            </a:r>
            <a:r>
              <a:rPr b="0" lang="en-US" sz="1400" spc="-1" strike="noStrike">
                <a:solidFill>
                  <a:srgbClr val="000000"/>
                </a:solidFill>
                <a:latin typeface="Arial"/>
              </a:rPr>
              <a:t>slide</a:t>
            </a:r>
            <a:endParaRPr b="0" lang="en-US"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a:t>
            </a:r>
            <a:r>
              <a:rPr b="0" lang="en-US" sz="2000" spc="-1" strike="noStrike">
                <a:solidFill>
                  <a:srgbClr val="000000"/>
                </a:solidFill>
                <a:latin typeface="Arial"/>
              </a:rPr>
              <a:t>to </a:t>
            </a:r>
            <a:r>
              <a:rPr b="0" lang="en-US" sz="2000" spc="-1" strike="noStrike">
                <a:solidFill>
                  <a:srgbClr val="000000"/>
                </a:solidFill>
                <a:latin typeface="Arial"/>
              </a:rPr>
              <a:t>edi</a:t>
            </a:r>
            <a:r>
              <a:rPr b="0" lang="en-US" sz="2000" spc="-1" strike="noStrike">
                <a:solidFill>
                  <a:srgbClr val="000000"/>
                </a:solidFill>
                <a:latin typeface="Arial"/>
              </a:rPr>
              <a:t>t </a:t>
            </a:r>
            <a:r>
              <a:rPr b="0" lang="en-US" sz="2000" spc="-1" strike="noStrike">
                <a:solidFill>
                  <a:srgbClr val="000000"/>
                </a:solidFill>
                <a:latin typeface="Arial"/>
              </a:rPr>
              <a:t>the </a:t>
            </a:r>
            <a:r>
              <a:rPr b="0" lang="en-US" sz="2000" spc="-1" strike="noStrike">
                <a:solidFill>
                  <a:srgbClr val="000000"/>
                </a:solidFill>
                <a:latin typeface="Arial"/>
              </a:rPr>
              <a:t>not</a:t>
            </a:r>
            <a:r>
              <a:rPr b="0" lang="en-US" sz="2000" spc="-1" strike="noStrike">
                <a:solidFill>
                  <a:srgbClr val="000000"/>
                </a:solidFill>
                <a:latin typeface="Arial"/>
              </a:rPr>
              <a:t>es </a:t>
            </a:r>
            <a:r>
              <a:rPr b="0" lang="en-US" sz="2000" spc="-1" strike="noStrike">
                <a:solidFill>
                  <a:srgbClr val="000000"/>
                </a:solidFill>
                <a:latin typeface="Arial"/>
              </a:rPr>
              <a:t>for</a:t>
            </a:r>
            <a:r>
              <a:rPr b="0" lang="en-US" sz="2000" spc="-1" strike="noStrike">
                <a:solidFill>
                  <a:srgbClr val="000000"/>
                </a:solidFill>
                <a:latin typeface="Arial"/>
              </a:rPr>
              <a:t>ma</a:t>
            </a:r>
            <a:r>
              <a:rPr b="0" lang="en-US" sz="2000" spc="-1" strike="noStrike">
                <a:solidFill>
                  <a:srgbClr val="000000"/>
                </a:solidFill>
                <a:latin typeface="Arial"/>
              </a:rPr>
              <a:t>t</a:t>
            </a:r>
            <a:endParaRPr b="0" lang="en-US" sz="2000" spc="-1" strike="noStrike">
              <a:solidFill>
                <a:srgbClr val="000000"/>
              </a:solidFill>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1"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2"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31C97EB-CC3C-4B6D-A66D-E1C15DE81D5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380880" y="685800"/>
            <a:ext cx="6095520" cy="3428640"/>
          </a:xfrm>
          <a:prstGeom prst="rect">
            <a:avLst/>
          </a:prstGeom>
          <a:ln w="0">
            <a:noFill/>
          </a:ln>
        </p:spPr>
      </p:sp>
      <p:sp>
        <p:nvSpPr>
          <p:cNvPr id="217"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rgbClr val="000000"/>
                </a:solidFill>
                <a:latin typeface="Arial"/>
              </a:rPr>
              <a:t>use a  JAK/STAT Inhibitor to proof? </a:t>
            </a: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7BEA83B-619C-45D5-9EFC-3DE3D1ACDBC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43DA381B-5FCC-4E63-9BA7-3AFA764A918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6230E5AF-9B90-490D-A17C-4946A727FDD6}"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15081560-19FC-4FA2-BA05-BC31931B7B3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9125504-B377-48F5-8850-161E5F8CF64D}"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8BF0C09C-C8E5-46C7-938C-B83E994C15F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9D291EB6-1886-4CF0-A25A-A608E4A1D005}"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410C946C-0BD7-4D87-84D5-ADFC3BA9B227}"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B4A4249F-7D0F-4979-8C56-AC62F224D099}"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4C3F800E-BB5A-408C-A8FA-1B3608553C9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2340188F-9C6B-4106-93C8-DA3F8DCFB5B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B3B57BC5-5A14-4844-8FB8-89DAF633706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0067D8F0-0A82-41FF-B009-F9BF6E3D98E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51C9A95E-DA94-4655-908E-FC27AB5C0318}"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609CE68B-BA92-4ABD-9A4D-A0A1EE5BC239}"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AE512A81-E894-42CC-985C-D3BC9928954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5BCCFA05-6E42-45FE-BDE2-8217EC9B7BF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6867B604-4B28-4159-B11B-35455AF604E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EB65AA3C-CB6C-4242-AD6D-66A69BB438E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A14ABF4D-F166-48B4-B6F2-E87B68EC120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0FD633C2-E9C1-4524-9509-463AA6CD33F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AC8E82F2-C6C0-4C34-802F-214D49B438F1}"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AD04C3BC-745F-493C-8DCF-12E81272F65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95140C50-7BB2-472B-8EB3-2DA3088712D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r>
              <a:rPr b="0" lang="en-US" sz="5200" spc="-1" strike="noStrike">
                <a:solidFill>
                  <a:srgbClr val="000000"/>
                </a:solidFill>
                <a:latin typeface="Arial"/>
              </a:rPr>
              <a:t>Cli</a:t>
            </a:r>
            <a:r>
              <a:rPr b="0" lang="en-US" sz="5200" spc="-1" strike="noStrike">
                <a:solidFill>
                  <a:srgbClr val="000000"/>
                </a:solidFill>
                <a:latin typeface="Arial"/>
              </a:rPr>
              <a:t>ck </a:t>
            </a:r>
            <a:r>
              <a:rPr b="0" lang="en-US" sz="5200" spc="-1" strike="noStrike">
                <a:solidFill>
                  <a:srgbClr val="000000"/>
                </a:solidFill>
                <a:latin typeface="Arial"/>
              </a:rPr>
              <a:t>to </a:t>
            </a:r>
            <a:r>
              <a:rPr b="0" lang="en-US" sz="5200" spc="-1" strike="noStrike">
                <a:solidFill>
                  <a:srgbClr val="000000"/>
                </a:solidFill>
                <a:latin typeface="Arial"/>
              </a:rPr>
              <a:t>ed</a:t>
            </a:r>
            <a:r>
              <a:rPr b="0" lang="en-US" sz="5200" spc="-1" strike="noStrike">
                <a:solidFill>
                  <a:srgbClr val="000000"/>
                </a:solidFill>
                <a:latin typeface="Arial"/>
              </a:rPr>
              <a:t>it </a:t>
            </a:r>
            <a:r>
              <a:rPr b="0" lang="en-US" sz="5200" spc="-1" strike="noStrike">
                <a:solidFill>
                  <a:srgbClr val="000000"/>
                </a:solidFill>
                <a:latin typeface="Arial"/>
              </a:rPr>
              <a:t>th</a:t>
            </a:r>
            <a:r>
              <a:rPr b="0" lang="en-US" sz="5200" spc="-1" strike="noStrike">
                <a:solidFill>
                  <a:srgbClr val="000000"/>
                </a:solidFill>
                <a:latin typeface="Arial"/>
              </a:rPr>
              <a:t>e </a:t>
            </a:r>
            <a:r>
              <a:rPr b="0" lang="en-US" sz="5200" spc="-1" strike="noStrike">
                <a:solidFill>
                  <a:srgbClr val="000000"/>
                </a:solidFill>
                <a:latin typeface="Arial"/>
              </a:rPr>
              <a:t>titl</a:t>
            </a:r>
            <a:r>
              <a:rPr b="0" lang="en-US" sz="5200" spc="-1" strike="noStrike">
                <a:solidFill>
                  <a:srgbClr val="000000"/>
                </a:solidFill>
                <a:latin typeface="Arial"/>
              </a:rPr>
              <a:t>e </a:t>
            </a:r>
            <a:r>
              <a:rPr b="0" lang="en-US" sz="5200" spc="-1" strike="noStrike">
                <a:solidFill>
                  <a:srgbClr val="000000"/>
                </a:solidFill>
                <a:latin typeface="Arial"/>
              </a:rPr>
              <a:t>te</a:t>
            </a:r>
            <a:r>
              <a:rPr b="0" lang="en-US" sz="5200" spc="-1" strike="noStrike">
                <a:solidFill>
                  <a:srgbClr val="000000"/>
                </a:solidFill>
                <a:latin typeface="Arial"/>
              </a:rPr>
              <a:t>xt </a:t>
            </a:r>
            <a:r>
              <a:rPr b="0" lang="en-US" sz="5200" spc="-1" strike="noStrike">
                <a:solidFill>
                  <a:srgbClr val="000000"/>
                </a:solidFill>
                <a:latin typeface="Arial"/>
              </a:rPr>
              <a:t>for</a:t>
            </a:r>
            <a:r>
              <a:rPr b="0" lang="en-US" sz="5200" spc="-1" strike="noStrike">
                <a:solidFill>
                  <a:srgbClr val="000000"/>
                </a:solidFill>
                <a:latin typeface="Arial"/>
              </a:rPr>
              <a:t>m</a:t>
            </a:r>
            <a:r>
              <a:rPr b="0" lang="en-US" sz="5200" spc="-1" strike="noStrike">
                <a:solidFill>
                  <a:srgbClr val="000000"/>
                </a:solidFill>
                <a:latin typeface="Arial"/>
              </a:rPr>
              <a:t>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de" sz="1000" spc="-1" strike="noStrike">
                <a:solidFill>
                  <a:schemeClr val="dk2"/>
                </a:solidFill>
                <a:latin typeface="Arial"/>
                <a:ea typeface="Arial"/>
              </a:defRPr>
            </a:lvl1pPr>
          </a:lstStyle>
          <a:p>
            <a:pPr indent="0" algn="r">
              <a:lnSpc>
                <a:spcPct val="100000"/>
              </a:lnSpc>
              <a:buNone/>
              <a:tabLst>
                <a:tab algn="l" pos="0"/>
              </a:tabLst>
            </a:pPr>
            <a:fld id="{745B5E46-34AF-4B67-BF85-E86881D7E5F0}" type="slidenum">
              <a:rPr b="0" lang="de"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a:t>
            </a:r>
            <a:r>
              <a:rPr b="0" lang="en-US" sz="1400" spc="-1" strike="noStrike">
                <a:solidFill>
                  <a:srgbClr val="000000"/>
                </a:solidFill>
                <a:latin typeface="Arial"/>
              </a:rPr>
              <a:t>outline text </a:t>
            </a:r>
            <a:r>
              <a:rPr b="0" lang="en-US" sz="1400" spc="-1" strike="noStrike">
                <a:solidFill>
                  <a:srgbClr val="000000"/>
                </a:solidFill>
                <a:latin typeface="Arial"/>
              </a:rPr>
              <a:t>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a:t>
            </a:r>
            <a:r>
              <a:rPr b="0" lang="en-US" sz="1400" spc="-1" strike="noStrike">
                <a:solidFill>
                  <a:srgbClr val="000000"/>
                </a:solidFill>
                <a:latin typeface="Arial"/>
              </a:rPr>
              <a:t>Outline </a:t>
            </a:r>
            <a:r>
              <a:rPr b="0" lang="en-US" sz="1400" spc="-1" strike="noStrike">
                <a:solidFill>
                  <a:srgbClr val="000000"/>
                </a:solidFill>
                <a:latin typeface="Arial"/>
              </a:rPr>
              <a:t>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a:t>
            </a:r>
            <a:r>
              <a:rPr b="0" lang="en-US" sz="1400" spc="-1" strike="noStrike">
                <a:solidFill>
                  <a:srgbClr val="000000"/>
                </a:solidFill>
                <a:latin typeface="Arial"/>
              </a:rPr>
              <a:t>d </a:t>
            </a:r>
            <a:r>
              <a:rPr b="0" lang="en-US" sz="1400" spc="-1" strike="noStrike">
                <a:solidFill>
                  <a:srgbClr val="000000"/>
                </a:solidFill>
                <a:latin typeface="Arial"/>
              </a:rPr>
              <a:t>Outli</a:t>
            </a:r>
            <a:r>
              <a:rPr b="0" lang="en-US" sz="1400" spc="-1" strike="noStrike">
                <a:solidFill>
                  <a:srgbClr val="000000"/>
                </a:solidFill>
                <a:latin typeface="Arial"/>
              </a:rPr>
              <a:t>ne </a:t>
            </a:r>
            <a:r>
              <a:rPr b="0" lang="en-US" sz="1400" spc="-1" strike="noStrike">
                <a:solidFill>
                  <a:srgbClr val="000000"/>
                </a:solidFill>
                <a:latin typeface="Arial"/>
              </a:rPr>
              <a:t>Lev</a:t>
            </a:r>
            <a:r>
              <a:rPr b="0" lang="en-US" sz="1400" spc="-1" strike="noStrike">
                <a:solidFill>
                  <a:srgbClr val="000000"/>
                </a:solidFill>
                <a:latin typeface="Arial"/>
              </a:rPr>
              <a:t>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a:t>
            </a:r>
            <a:r>
              <a:rPr b="0" lang="en-US" sz="1400" spc="-1" strike="noStrike">
                <a:solidFill>
                  <a:srgbClr val="000000"/>
                </a:solidFill>
                <a:latin typeface="Arial"/>
              </a:rPr>
              <a:t>o</a:t>
            </a:r>
            <a:r>
              <a:rPr b="0" lang="en-US" sz="1400" spc="-1" strike="noStrike">
                <a:solidFill>
                  <a:srgbClr val="000000"/>
                </a:solidFill>
                <a:latin typeface="Arial"/>
              </a:rPr>
              <a:t>u</a:t>
            </a:r>
            <a:r>
              <a:rPr b="0" lang="en-US" sz="1400" spc="-1" strike="noStrike">
                <a:solidFill>
                  <a:srgbClr val="000000"/>
                </a:solidFill>
                <a:latin typeface="Arial"/>
              </a:rPr>
              <a:t>r</a:t>
            </a:r>
            <a:r>
              <a:rPr b="0" lang="en-US" sz="1400" spc="-1" strike="noStrike">
                <a:solidFill>
                  <a:srgbClr val="000000"/>
                </a:solidFill>
                <a:latin typeface="Arial"/>
              </a:rPr>
              <a:t>t</a:t>
            </a:r>
            <a:r>
              <a:rPr b="0" lang="en-US" sz="1400" spc="-1" strike="noStrike">
                <a:solidFill>
                  <a:srgbClr val="000000"/>
                </a:solidFill>
                <a:latin typeface="Arial"/>
              </a:rPr>
              <a:t>h</a:t>
            </a:r>
            <a:r>
              <a:rPr b="0" lang="en-US" sz="1400" spc="-1" strike="noStrike">
                <a:solidFill>
                  <a:srgbClr val="000000"/>
                </a:solidFill>
                <a:latin typeface="Arial"/>
              </a:rPr>
              <a:t> </a:t>
            </a:r>
            <a:r>
              <a:rPr b="0" lang="en-US" sz="1400" spc="-1" strike="noStrike">
                <a:solidFill>
                  <a:srgbClr val="000000"/>
                </a:solidFill>
                <a:latin typeface="Arial"/>
              </a:rPr>
              <a:t>O</a:t>
            </a:r>
            <a:r>
              <a:rPr b="0" lang="en-US" sz="1400" spc="-1" strike="noStrike">
                <a:solidFill>
                  <a:srgbClr val="000000"/>
                </a:solidFill>
                <a:latin typeface="Arial"/>
              </a:rPr>
              <a:t>u</a:t>
            </a:r>
            <a:r>
              <a:rPr b="0" lang="en-US" sz="1400" spc="-1" strike="noStrike">
                <a:solidFill>
                  <a:srgbClr val="000000"/>
                </a:solidFill>
                <a:latin typeface="Arial"/>
              </a:rPr>
              <a:t>t</a:t>
            </a:r>
            <a:r>
              <a:rPr b="0" lang="en-US" sz="1400" spc="-1" strike="noStrike">
                <a:solidFill>
                  <a:srgbClr val="000000"/>
                </a:solidFill>
                <a:latin typeface="Arial"/>
              </a:rPr>
              <a:t>l</a:t>
            </a:r>
            <a:r>
              <a:rPr b="0" lang="en-US" sz="1400" spc="-1" strike="noStrike">
                <a:solidFill>
                  <a:srgbClr val="000000"/>
                </a:solidFill>
                <a:latin typeface="Arial"/>
              </a:rPr>
              <a:t>i</a:t>
            </a:r>
            <a:r>
              <a:rPr b="0" lang="en-US" sz="1400" spc="-1" strike="noStrike">
                <a:solidFill>
                  <a:srgbClr val="000000"/>
                </a:solidFill>
                <a:latin typeface="Arial"/>
              </a:rPr>
              <a:t>n</a:t>
            </a:r>
            <a:r>
              <a:rPr b="0" lang="en-US" sz="1400" spc="-1" strike="noStrike">
                <a:solidFill>
                  <a:srgbClr val="000000"/>
                </a:solidFill>
                <a:latin typeface="Arial"/>
              </a:rPr>
              <a:t>e</a:t>
            </a:r>
            <a:r>
              <a:rPr b="0" lang="en-US" sz="1400" spc="-1" strike="noStrike">
                <a:solidFill>
                  <a:srgbClr val="000000"/>
                </a:solidFill>
                <a:latin typeface="Arial"/>
              </a:rPr>
              <a:t> </a:t>
            </a:r>
            <a:r>
              <a:rPr b="0" lang="en-US" sz="1400" spc="-1" strike="noStrike">
                <a:solidFill>
                  <a:srgbClr val="000000"/>
                </a:solidFill>
                <a:latin typeface="Arial"/>
              </a:rPr>
              <a:t>L</a:t>
            </a:r>
            <a:r>
              <a:rPr b="0" lang="en-US" sz="1400" spc="-1" strike="noStrike">
                <a:solidFill>
                  <a:srgbClr val="000000"/>
                </a:solidFill>
                <a:latin typeface="Arial"/>
              </a:rPr>
              <a:t>e</a:t>
            </a:r>
            <a:r>
              <a:rPr b="0" lang="en-US" sz="1400" spc="-1" strike="noStrike">
                <a:solidFill>
                  <a:srgbClr val="000000"/>
                </a:solidFill>
                <a:latin typeface="Arial"/>
              </a:rPr>
              <a:t>v</a:t>
            </a:r>
            <a:r>
              <a:rPr b="0" lang="en-US" sz="1400" spc="-1" strike="noStrike">
                <a:solidFill>
                  <a:srgbClr val="000000"/>
                </a:solidFill>
                <a:latin typeface="Arial"/>
              </a:rPr>
              <a:t>e</a:t>
            </a:r>
            <a:r>
              <a:rPr b="0" lang="en-US" sz="1400" spc="-1" strike="noStrike">
                <a:solidFill>
                  <a:srgbClr val="000000"/>
                </a:solidFill>
                <a:latin typeface="Arial"/>
              </a:rPr>
              <a:t>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a:t>
            </a:r>
            <a:r>
              <a:rPr b="0" lang="en-US" sz="2000" spc="-1" strike="noStrike">
                <a:solidFill>
                  <a:srgbClr val="000000"/>
                </a:solidFill>
                <a:latin typeface="Arial"/>
              </a:rPr>
              <a:t>i</a:t>
            </a:r>
            <a:r>
              <a:rPr b="0" lang="en-US" sz="2000" spc="-1" strike="noStrike">
                <a:solidFill>
                  <a:srgbClr val="000000"/>
                </a:solidFill>
                <a:latin typeface="Arial"/>
              </a:rPr>
              <a:t>f</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i</a:t>
            </a:r>
            <a:r>
              <a:rPr b="0" lang="en-US" sz="2000" spc="-1" strike="noStrike">
                <a:solidFill>
                  <a:srgbClr val="000000"/>
                </a:solidFill>
                <a:latin typeface="Arial"/>
              </a:rPr>
              <a:t>x</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n</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r>
              <a:rPr b="0" lang="en-US" sz="2800" spc="-1" strike="noStrike">
                <a:solidFill>
                  <a:srgbClr val="000000"/>
                </a:solidFill>
                <a:latin typeface="Arial"/>
              </a:rPr>
              <a:t>Clic</a:t>
            </a:r>
            <a:r>
              <a:rPr b="0" lang="en-US" sz="2800" spc="-1" strike="noStrike">
                <a:solidFill>
                  <a:srgbClr val="000000"/>
                </a:solidFill>
                <a:latin typeface="Arial"/>
              </a:rPr>
              <a:t>k to </a:t>
            </a:r>
            <a:r>
              <a:rPr b="0" lang="en-US" sz="2800" spc="-1" strike="noStrike">
                <a:solidFill>
                  <a:srgbClr val="000000"/>
                </a:solidFill>
                <a:latin typeface="Arial"/>
              </a:rPr>
              <a:t>edit </a:t>
            </a:r>
            <a:r>
              <a:rPr b="0" lang="en-US" sz="2800" spc="-1" strike="noStrike">
                <a:solidFill>
                  <a:srgbClr val="000000"/>
                </a:solidFill>
                <a:latin typeface="Arial"/>
              </a:rPr>
              <a:t>the </a:t>
            </a:r>
            <a:r>
              <a:rPr b="0" lang="en-US" sz="2800" spc="-1" strike="noStrike">
                <a:solidFill>
                  <a:srgbClr val="000000"/>
                </a:solidFill>
                <a:latin typeface="Arial"/>
              </a:rPr>
              <a:t>title </a:t>
            </a:r>
            <a:r>
              <a:rPr b="0" lang="en-US" sz="2800" spc="-1" strike="noStrike">
                <a:solidFill>
                  <a:srgbClr val="000000"/>
                </a:solidFill>
                <a:latin typeface="Arial"/>
              </a:rPr>
              <a:t>text </a:t>
            </a:r>
            <a:r>
              <a:rPr b="0" lang="en-US" sz="2800" spc="-1" strike="noStrike">
                <a:solidFill>
                  <a:srgbClr val="000000"/>
                </a:solidFill>
                <a:latin typeface="Arial"/>
              </a:rPr>
              <a:t>for</a:t>
            </a:r>
            <a:r>
              <a:rPr b="0" lang="en-US" sz="2800" spc="-1" strike="noStrike">
                <a:solidFill>
                  <a:srgbClr val="000000"/>
                </a:solidFill>
                <a:latin typeface="Arial"/>
              </a:rPr>
              <a:t>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de" sz="1000" spc="-1" strike="noStrike">
                <a:solidFill>
                  <a:schemeClr val="dk2"/>
                </a:solidFill>
                <a:latin typeface="Arial"/>
                <a:ea typeface="Arial"/>
              </a:defRPr>
            </a:lvl1pPr>
          </a:lstStyle>
          <a:p>
            <a:pPr indent="0" algn="r">
              <a:lnSpc>
                <a:spcPct val="100000"/>
              </a:lnSpc>
              <a:buNone/>
              <a:tabLst>
                <a:tab algn="l" pos="0"/>
              </a:tabLst>
            </a:pPr>
            <a:fld id="{909BB878-E72C-4EC9-9D88-02972F10590C}" type="slidenum">
              <a:rPr b="0" lang="de"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hyperlink" Target="https://www.kegg.jp/pathway/map05152+K13241" TargetMode="External"/><Relationship Id="rId2" Type="http://schemas.openxmlformats.org/officeDocument/2006/relationships/slideLayout" Target="../slideLayouts/slideLayout2.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www.genome.jp/pathway/map04657+K10030" TargetMode="External"/><Relationship Id="rId2" Type="http://schemas.openxmlformats.org/officeDocument/2006/relationships/hyperlink" Target="https://www.genome.jp/pathway/hsa05152+4843" TargetMode="External"/><Relationship Id="rId3" Type="http://schemas.openxmlformats.org/officeDocument/2006/relationships/hyperlink" Target="https://www.genome.jp/pathway/hsa04621+3716" TargetMode="External"/><Relationship Id="rId4" Type="http://schemas.openxmlformats.org/officeDocument/2006/relationships/image" Target="../media/image1.png"/><Relationship Id="rId5" Type="http://schemas.openxmlformats.org/officeDocument/2006/relationships/hyperlink" Target="http://dx.doi.org/10.1155/2011/852513" TargetMode="External"/><Relationship Id="rId6"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hyperlink" Target="http://dx.doi.org/10.1039/C5RA07511D" TargetMode="External"/><Relationship Id="rId4"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www.frontiersin.org/articles/10.3389/fphys.2021.687381/full#B79" TargetMode="External"/><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onlinelibrary.wiley.com/doi/10.1111/j.1462-5822.2010.01559.x" TargetMode="External"/><Relationship Id="rId2" Type="http://schemas.openxmlformats.org/officeDocument/2006/relationships/hyperlink" Target="https://www.ebi.ac.uk/QuickGO/term/GO:0006809" TargetMode="External"/><Relationship Id="rId3" Type="http://schemas.openxmlformats.org/officeDocument/2006/relationships/hyperlink" Target="https://www.ebi.ac.uk/QuickGO/term/GO:1904407" TargetMode="External"/><Relationship Id="rId4" Type="http://schemas.openxmlformats.org/officeDocument/2006/relationships/image" Target="../media/image4.png"/><Relationship Id="rId5"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doi.org/10.1128%2Fspectrum.02408-22" TargetMode="External"/><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lgn="ctr">
              <a:lnSpc>
                <a:spcPct val="100000"/>
              </a:lnSpc>
              <a:buNone/>
              <a:tabLst>
                <a:tab algn="l" pos="0"/>
              </a:tabLst>
            </a:pPr>
            <a:r>
              <a:rPr b="0" lang="de" sz="5200" spc="-1" strike="noStrike">
                <a:solidFill>
                  <a:schemeClr val="dk1"/>
                </a:solidFill>
                <a:latin typeface="Arial"/>
                <a:ea typeface="Arial"/>
              </a:rPr>
              <a:t>i</a:t>
            </a:r>
            <a:r>
              <a:rPr b="0" lang="de" sz="5200" spc="-1" strike="noStrike">
                <a:solidFill>
                  <a:schemeClr val="dk1"/>
                </a:solidFill>
                <a:latin typeface="Arial"/>
                <a:ea typeface="Arial"/>
              </a:rPr>
              <a:t>n</a:t>
            </a:r>
            <a:r>
              <a:rPr b="0" lang="de" sz="5200" spc="-1" strike="noStrike">
                <a:solidFill>
                  <a:schemeClr val="dk1"/>
                </a:solidFill>
                <a:latin typeface="Arial"/>
                <a:ea typeface="Arial"/>
              </a:rPr>
              <a:t>o</a:t>
            </a:r>
            <a:r>
              <a:rPr b="0" lang="de" sz="5200" spc="-1" strike="noStrike">
                <a:solidFill>
                  <a:schemeClr val="dk1"/>
                </a:solidFill>
                <a:latin typeface="Arial"/>
                <a:ea typeface="Arial"/>
              </a:rPr>
              <a:t>s</a:t>
            </a:r>
            <a:r>
              <a:rPr b="0" lang="de" sz="5200" spc="-1" strike="noStrike">
                <a:solidFill>
                  <a:schemeClr val="dk1"/>
                </a:solidFill>
                <a:latin typeface="Arial"/>
                <a:ea typeface="Arial"/>
              </a:rPr>
              <a:t> </a:t>
            </a:r>
            <a:r>
              <a:rPr b="0" lang="de" sz="5200" spc="-1" strike="noStrike">
                <a:solidFill>
                  <a:schemeClr val="dk1"/>
                </a:solidFill>
                <a:latin typeface="Arial"/>
                <a:ea typeface="Arial"/>
              </a:rPr>
              <a:t>p</a:t>
            </a:r>
            <a:r>
              <a:rPr b="0" lang="de" sz="5200" spc="-1" strike="noStrike">
                <a:solidFill>
                  <a:schemeClr val="dk1"/>
                </a:solidFill>
                <a:latin typeface="Arial"/>
                <a:ea typeface="Arial"/>
              </a:rPr>
              <a:t>a</a:t>
            </a:r>
            <a:r>
              <a:rPr b="0" lang="de" sz="5200" spc="-1" strike="noStrike">
                <a:solidFill>
                  <a:schemeClr val="dk1"/>
                </a:solidFill>
                <a:latin typeface="Arial"/>
                <a:ea typeface="Arial"/>
              </a:rPr>
              <a:t>t</a:t>
            </a:r>
            <a:r>
              <a:rPr b="0" lang="de" sz="5200" spc="-1" strike="noStrike">
                <a:solidFill>
                  <a:schemeClr val="dk1"/>
                </a:solidFill>
                <a:latin typeface="Arial"/>
                <a:ea typeface="Arial"/>
              </a:rPr>
              <a:t>h</a:t>
            </a:r>
            <a:r>
              <a:rPr b="0" lang="de" sz="5200" spc="-1" strike="noStrike">
                <a:solidFill>
                  <a:schemeClr val="dk1"/>
                </a:solidFill>
                <a:latin typeface="Arial"/>
                <a:ea typeface="Arial"/>
              </a:rPr>
              <a:t>w</a:t>
            </a:r>
            <a:r>
              <a:rPr b="0" lang="de" sz="5200" spc="-1" strike="noStrike">
                <a:solidFill>
                  <a:schemeClr val="dk1"/>
                </a:solidFill>
                <a:latin typeface="Arial"/>
                <a:ea typeface="Arial"/>
              </a:rPr>
              <a:t>a</a:t>
            </a:r>
            <a:r>
              <a:rPr b="0" lang="de" sz="5200" spc="-1" strike="noStrike">
                <a:solidFill>
                  <a:schemeClr val="dk1"/>
                </a:solidFill>
                <a:latin typeface="Arial"/>
                <a:ea typeface="Arial"/>
              </a:rPr>
              <a:t>y</a:t>
            </a:r>
            <a:r>
              <a:rPr b="0" lang="de" sz="5200" spc="-1" strike="noStrike">
                <a:solidFill>
                  <a:schemeClr val="dk1"/>
                </a:solidFill>
                <a:latin typeface="Arial"/>
                <a:ea typeface="Arial"/>
              </a:rPr>
              <a:t> </a:t>
            </a:r>
            <a:r>
              <a:rPr b="0" lang="de" sz="5200" spc="-1" strike="noStrike">
                <a:solidFill>
                  <a:schemeClr val="dk1"/>
                </a:solidFill>
                <a:latin typeface="Arial"/>
                <a:ea typeface="Arial"/>
              </a:rPr>
              <a:t>f</a:t>
            </a:r>
            <a:r>
              <a:rPr b="0" lang="de" sz="5200" spc="-1" strike="noStrike">
                <a:solidFill>
                  <a:schemeClr val="dk1"/>
                </a:solidFill>
                <a:latin typeface="Arial"/>
                <a:ea typeface="Arial"/>
              </a:rPr>
              <a:t>o</a:t>
            </a:r>
            <a:r>
              <a:rPr b="0" lang="de" sz="5200" spc="-1" strike="noStrike">
                <a:solidFill>
                  <a:schemeClr val="dk1"/>
                </a:solidFill>
                <a:latin typeface="Arial"/>
                <a:ea typeface="Arial"/>
              </a:rPr>
              <a:t>r </a:t>
            </a:r>
            <a:r>
              <a:rPr b="0" lang="de" sz="5200" spc="-1" strike="noStrike">
                <a:solidFill>
                  <a:schemeClr val="dk1"/>
                </a:solidFill>
                <a:latin typeface="Arial"/>
                <a:ea typeface="Arial"/>
              </a:rPr>
              <a:t>f</a:t>
            </a:r>
            <a:r>
              <a:rPr b="0" lang="de" sz="5200" spc="-1" strike="noStrike">
                <a:solidFill>
                  <a:schemeClr val="dk1"/>
                </a:solidFill>
                <a:latin typeface="Arial"/>
                <a:ea typeface="Arial"/>
              </a:rPr>
              <a:t>i</a:t>
            </a:r>
            <a:r>
              <a:rPr b="0" lang="de" sz="5200" spc="-1" strike="noStrike">
                <a:solidFill>
                  <a:schemeClr val="dk1"/>
                </a:solidFill>
                <a:latin typeface="Arial"/>
                <a:ea typeface="Arial"/>
              </a:rPr>
              <a:t>g</a:t>
            </a:r>
            <a:r>
              <a:rPr b="0" lang="de" sz="5200" spc="-1" strike="noStrike">
                <a:solidFill>
                  <a:schemeClr val="dk1"/>
                </a:solidFill>
                <a:latin typeface="Arial"/>
                <a:ea typeface="Arial"/>
              </a:rPr>
              <a:t>u</a:t>
            </a:r>
            <a:r>
              <a:rPr b="0" lang="de" sz="5200" spc="-1" strike="noStrike">
                <a:solidFill>
                  <a:schemeClr val="dk1"/>
                </a:solidFill>
                <a:latin typeface="Arial"/>
                <a:ea typeface="Arial"/>
              </a:rPr>
              <a:t>r</a:t>
            </a:r>
            <a:r>
              <a:rPr b="0" lang="de" sz="5200" spc="-1" strike="noStrike">
                <a:solidFill>
                  <a:schemeClr val="dk1"/>
                </a:solidFill>
                <a:latin typeface="Arial"/>
                <a:ea typeface="Arial"/>
              </a:rPr>
              <a:t>e</a:t>
            </a:r>
            <a:endParaRPr b="0" lang="en-US" sz="5200" spc="-1" strike="noStrike">
              <a:solidFill>
                <a:srgbClr val="000000"/>
              </a:solidFill>
              <a:latin typeface="Arial"/>
            </a:endParaRPr>
          </a:p>
        </p:txBody>
      </p:sp>
      <p:sp>
        <p:nvSpPr>
          <p:cNvPr id="85"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US" sz="2800" spc="-1" strike="noStrike">
              <a:solidFill>
                <a:schemeClr val="dk2"/>
              </a:solidFill>
              <a:latin typeface="Arial"/>
              <a:ea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59560" y="0"/>
            <a:ext cx="8520120" cy="540720"/>
          </a:xfrm>
          <a:prstGeom prst="rect">
            <a:avLst/>
          </a:prstGeom>
          <a:noFill/>
          <a:ln w="0">
            <a:noFill/>
          </a:ln>
        </p:spPr>
        <p:txBody>
          <a:bodyPr tIns="91440" bIns="91440" anchor="b">
            <a:noAutofit/>
          </a:bodyPr>
          <a:p>
            <a:pPr indent="0" algn="ctr">
              <a:lnSpc>
                <a:spcPct val="100000"/>
              </a:lnSpc>
              <a:buNone/>
              <a:tabLst>
                <a:tab algn="l" pos="0"/>
              </a:tabLst>
            </a:pPr>
            <a:r>
              <a:rPr b="0" lang="de" sz="2880" spc="-1" strike="noStrike">
                <a:solidFill>
                  <a:schemeClr val="dk1"/>
                </a:solidFill>
                <a:latin typeface="Arial"/>
                <a:ea typeface="Arial"/>
              </a:rPr>
              <a:t>KE</a:t>
            </a:r>
            <a:r>
              <a:rPr b="0" lang="de" sz="2880" spc="-1" strike="noStrike">
                <a:solidFill>
                  <a:schemeClr val="dk1"/>
                </a:solidFill>
                <a:latin typeface="Arial"/>
                <a:ea typeface="Arial"/>
              </a:rPr>
              <a:t>GG </a:t>
            </a:r>
            <a:r>
              <a:rPr b="0" lang="de" sz="2880" spc="-1" strike="noStrike">
                <a:solidFill>
                  <a:schemeClr val="dk1"/>
                </a:solidFill>
                <a:latin typeface="Arial"/>
                <a:ea typeface="Arial"/>
              </a:rPr>
              <a:t>dra</a:t>
            </a:r>
            <a:r>
              <a:rPr b="0" lang="de" sz="2880" spc="-1" strike="noStrike">
                <a:solidFill>
                  <a:schemeClr val="dk1"/>
                </a:solidFill>
                <a:latin typeface="Arial"/>
                <a:ea typeface="Arial"/>
              </a:rPr>
              <a:t>ft</a:t>
            </a:r>
            <a:endParaRPr b="0" lang="en-US" sz="2880" spc="-1" strike="noStrike">
              <a:solidFill>
                <a:srgbClr val="000000"/>
              </a:solidFill>
              <a:latin typeface="Arial"/>
            </a:endParaRPr>
          </a:p>
        </p:txBody>
      </p:sp>
      <p:cxnSp>
        <p:nvCxnSpPr>
          <p:cNvPr id="87" name="Google Shape;61;p14"/>
          <p:cNvCxnSpPr/>
          <p:nvPr/>
        </p:nvCxnSpPr>
        <p:spPr>
          <a:xfrm flipH="1">
            <a:off x="1327680" y="894600"/>
            <a:ext cx="17640" cy="4110120"/>
          </a:xfrm>
          <a:prstGeom prst="straightConnector1">
            <a:avLst/>
          </a:prstGeom>
          <a:ln w="9525">
            <a:solidFill>
              <a:srgbClr val="595959"/>
            </a:solidFill>
            <a:round/>
          </a:ln>
        </p:spPr>
      </p:cxnSp>
      <p:sp>
        <p:nvSpPr>
          <p:cNvPr id="88" name="Google Shape;62;p14"/>
          <p:cNvSpPr/>
          <p:nvPr/>
        </p:nvSpPr>
        <p:spPr>
          <a:xfrm>
            <a:off x="1264680" y="504000"/>
            <a:ext cx="990720" cy="2984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1000" spc="-1" strike="noStrike">
                <a:solidFill>
                  <a:srgbClr val="000000"/>
                </a:solidFill>
                <a:latin typeface="Arial"/>
                <a:ea typeface="Arial"/>
              </a:rPr>
              <a:t>epithelial cell</a:t>
            </a:r>
            <a:endParaRPr b="0" lang="en-US" sz="1000" spc="-1" strike="noStrike">
              <a:solidFill>
                <a:srgbClr val="000000"/>
              </a:solidFill>
              <a:latin typeface="Arial"/>
            </a:endParaRPr>
          </a:p>
        </p:txBody>
      </p:sp>
      <p:sp>
        <p:nvSpPr>
          <p:cNvPr id="89" name="Google Shape;63;p14"/>
          <p:cNvSpPr/>
          <p:nvPr/>
        </p:nvSpPr>
        <p:spPr>
          <a:xfrm>
            <a:off x="989280" y="1911240"/>
            <a:ext cx="65952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TLR 4</a:t>
            </a:r>
            <a:endParaRPr b="0" lang="en-US" sz="1200" spc="-1" strike="noStrike">
              <a:solidFill>
                <a:srgbClr val="000000"/>
              </a:solidFill>
              <a:latin typeface="Arial"/>
            </a:endParaRPr>
          </a:p>
        </p:txBody>
      </p:sp>
      <p:sp>
        <p:nvSpPr>
          <p:cNvPr id="90" name="Google Shape;64;p14"/>
          <p:cNvSpPr/>
          <p:nvPr/>
        </p:nvSpPr>
        <p:spPr>
          <a:xfrm>
            <a:off x="930240" y="241344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TLR 2/6</a:t>
            </a:r>
            <a:endParaRPr b="0" lang="en-US" sz="1200" spc="-1" strike="noStrike">
              <a:solidFill>
                <a:srgbClr val="000000"/>
              </a:solidFill>
              <a:latin typeface="Arial"/>
            </a:endParaRPr>
          </a:p>
        </p:txBody>
      </p:sp>
      <p:sp>
        <p:nvSpPr>
          <p:cNvPr id="91" name="Google Shape;65;p14"/>
          <p:cNvSpPr/>
          <p:nvPr/>
        </p:nvSpPr>
        <p:spPr>
          <a:xfrm>
            <a:off x="2127960" y="4086720"/>
            <a:ext cx="77724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NOD1/2</a:t>
            </a:r>
            <a:endParaRPr b="0" lang="en-US" sz="1200" spc="-1" strike="noStrike">
              <a:solidFill>
                <a:srgbClr val="000000"/>
              </a:solidFill>
              <a:latin typeface="Arial"/>
            </a:endParaRPr>
          </a:p>
        </p:txBody>
      </p:sp>
      <p:sp>
        <p:nvSpPr>
          <p:cNvPr id="92" name="Google Shape;66;p14"/>
          <p:cNvSpPr/>
          <p:nvPr/>
        </p:nvSpPr>
        <p:spPr>
          <a:xfrm>
            <a:off x="1625400" y="3753000"/>
            <a:ext cx="659520" cy="240840"/>
          </a:xfrm>
          <a:prstGeom prst="ellipse">
            <a:avLst/>
          </a:prstGeom>
          <a:solidFill>
            <a:schemeClr val="lt2"/>
          </a:solidFill>
          <a:ln w="9525">
            <a:solidFill>
              <a:srgbClr val="595959"/>
            </a:solidFill>
            <a:round/>
          </a:ln>
        </p:spPr>
        <p:style>
          <a:lnRef idx="0"/>
          <a:fillRef idx="0"/>
          <a:effectRef idx="0"/>
          <a:fontRef idx="minor"/>
        </p:style>
        <p:txBody>
          <a:bodyPr tIns="84960" bIns="84960" anchor="ctr">
            <a:noAutofit/>
          </a:bodyPr>
          <a:p>
            <a:pPr>
              <a:lnSpc>
                <a:spcPct val="100000"/>
              </a:lnSpc>
              <a:tabLst>
                <a:tab algn="l" pos="0"/>
              </a:tabLst>
            </a:pPr>
            <a:r>
              <a:rPr b="0" lang="de" sz="800" spc="-1" strike="noStrike">
                <a:solidFill>
                  <a:srgbClr val="000000"/>
                </a:solidFill>
                <a:latin typeface="Arial"/>
                <a:ea typeface="Arial"/>
              </a:rPr>
              <a:t>PA14</a:t>
            </a:r>
            <a:endParaRPr b="0" lang="en-US" sz="800" spc="-1" strike="noStrike">
              <a:solidFill>
                <a:srgbClr val="000000"/>
              </a:solidFill>
              <a:latin typeface="Arial"/>
            </a:endParaRPr>
          </a:p>
        </p:txBody>
      </p:sp>
      <p:sp>
        <p:nvSpPr>
          <p:cNvPr id="93" name="Google Shape;67;p14"/>
          <p:cNvSpPr/>
          <p:nvPr/>
        </p:nvSpPr>
        <p:spPr>
          <a:xfrm>
            <a:off x="349560" y="3261240"/>
            <a:ext cx="659520" cy="240840"/>
          </a:xfrm>
          <a:prstGeom prst="ellipse">
            <a:avLst/>
          </a:prstGeom>
          <a:solidFill>
            <a:schemeClr val="lt2"/>
          </a:solidFill>
          <a:ln w="9525">
            <a:solidFill>
              <a:srgbClr val="595959"/>
            </a:solidFill>
            <a:round/>
          </a:ln>
        </p:spPr>
        <p:style>
          <a:lnRef idx="0"/>
          <a:fillRef idx="0"/>
          <a:effectRef idx="0"/>
          <a:fontRef idx="minor"/>
        </p:style>
        <p:txBody>
          <a:bodyPr tIns="84960" bIns="84960" anchor="ctr">
            <a:noAutofit/>
          </a:bodyPr>
          <a:p>
            <a:pPr>
              <a:lnSpc>
                <a:spcPct val="100000"/>
              </a:lnSpc>
              <a:tabLst>
                <a:tab algn="l" pos="0"/>
              </a:tabLst>
            </a:pPr>
            <a:r>
              <a:rPr b="0" lang="de" sz="800" spc="-1" strike="noStrike">
                <a:solidFill>
                  <a:srgbClr val="000000"/>
                </a:solidFill>
                <a:latin typeface="Arial"/>
                <a:ea typeface="Arial"/>
              </a:rPr>
              <a:t>PA14</a:t>
            </a:r>
            <a:endParaRPr b="0" lang="en-US" sz="800" spc="-1" strike="noStrike">
              <a:solidFill>
                <a:srgbClr val="000000"/>
              </a:solidFill>
              <a:latin typeface="Arial"/>
            </a:endParaRPr>
          </a:p>
        </p:txBody>
      </p:sp>
      <p:sp>
        <p:nvSpPr>
          <p:cNvPr id="94" name="Google Shape;68;p14"/>
          <p:cNvSpPr/>
          <p:nvPr/>
        </p:nvSpPr>
        <p:spPr>
          <a:xfrm rot="20336400">
            <a:off x="238680" y="2125080"/>
            <a:ext cx="659160" cy="240840"/>
          </a:xfrm>
          <a:prstGeom prst="ellipse">
            <a:avLst/>
          </a:prstGeom>
          <a:solidFill>
            <a:schemeClr val="lt2"/>
          </a:solidFill>
          <a:ln w="9525">
            <a:solidFill>
              <a:srgbClr val="595959"/>
            </a:solidFill>
            <a:round/>
          </a:ln>
        </p:spPr>
        <p:style>
          <a:lnRef idx="0"/>
          <a:fillRef idx="0"/>
          <a:effectRef idx="0"/>
          <a:fontRef idx="minor"/>
        </p:style>
        <p:txBody>
          <a:bodyPr tIns="84960" bIns="84960" anchor="ctr">
            <a:noAutofit/>
          </a:bodyPr>
          <a:p>
            <a:pPr>
              <a:lnSpc>
                <a:spcPct val="100000"/>
              </a:lnSpc>
              <a:tabLst>
                <a:tab algn="l" pos="0"/>
              </a:tabLst>
            </a:pPr>
            <a:r>
              <a:rPr b="0" lang="de" sz="800" spc="-1" strike="noStrike">
                <a:solidFill>
                  <a:srgbClr val="000000"/>
                </a:solidFill>
                <a:latin typeface="Arial"/>
                <a:ea typeface="Arial"/>
              </a:rPr>
              <a:t>PA14</a:t>
            </a:r>
            <a:endParaRPr b="0" lang="en-US" sz="800" spc="-1" strike="noStrike">
              <a:solidFill>
                <a:srgbClr val="000000"/>
              </a:solidFill>
              <a:latin typeface="Arial"/>
            </a:endParaRPr>
          </a:p>
        </p:txBody>
      </p:sp>
      <p:sp>
        <p:nvSpPr>
          <p:cNvPr id="95" name="Google Shape;69;p14"/>
          <p:cNvSpPr/>
          <p:nvPr/>
        </p:nvSpPr>
        <p:spPr>
          <a:xfrm>
            <a:off x="2127960" y="3418920"/>
            <a:ext cx="65952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TLR 9</a:t>
            </a:r>
            <a:endParaRPr b="0" lang="en-US" sz="1200" spc="-1" strike="noStrike">
              <a:solidFill>
                <a:srgbClr val="000000"/>
              </a:solidFill>
              <a:latin typeface="Arial"/>
            </a:endParaRPr>
          </a:p>
        </p:txBody>
      </p:sp>
      <p:sp>
        <p:nvSpPr>
          <p:cNvPr id="96" name="Google Shape;70;p14"/>
          <p:cNvSpPr/>
          <p:nvPr/>
        </p:nvSpPr>
        <p:spPr>
          <a:xfrm>
            <a:off x="2127960" y="179064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TIRAP</a:t>
            </a:r>
            <a:endParaRPr b="0" lang="en-US" sz="1200" spc="-1" strike="noStrike">
              <a:solidFill>
                <a:srgbClr val="000000"/>
              </a:solidFill>
              <a:latin typeface="Arial"/>
            </a:endParaRPr>
          </a:p>
        </p:txBody>
      </p:sp>
      <p:sp>
        <p:nvSpPr>
          <p:cNvPr id="97" name="Google Shape;71;p14"/>
          <p:cNvSpPr/>
          <p:nvPr/>
        </p:nvSpPr>
        <p:spPr>
          <a:xfrm>
            <a:off x="2127960" y="203184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MyD88</a:t>
            </a:r>
            <a:endParaRPr b="0" lang="en-US" sz="1200" spc="-1" strike="noStrike">
              <a:solidFill>
                <a:srgbClr val="000000"/>
              </a:solidFill>
              <a:latin typeface="Arial"/>
            </a:endParaRPr>
          </a:p>
        </p:txBody>
      </p:sp>
      <p:sp>
        <p:nvSpPr>
          <p:cNvPr id="98" name="Google Shape;72;p14"/>
          <p:cNvSpPr/>
          <p:nvPr/>
        </p:nvSpPr>
        <p:spPr>
          <a:xfrm>
            <a:off x="3137040" y="191124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IRAK4</a:t>
            </a:r>
            <a:endParaRPr b="0" lang="en-US" sz="1200" spc="-1" strike="noStrike">
              <a:solidFill>
                <a:srgbClr val="000000"/>
              </a:solidFill>
              <a:latin typeface="Arial"/>
            </a:endParaRPr>
          </a:p>
        </p:txBody>
      </p:sp>
      <p:sp>
        <p:nvSpPr>
          <p:cNvPr id="99" name="Google Shape;73;p14"/>
          <p:cNvSpPr/>
          <p:nvPr/>
        </p:nvSpPr>
        <p:spPr>
          <a:xfrm>
            <a:off x="4011120" y="191124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IRAK1/2</a:t>
            </a:r>
            <a:endParaRPr b="0" lang="en-US" sz="1200" spc="-1" strike="noStrike">
              <a:solidFill>
                <a:srgbClr val="000000"/>
              </a:solidFill>
              <a:latin typeface="Arial"/>
            </a:endParaRPr>
          </a:p>
        </p:txBody>
      </p:sp>
      <p:sp>
        <p:nvSpPr>
          <p:cNvPr id="100" name="Google Shape;74;p14"/>
          <p:cNvSpPr/>
          <p:nvPr/>
        </p:nvSpPr>
        <p:spPr>
          <a:xfrm>
            <a:off x="4885200" y="191124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TRAF6</a:t>
            </a:r>
            <a:endParaRPr b="0" lang="en-US" sz="1200" spc="-1" strike="noStrike">
              <a:solidFill>
                <a:srgbClr val="000000"/>
              </a:solidFill>
              <a:latin typeface="Arial"/>
            </a:endParaRPr>
          </a:p>
        </p:txBody>
      </p:sp>
      <p:sp>
        <p:nvSpPr>
          <p:cNvPr id="101" name="Google Shape;75;p14"/>
          <p:cNvSpPr/>
          <p:nvPr/>
        </p:nvSpPr>
        <p:spPr>
          <a:xfrm>
            <a:off x="5759280" y="191124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TRAF6</a:t>
            </a:r>
            <a:endParaRPr b="0" lang="en-US" sz="1200" spc="-1" strike="noStrike">
              <a:solidFill>
                <a:srgbClr val="000000"/>
              </a:solidFill>
              <a:latin typeface="Arial"/>
            </a:endParaRPr>
          </a:p>
        </p:txBody>
      </p:sp>
      <p:sp>
        <p:nvSpPr>
          <p:cNvPr id="102" name="Google Shape;76;p14"/>
          <p:cNvSpPr/>
          <p:nvPr/>
        </p:nvSpPr>
        <p:spPr>
          <a:xfrm>
            <a:off x="7273440" y="1542600"/>
            <a:ext cx="990720" cy="46152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MAPK signalling</a:t>
            </a:r>
            <a:endParaRPr b="0" lang="en-US" sz="1200" spc="-1" strike="noStrike">
              <a:solidFill>
                <a:srgbClr val="000000"/>
              </a:solidFill>
              <a:latin typeface="Arial"/>
            </a:endParaRPr>
          </a:p>
        </p:txBody>
      </p:sp>
      <p:sp>
        <p:nvSpPr>
          <p:cNvPr id="103" name="Google Shape;77;p14"/>
          <p:cNvSpPr/>
          <p:nvPr/>
        </p:nvSpPr>
        <p:spPr>
          <a:xfrm>
            <a:off x="7332120" y="2127600"/>
            <a:ext cx="1515600" cy="1550520"/>
          </a:xfrm>
          <a:prstGeom prst="ellipse">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04" name="Google Shape;78;p14"/>
          <p:cNvSpPr/>
          <p:nvPr/>
        </p:nvSpPr>
        <p:spPr>
          <a:xfrm>
            <a:off x="7880760" y="2120040"/>
            <a:ext cx="659520" cy="2984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1000" spc="-1" strike="noStrike">
                <a:solidFill>
                  <a:srgbClr val="000000"/>
                </a:solidFill>
                <a:latin typeface="Arial"/>
                <a:ea typeface="Arial"/>
              </a:rPr>
              <a:t>nucleus</a:t>
            </a:r>
            <a:endParaRPr b="0" lang="en-US" sz="1000" spc="-1" strike="noStrike">
              <a:solidFill>
                <a:srgbClr val="000000"/>
              </a:solidFill>
              <a:latin typeface="Arial"/>
            </a:endParaRPr>
          </a:p>
        </p:txBody>
      </p:sp>
      <p:sp>
        <p:nvSpPr>
          <p:cNvPr id="105" name="Google Shape;79;p14"/>
          <p:cNvSpPr/>
          <p:nvPr/>
        </p:nvSpPr>
        <p:spPr>
          <a:xfrm>
            <a:off x="7515720" y="268272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DNA</a:t>
            </a:r>
            <a:endParaRPr b="0" lang="en-US" sz="1200" spc="-1" strike="noStrike">
              <a:solidFill>
                <a:srgbClr val="000000"/>
              </a:solidFill>
              <a:latin typeface="Arial"/>
            </a:endParaRPr>
          </a:p>
        </p:txBody>
      </p:sp>
      <p:sp>
        <p:nvSpPr>
          <p:cNvPr id="106" name="Google Shape;80;p14"/>
          <p:cNvSpPr/>
          <p:nvPr/>
        </p:nvSpPr>
        <p:spPr>
          <a:xfrm>
            <a:off x="7743240" y="4320360"/>
            <a:ext cx="116712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iNOS / nos2</a:t>
            </a:r>
            <a:endParaRPr b="0" lang="en-US" sz="1200" spc="-1" strike="noStrike">
              <a:solidFill>
                <a:srgbClr val="000000"/>
              </a:solidFill>
              <a:latin typeface="Arial"/>
            </a:endParaRPr>
          </a:p>
        </p:txBody>
      </p:sp>
      <p:sp>
        <p:nvSpPr>
          <p:cNvPr id="107" name="Google Shape;81;p14"/>
          <p:cNvSpPr/>
          <p:nvPr/>
        </p:nvSpPr>
        <p:spPr>
          <a:xfrm>
            <a:off x="6180840" y="2763720"/>
            <a:ext cx="860040" cy="46152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NF-kb signalling</a:t>
            </a:r>
            <a:endParaRPr b="0" lang="en-US" sz="1200" spc="-1" strike="noStrike">
              <a:solidFill>
                <a:srgbClr val="000000"/>
              </a:solidFill>
              <a:latin typeface="Arial"/>
            </a:endParaRPr>
          </a:p>
        </p:txBody>
      </p:sp>
      <p:cxnSp>
        <p:nvCxnSpPr>
          <p:cNvPr id="108" name="Google Shape;82;p14"/>
          <p:cNvCxnSpPr/>
          <p:nvPr/>
        </p:nvCxnSpPr>
        <p:spPr>
          <a:xfrm flipV="1">
            <a:off x="6608880" y="1854000"/>
            <a:ext cx="525600" cy="238320"/>
          </a:xfrm>
          <a:prstGeom prst="straightConnector1">
            <a:avLst/>
          </a:prstGeom>
          <a:ln w="9525">
            <a:solidFill>
              <a:srgbClr val="595959"/>
            </a:solidFill>
            <a:round/>
            <a:tailEnd len="med" type="triangle" w="med"/>
          </a:ln>
        </p:spPr>
      </p:cxnSp>
      <p:cxnSp>
        <p:nvCxnSpPr>
          <p:cNvPr id="109" name="Google Shape;83;p14"/>
          <p:cNvCxnSpPr>
            <a:endCxn id="107" idx="0"/>
          </p:cNvCxnSpPr>
          <p:nvPr/>
        </p:nvCxnSpPr>
        <p:spPr>
          <a:xfrm>
            <a:off x="6222240" y="2301120"/>
            <a:ext cx="388800" cy="462960"/>
          </a:xfrm>
          <a:prstGeom prst="straightConnector1">
            <a:avLst/>
          </a:prstGeom>
          <a:ln w="9525">
            <a:solidFill>
              <a:srgbClr val="595959"/>
            </a:solidFill>
            <a:round/>
            <a:tailEnd len="med" type="triangle" w="med"/>
          </a:ln>
        </p:spPr>
      </p:cxnSp>
      <p:sp>
        <p:nvSpPr>
          <p:cNvPr id="110" name="Google Shape;84;p14"/>
          <p:cNvSpPr/>
          <p:nvPr/>
        </p:nvSpPr>
        <p:spPr>
          <a:xfrm>
            <a:off x="3109680" y="408672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RIP2</a:t>
            </a:r>
            <a:endParaRPr b="0" lang="en-US" sz="1200" spc="-1" strike="noStrike">
              <a:solidFill>
                <a:srgbClr val="000000"/>
              </a:solidFill>
              <a:latin typeface="Arial"/>
            </a:endParaRPr>
          </a:p>
        </p:txBody>
      </p:sp>
      <p:cxnSp>
        <p:nvCxnSpPr>
          <p:cNvPr id="111" name="Google Shape;85;p14"/>
          <p:cNvCxnSpPr/>
          <p:nvPr/>
        </p:nvCxnSpPr>
        <p:spPr>
          <a:xfrm flipV="1">
            <a:off x="5135400" y="3283560"/>
            <a:ext cx="620280" cy="577440"/>
          </a:xfrm>
          <a:prstGeom prst="straightConnector1">
            <a:avLst/>
          </a:prstGeom>
          <a:ln w="9525">
            <a:solidFill>
              <a:srgbClr val="595959"/>
            </a:solidFill>
            <a:round/>
            <a:tailEnd len="med" type="triangle" w="med"/>
          </a:ln>
        </p:spPr>
      </p:cxnSp>
      <p:cxnSp>
        <p:nvCxnSpPr>
          <p:cNvPr id="112" name="Google Shape;86;p14"/>
          <p:cNvCxnSpPr/>
          <p:nvPr/>
        </p:nvCxnSpPr>
        <p:spPr>
          <a:xfrm>
            <a:off x="7506000" y="2112840"/>
            <a:ext cx="200160" cy="436320"/>
          </a:xfrm>
          <a:prstGeom prst="straightConnector1">
            <a:avLst/>
          </a:prstGeom>
          <a:ln w="9525">
            <a:solidFill>
              <a:srgbClr val="595959"/>
            </a:solidFill>
            <a:round/>
            <a:tailEnd len="med" type="triangle" w="med"/>
          </a:ln>
        </p:spPr>
      </p:cxnSp>
      <p:cxnSp>
        <p:nvCxnSpPr>
          <p:cNvPr id="113" name="Google Shape;87;p14"/>
          <p:cNvCxnSpPr>
            <a:endCxn id="105" idx="1"/>
          </p:cNvCxnSpPr>
          <p:nvPr/>
        </p:nvCxnSpPr>
        <p:spPr>
          <a:xfrm>
            <a:off x="7125840" y="2746080"/>
            <a:ext cx="390240" cy="57240"/>
          </a:xfrm>
          <a:prstGeom prst="straightConnector1">
            <a:avLst/>
          </a:prstGeom>
          <a:ln w="9525">
            <a:solidFill>
              <a:srgbClr val="595959"/>
            </a:solidFill>
            <a:round/>
            <a:tailEnd len="med" type="triangle" w="med"/>
          </a:ln>
        </p:spPr>
      </p:cxnSp>
      <p:cxnSp>
        <p:nvCxnSpPr>
          <p:cNvPr id="114" name="Google Shape;88;p14"/>
          <p:cNvCxnSpPr/>
          <p:nvPr/>
        </p:nvCxnSpPr>
        <p:spPr>
          <a:xfrm>
            <a:off x="7680600" y="3113280"/>
            <a:ext cx="74520" cy="869040"/>
          </a:xfrm>
          <a:prstGeom prst="straightConnector1">
            <a:avLst/>
          </a:prstGeom>
          <a:ln w="9525">
            <a:solidFill>
              <a:srgbClr val="595959"/>
            </a:solidFill>
            <a:round/>
            <a:tailEnd len="med" type="triangle" w="med"/>
          </a:ln>
        </p:spPr>
      </p:cxnSp>
      <p:cxnSp>
        <p:nvCxnSpPr>
          <p:cNvPr id="115" name="Google Shape;89;p14"/>
          <p:cNvCxnSpPr/>
          <p:nvPr/>
        </p:nvCxnSpPr>
        <p:spPr>
          <a:xfrm flipV="1">
            <a:off x="2232000" y="2388240"/>
            <a:ext cx="23760" cy="853200"/>
          </a:xfrm>
          <a:prstGeom prst="straightConnector1">
            <a:avLst/>
          </a:prstGeom>
          <a:ln w="9525">
            <a:solidFill>
              <a:srgbClr val="595959"/>
            </a:solidFill>
            <a:round/>
            <a:tailEnd len="med" type="triangle" w="med"/>
          </a:ln>
        </p:spPr>
      </p:cxnSp>
      <p:cxnSp>
        <p:nvCxnSpPr>
          <p:cNvPr id="116" name="Google Shape;90;p14"/>
          <p:cNvCxnSpPr/>
          <p:nvPr/>
        </p:nvCxnSpPr>
        <p:spPr>
          <a:xfrm flipV="1">
            <a:off x="1784160" y="2040480"/>
            <a:ext cx="207360" cy="25920"/>
          </a:xfrm>
          <a:prstGeom prst="straightConnector1">
            <a:avLst/>
          </a:prstGeom>
          <a:ln w="9525">
            <a:solidFill>
              <a:srgbClr val="595959"/>
            </a:solidFill>
            <a:round/>
            <a:tailEnd len="med" type="triangle" w="med"/>
          </a:ln>
        </p:spPr>
      </p:cxnSp>
      <p:cxnSp>
        <p:nvCxnSpPr>
          <p:cNvPr id="117" name="Google Shape;91;p14"/>
          <p:cNvCxnSpPr/>
          <p:nvPr/>
        </p:nvCxnSpPr>
        <p:spPr>
          <a:xfrm flipV="1">
            <a:off x="1824480" y="2342160"/>
            <a:ext cx="261360" cy="205200"/>
          </a:xfrm>
          <a:prstGeom prst="straightConnector1">
            <a:avLst/>
          </a:prstGeom>
          <a:ln w="9525">
            <a:solidFill>
              <a:srgbClr val="595959"/>
            </a:solidFill>
            <a:round/>
            <a:tailEnd len="med" type="triangle" w="med"/>
          </a:ln>
        </p:spPr>
      </p:cxnSp>
      <p:sp>
        <p:nvSpPr>
          <p:cNvPr id="118" name="Google Shape;92;p14"/>
          <p:cNvSpPr/>
          <p:nvPr/>
        </p:nvSpPr>
        <p:spPr>
          <a:xfrm>
            <a:off x="3221280" y="246924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JAK2</a:t>
            </a:r>
            <a:endParaRPr b="0" lang="en-US" sz="1200" spc="-1" strike="noStrike">
              <a:solidFill>
                <a:srgbClr val="000000"/>
              </a:solidFill>
              <a:latin typeface="Arial"/>
            </a:endParaRPr>
          </a:p>
        </p:txBody>
      </p:sp>
      <p:sp>
        <p:nvSpPr>
          <p:cNvPr id="119" name="Google Shape;93;p14"/>
          <p:cNvSpPr/>
          <p:nvPr/>
        </p:nvSpPr>
        <p:spPr>
          <a:xfrm>
            <a:off x="4110840" y="246924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STAT1</a:t>
            </a:r>
            <a:endParaRPr b="0" lang="en-US" sz="1200" spc="-1" strike="noStrike">
              <a:solidFill>
                <a:srgbClr val="000000"/>
              </a:solidFill>
              <a:latin typeface="Arial"/>
            </a:endParaRPr>
          </a:p>
        </p:txBody>
      </p:sp>
      <p:cxnSp>
        <p:nvCxnSpPr>
          <p:cNvPr id="120" name="Google Shape;94;p14"/>
          <p:cNvCxnSpPr/>
          <p:nvPr/>
        </p:nvCxnSpPr>
        <p:spPr>
          <a:xfrm>
            <a:off x="2814480" y="2389680"/>
            <a:ext cx="295200" cy="177480"/>
          </a:xfrm>
          <a:prstGeom prst="straightConnector1">
            <a:avLst/>
          </a:prstGeom>
          <a:ln w="9525">
            <a:solidFill>
              <a:srgbClr val="595959"/>
            </a:solidFill>
            <a:round/>
            <a:tailEnd len="med" type="triangle" w="med"/>
          </a:ln>
        </p:spPr>
      </p:cxnSp>
      <p:cxnSp>
        <p:nvCxnSpPr>
          <p:cNvPr id="121" name="Google Shape;95;p14"/>
          <p:cNvCxnSpPr>
            <a:endCxn id="98" idx="1"/>
          </p:cNvCxnSpPr>
          <p:nvPr/>
        </p:nvCxnSpPr>
        <p:spPr>
          <a:xfrm flipV="1">
            <a:off x="2917800" y="2031480"/>
            <a:ext cx="219600" cy="22680"/>
          </a:xfrm>
          <a:prstGeom prst="straightConnector1">
            <a:avLst/>
          </a:prstGeom>
          <a:ln w="9525">
            <a:solidFill>
              <a:srgbClr val="595959"/>
            </a:solidFill>
            <a:round/>
            <a:tailEnd len="med" type="triangle" w="med"/>
          </a:ln>
        </p:spPr>
      </p:cxnSp>
      <p:sp>
        <p:nvSpPr>
          <p:cNvPr id="122" name="Google Shape;96;p14"/>
          <p:cNvSpPr/>
          <p:nvPr/>
        </p:nvSpPr>
        <p:spPr>
          <a:xfrm>
            <a:off x="857880" y="988920"/>
            <a:ext cx="103572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IL17RA/RE</a:t>
            </a:r>
            <a:endParaRPr b="0" lang="en-US" sz="1200" spc="-1" strike="noStrike">
              <a:solidFill>
                <a:srgbClr val="000000"/>
              </a:solidFill>
              <a:latin typeface="Arial"/>
            </a:endParaRPr>
          </a:p>
        </p:txBody>
      </p:sp>
      <p:sp>
        <p:nvSpPr>
          <p:cNvPr id="123" name="Google Shape;97;p14"/>
          <p:cNvSpPr/>
          <p:nvPr/>
        </p:nvSpPr>
        <p:spPr>
          <a:xfrm>
            <a:off x="155520" y="988920"/>
            <a:ext cx="6210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IL17C</a:t>
            </a:r>
            <a:endParaRPr b="0" lang="en-US" sz="1200" spc="-1" strike="noStrike">
              <a:solidFill>
                <a:srgbClr val="000000"/>
              </a:solidFill>
              <a:latin typeface="Arial"/>
            </a:endParaRPr>
          </a:p>
        </p:txBody>
      </p:sp>
      <p:sp>
        <p:nvSpPr>
          <p:cNvPr id="124" name="Google Shape;98;p14"/>
          <p:cNvSpPr/>
          <p:nvPr/>
        </p:nvSpPr>
        <p:spPr>
          <a:xfrm>
            <a:off x="2726280" y="98892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Act1</a:t>
            </a:r>
            <a:endParaRPr b="0" lang="en-US" sz="1200" spc="-1" strike="noStrike">
              <a:solidFill>
                <a:srgbClr val="000000"/>
              </a:solidFill>
              <a:latin typeface="Arial"/>
            </a:endParaRPr>
          </a:p>
        </p:txBody>
      </p:sp>
      <p:cxnSp>
        <p:nvCxnSpPr>
          <p:cNvPr id="125" name="Google Shape;99;p14"/>
          <p:cNvCxnSpPr/>
          <p:nvPr/>
        </p:nvCxnSpPr>
        <p:spPr>
          <a:xfrm>
            <a:off x="2085480" y="1122480"/>
            <a:ext cx="500400" cy="7920"/>
          </a:xfrm>
          <a:prstGeom prst="straightConnector1">
            <a:avLst/>
          </a:prstGeom>
          <a:ln w="9525">
            <a:solidFill>
              <a:srgbClr val="595959"/>
            </a:solidFill>
            <a:round/>
            <a:tailEnd len="med" type="triangle" w="med"/>
          </a:ln>
        </p:spPr>
      </p:cxnSp>
      <p:cxnSp>
        <p:nvCxnSpPr>
          <p:cNvPr id="126" name="Google Shape;100;p14"/>
          <p:cNvCxnSpPr/>
          <p:nvPr/>
        </p:nvCxnSpPr>
        <p:spPr>
          <a:xfrm>
            <a:off x="3610800" y="1130040"/>
            <a:ext cx="1524960" cy="621000"/>
          </a:xfrm>
          <a:prstGeom prst="straightConnector1">
            <a:avLst/>
          </a:prstGeom>
          <a:ln w="9525">
            <a:solidFill>
              <a:srgbClr val="595959"/>
            </a:solidFill>
            <a:round/>
            <a:tailEnd len="med" type="triangle" w="med"/>
          </a:ln>
        </p:spPr>
      </p:cxnSp>
      <p:sp>
        <p:nvSpPr>
          <p:cNvPr id="127" name="Google Shape;101;p14"/>
          <p:cNvSpPr/>
          <p:nvPr/>
        </p:nvSpPr>
        <p:spPr>
          <a:xfrm>
            <a:off x="7743240" y="4628160"/>
            <a:ext cx="116712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IL1b/IL-6/IL-8</a:t>
            </a:r>
            <a:endParaRPr b="0" lang="en-US" sz="1200" spc="-1" strike="noStrike">
              <a:solidFill>
                <a:srgbClr val="000000"/>
              </a:solidFill>
              <a:latin typeface="Arial"/>
            </a:endParaRPr>
          </a:p>
        </p:txBody>
      </p:sp>
      <p:sp>
        <p:nvSpPr>
          <p:cNvPr id="128" name="Google Shape;102;p14"/>
          <p:cNvSpPr/>
          <p:nvPr/>
        </p:nvSpPr>
        <p:spPr>
          <a:xfrm>
            <a:off x="7273440" y="1307160"/>
            <a:ext cx="4698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p38</a:t>
            </a:r>
            <a:endParaRPr b="0" lang="en-US" sz="1200" spc="-1" strike="noStrike">
              <a:solidFill>
                <a:srgbClr val="000000"/>
              </a:solidFill>
              <a:latin typeface="Arial"/>
            </a:endParaRPr>
          </a:p>
        </p:txBody>
      </p:sp>
      <p:sp>
        <p:nvSpPr>
          <p:cNvPr id="129" name="Google Shape;103;p14"/>
          <p:cNvSpPr/>
          <p:nvPr/>
        </p:nvSpPr>
        <p:spPr>
          <a:xfrm>
            <a:off x="6525360" y="4628160"/>
            <a:ext cx="116712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NOX / DUOX</a:t>
            </a:r>
            <a:endParaRPr b="0" lang="en-US" sz="1200" spc="-1" strike="noStrike">
              <a:solidFill>
                <a:srgbClr val="000000"/>
              </a:solidFill>
              <a:latin typeface="Arial"/>
            </a:endParaRPr>
          </a:p>
        </p:txBody>
      </p:sp>
      <p:sp>
        <p:nvSpPr>
          <p:cNvPr id="130" name="Google Shape;104;p14"/>
          <p:cNvSpPr/>
          <p:nvPr/>
        </p:nvSpPr>
        <p:spPr>
          <a:xfrm>
            <a:off x="6525360" y="4320360"/>
            <a:ext cx="116712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S100A 7/8/9</a:t>
            </a:r>
            <a:endParaRPr b="0" lang="en-US" sz="1200" spc="-1" strike="noStrike">
              <a:solidFill>
                <a:srgbClr val="000000"/>
              </a:solidFill>
              <a:latin typeface="Arial"/>
            </a:endParaRPr>
          </a:p>
        </p:txBody>
      </p:sp>
      <p:sp>
        <p:nvSpPr>
          <p:cNvPr id="131" name="Google Shape;105;p14"/>
          <p:cNvSpPr/>
          <p:nvPr/>
        </p:nvSpPr>
        <p:spPr>
          <a:xfrm>
            <a:off x="6760080" y="4001760"/>
            <a:ext cx="2019960" cy="2984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1000" spc="-1" strike="noStrike">
                <a:solidFill>
                  <a:srgbClr val="000000"/>
                </a:solidFill>
                <a:latin typeface="Arial"/>
                <a:ea typeface="Arial"/>
              </a:rPr>
              <a:t>inflammatory / antimicrobial</a:t>
            </a:r>
            <a:endParaRPr b="0" lang="en-US" sz="1000" spc="-1" strike="noStrike">
              <a:solidFill>
                <a:srgbClr val="000000"/>
              </a:solidFill>
              <a:latin typeface="Arial"/>
            </a:endParaRPr>
          </a:p>
        </p:txBody>
      </p:sp>
      <p:sp>
        <p:nvSpPr>
          <p:cNvPr id="132" name="Google Shape;106;p14"/>
          <p:cNvSpPr/>
          <p:nvPr/>
        </p:nvSpPr>
        <p:spPr>
          <a:xfrm>
            <a:off x="7706160" y="1319760"/>
            <a:ext cx="6210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AP-1</a:t>
            </a:r>
            <a:endParaRPr b="0" lang="en-US" sz="1200" spc="-1" strike="noStrike">
              <a:solidFill>
                <a:srgbClr val="000000"/>
              </a:solidFill>
              <a:latin typeface="Arial"/>
            </a:endParaRPr>
          </a:p>
        </p:txBody>
      </p:sp>
      <p:sp>
        <p:nvSpPr>
          <p:cNvPr id="133" name="Google Shape;107;p14"/>
          <p:cNvSpPr/>
          <p:nvPr/>
        </p:nvSpPr>
        <p:spPr>
          <a:xfrm>
            <a:off x="52560" y="3283560"/>
            <a:ext cx="301320" cy="219960"/>
          </a:xfrm>
          <a:custGeom>
            <a:avLst/>
            <a:gdLst>
              <a:gd name="textAreaLeft" fmla="*/ 0 w 301320"/>
              <a:gd name="textAreaRight" fmla="*/ 301680 w 301320"/>
              <a:gd name="textAreaTop" fmla="*/ 0 h 219960"/>
              <a:gd name="textAreaBottom" fmla="*/ 220320 h 219960"/>
            </a:gdLst>
            <a:ahLst/>
            <a:rect l="textAreaLeft" t="textAreaTop" r="textAreaRight" b="textAreaBottom"/>
            <a:pathLst>
              <a:path w="12062" h="8816">
                <a:moveTo>
                  <a:pt x="12062" y="4164"/>
                </a:moveTo>
                <a:cubicBezTo>
                  <a:pt x="10856" y="4911"/>
                  <a:pt x="6318" y="9333"/>
                  <a:pt x="4825" y="8644"/>
                </a:cubicBezTo>
                <a:cubicBezTo>
                  <a:pt x="3332" y="7955"/>
                  <a:pt x="3906" y="144"/>
                  <a:pt x="3102" y="29"/>
                </a:cubicBezTo>
                <a:cubicBezTo>
                  <a:pt x="2298" y="-86"/>
                  <a:pt x="517" y="6634"/>
                  <a:pt x="0" y="7955"/>
                </a:cubicBezTo>
              </a:path>
            </a:pathLst>
          </a:custGeom>
          <a:noFill/>
          <a:ln w="9525">
            <a:solidFill>
              <a:srgbClr val="595959"/>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4" name="Google Shape;108;p14"/>
          <p:cNvSpPr/>
          <p:nvPr/>
        </p:nvSpPr>
        <p:spPr>
          <a:xfrm rot="19683000">
            <a:off x="12600" y="2334600"/>
            <a:ext cx="301320" cy="219960"/>
          </a:xfrm>
          <a:custGeom>
            <a:avLst/>
            <a:gdLst>
              <a:gd name="textAreaLeft" fmla="*/ 0 w 301320"/>
              <a:gd name="textAreaRight" fmla="*/ 301680 w 301320"/>
              <a:gd name="textAreaTop" fmla="*/ 0 h 219960"/>
              <a:gd name="textAreaBottom" fmla="*/ 220320 h 219960"/>
            </a:gdLst>
            <a:ahLst/>
            <a:rect l="textAreaLeft" t="textAreaTop" r="textAreaRight" b="textAreaBottom"/>
            <a:pathLst>
              <a:path w="12062" h="8816">
                <a:moveTo>
                  <a:pt x="12062" y="4164"/>
                </a:moveTo>
                <a:cubicBezTo>
                  <a:pt x="10856" y="4911"/>
                  <a:pt x="6318" y="9333"/>
                  <a:pt x="4825" y="8644"/>
                </a:cubicBezTo>
                <a:cubicBezTo>
                  <a:pt x="3332" y="7955"/>
                  <a:pt x="3906" y="144"/>
                  <a:pt x="3102" y="29"/>
                </a:cubicBezTo>
                <a:cubicBezTo>
                  <a:pt x="2298" y="-86"/>
                  <a:pt x="517" y="6634"/>
                  <a:pt x="0" y="7955"/>
                </a:cubicBezTo>
              </a:path>
            </a:pathLst>
          </a:custGeom>
          <a:noFill/>
          <a:ln w="9525">
            <a:solidFill>
              <a:srgbClr val="595959"/>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5" name="Google Shape;109;p14"/>
          <p:cNvSpPr/>
          <p:nvPr/>
        </p:nvSpPr>
        <p:spPr>
          <a:xfrm rot="21124200">
            <a:off x="1341720" y="3839040"/>
            <a:ext cx="301320" cy="219960"/>
          </a:xfrm>
          <a:custGeom>
            <a:avLst/>
            <a:gdLst>
              <a:gd name="textAreaLeft" fmla="*/ 0 w 301320"/>
              <a:gd name="textAreaRight" fmla="*/ 301680 w 301320"/>
              <a:gd name="textAreaTop" fmla="*/ 0 h 219960"/>
              <a:gd name="textAreaBottom" fmla="*/ 220320 h 219960"/>
            </a:gdLst>
            <a:ahLst/>
            <a:rect l="textAreaLeft" t="textAreaTop" r="textAreaRight" b="textAreaBottom"/>
            <a:pathLst>
              <a:path w="12062" h="8816">
                <a:moveTo>
                  <a:pt x="12062" y="4164"/>
                </a:moveTo>
                <a:cubicBezTo>
                  <a:pt x="10856" y="4911"/>
                  <a:pt x="6318" y="9333"/>
                  <a:pt x="4825" y="8644"/>
                </a:cubicBezTo>
                <a:cubicBezTo>
                  <a:pt x="3332" y="7955"/>
                  <a:pt x="3906" y="144"/>
                  <a:pt x="3102" y="29"/>
                </a:cubicBezTo>
                <a:cubicBezTo>
                  <a:pt x="2298" y="-86"/>
                  <a:pt x="517" y="6634"/>
                  <a:pt x="0" y="7955"/>
                </a:cubicBezTo>
              </a:path>
            </a:pathLst>
          </a:custGeom>
          <a:noFill/>
          <a:ln w="9525">
            <a:solidFill>
              <a:srgbClr val="595959"/>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6" name="Google Shape;110;p14"/>
          <p:cNvSpPr/>
          <p:nvPr/>
        </p:nvSpPr>
        <p:spPr>
          <a:xfrm>
            <a:off x="4011120" y="4086720"/>
            <a:ext cx="112392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TAK1 / TAB</a:t>
            </a:r>
            <a:endParaRPr b="0" lang="en-US" sz="1200" spc="-1" strike="noStrike">
              <a:solidFill>
                <a:srgbClr val="000000"/>
              </a:solidFill>
              <a:latin typeface="Arial"/>
            </a:endParaRPr>
          </a:p>
        </p:txBody>
      </p:sp>
      <p:cxnSp>
        <p:nvCxnSpPr>
          <p:cNvPr id="137" name="Google Shape;111;p14"/>
          <p:cNvCxnSpPr/>
          <p:nvPr/>
        </p:nvCxnSpPr>
        <p:spPr>
          <a:xfrm>
            <a:off x="5112360" y="2561400"/>
            <a:ext cx="2272320" cy="111600"/>
          </a:xfrm>
          <a:prstGeom prst="straightConnector1">
            <a:avLst/>
          </a:prstGeom>
          <a:ln w="9525">
            <a:solidFill>
              <a:srgbClr val="595959"/>
            </a:solidFill>
            <a:round/>
            <a:tailEnd len="med" type="triangle" w="med"/>
          </a:ln>
        </p:spPr>
      </p:cxnSp>
      <p:sp>
        <p:nvSpPr>
          <p:cNvPr id="138" name="Google Shape;112;p14"/>
          <p:cNvSpPr/>
          <p:nvPr/>
        </p:nvSpPr>
        <p:spPr>
          <a:xfrm>
            <a:off x="2726280" y="729360"/>
            <a:ext cx="702000" cy="259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700" spc="-1" strike="noStrike">
                <a:solidFill>
                  <a:srgbClr val="000000"/>
                </a:solidFill>
                <a:latin typeface="Arial"/>
                <a:ea typeface="Arial"/>
              </a:rPr>
              <a:t>TRAF3IP2</a:t>
            </a:r>
            <a:endParaRPr b="0" lang="en-US" sz="700" spc="-1" strike="noStrike">
              <a:solidFill>
                <a:srgbClr val="000000"/>
              </a:solidFill>
              <a:latin typeface="Arial"/>
            </a:endParaRPr>
          </a:p>
        </p:txBody>
      </p:sp>
      <p:sp>
        <p:nvSpPr>
          <p:cNvPr id="139" name="Google Shape;113;p14"/>
          <p:cNvSpPr/>
          <p:nvPr/>
        </p:nvSpPr>
        <p:spPr>
          <a:xfrm>
            <a:off x="6192720" y="3252960"/>
            <a:ext cx="702000" cy="259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700" spc="-1" strike="noStrike">
                <a:solidFill>
                  <a:srgbClr val="000000"/>
                </a:solidFill>
                <a:latin typeface="Arial"/>
                <a:ea typeface="Arial"/>
              </a:rPr>
              <a:t>NFKB1, RELA</a:t>
            </a:r>
            <a:endParaRPr b="0" lang="en-US" sz="700" spc="-1" strike="noStrike">
              <a:solidFill>
                <a:srgbClr val="000000"/>
              </a:solidFill>
              <a:latin typeface="Arial"/>
            </a:endParaRPr>
          </a:p>
        </p:txBody>
      </p:sp>
      <p:sp>
        <p:nvSpPr>
          <p:cNvPr id="140" name="Google Shape;114;p14"/>
          <p:cNvSpPr/>
          <p:nvPr/>
        </p:nvSpPr>
        <p:spPr>
          <a:xfrm>
            <a:off x="7755120" y="979560"/>
            <a:ext cx="1035720" cy="259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700" spc="-1" strike="noStrike">
                <a:solidFill>
                  <a:srgbClr val="000000"/>
                </a:solidFill>
                <a:latin typeface="Arial"/>
                <a:ea typeface="Arial"/>
              </a:rPr>
              <a:t>FOS, FOSB, JUN, JUND, FOSL1</a:t>
            </a:r>
            <a:endParaRPr b="0" lang="en-US" sz="700" spc="-1" strike="noStrike">
              <a:solidFill>
                <a:srgbClr val="000000"/>
              </a:solidFill>
              <a:latin typeface="Arial"/>
            </a:endParaRPr>
          </a:p>
        </p:txBody>
      </p:sp>
      <p:sp>
        <p:nvSpPr>
          <p:cNvPr id="141" name="Google Shape;115;p14"/>
          <p:cNvSpPr/>
          <p:nvPr/>
        </p:nvSpPr>
        <p:spPr>
          <a:xfrm>
            <a:off x="6760080" y="1026720"/>
            <a:ext cx="1035720" cy="259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700" spc="-1" strike="noStrike">
                <a:solidFill>
                  <a:srgbClr val="000000"/>
                </a:solidFill>
                <a:latin typeface="Arial"/>
                <a:ea typeface="Arial"/>
              </a:rPr>
              <a:t>MAPK 11/12/13/14</a:t>
            </a:r>
            <a:endParaRPr b="0" lang="en-US" sz="700" spc="-1" strike="noStrike">
              <a:solidFill>
                <a:srgbClr val="000000"/>
              </a:solidFill>
              <a:latin typeface="Arial"/>
            </a:endParaRPr>
          </a:p>
        </p:txBody>
      </p:sp>
      <p:sp>
        <p:nvSpPr>
          <p:cNvPr id="142" name="Google Shape;116;p14"/>
          <p:cNvSpPr/>
          <p:nvPr/>
        </p:nvSpPr>
        <p:spPr>
          <a:xfrm>
            <a:off x="8212680" y="1641600"/>
            <a:ext cx="1035720" cy="259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700" spc="-1" strike="noStrike">
                <a:solidFill>
                  <a:srgbClr val="000000"/>
                </a:solidFill>
                <a:latin typeface="Arial"/>
                <a:ea typeface="Arial"/>
              </a:rPr>
              <a:t>MAPK 1/3/8/9/10</a:t>
            </a:r>
            <a:endParaRPr b="0" lang="en-US" sz="700" spc="-1" strike="noStrike">
              <a:solidFill>
                <a:srgbClr val="000000"/>
              </a:solidFill>
              <a:latin typeface="Arial"/>
            </a:endParaRPr>
          </a:p>
        </p:txBody>
      </p:sp>
      <p:sp>
        <p:nvSpPr>
          <p:cNvPr id="143" name="Google Shape;117;p14"/>
          <p:cNvSpPr/>
          <p:nvPr/>
        </p:nvSpPr>
        <p:spPr>
          <a:xfrm>
            <a:off x="3174840" y="3819600"/>
            <a:ext cx="702000" cy="259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700" spc="-1" strike="noStrike">
                <a:solidFill>
                  <a:srgbClr val="000000"/>
                </a:solidFill>
                <a:latin typeface="Arial"/>
                <a:ea typeface="Arial"/>
              </a:rPr>
              <a:t>RIPK2</a:t>
            </a:r>
            <a:endParaRPr b="0" lang="en-US" sz="700" spc="-1" strike="noStrike">
              <a:solidFill>
                <a:srgbClr val="000000"/>
              </a:solidFill>
              <a:latin typeface="Arial"/>
            </a:endParaRPr>
          </a:p>
        </p:txBody>
      </p:sp>
      <p:sp>
        <p:nvSpPr>
          <p:cNvPr id="144" name="Google Shape;118;p14"/>
          <p:cNvSpPr/>
          <p:nvPr/>
        </p:nvSpPr>
        <p:spPr>
          <a:xfrm>
            <a:off x="3259080" y="2684880"/>
            <a:ext cx="702000" cy="259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700" spc="-1" strike="noStrike">
                <a:solidFill>
                  <a:srgbClr val="000000"/>
                </a:solidFill>
                <a:latin typeface="Arial"/>
                <a:ea typeface="Arial"/>
              </a:rPr>
              <a:t>JAK1/2</a:t>
            </a:r>
            <a:endParaRPr b="0" lang="en-US" sz="700" spc="-1" strike="noStrike">
              <a:solidFill>
                <a:srgbClr val="000000"/>
              </a:solidFill>
              <a:latin typeface="Arial"/>
            </a:endParaRPr>
          </a:p>
        </p:txBody>
      </p:sp>
      <p:sp>
        <p:nvSpPr>
          <p:cNvPr id="145" name="Google Shape;119;p14"/>
          <p:cNvSpPr/>
          <p:nvPr/>
        </p:nvSpPr>
        <p:spPr>
          <a:xfrm>
            <a:off x="4004280" y="3819600"/>
            <a:ext cx="1035720" cy="259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700" spc="-1" strike="noStrike">
                <a:solidFill>
                  <a:srgbClr val="000000"/>
                </a:solidFill>
                <a:latin typeface="Arial"/>
                <a:ea typeface="Arial"/>
              </a:rPr>
              <a:t>MAP3K7, TAB1/2/3</a:t>
            </a:r>
            <a:endParaRPr b="0" lang="en-US" sz="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246600" y="152280"/>
            <a:ext cx="4896720" cy="403920"/>
          </a:xfrm>
          <a:prstGeom prst="rect">
            <a:avLst/>
          </a:prstGeom>
          <a:noFill/>
          <a:ln w="0">
            <a:noFill/>
          </a:ln>
        </p:spPr>
        <p:txBody>
          <a:bodyPr tIns="91440" bIns="91440" anchor="b">
            <a:normAutofit fontScale="88000"/>
          </a:bodyPr>
          <a:p>
            <a:pPr indent="0" algn="ctr">
              <a:lnSpc>
                <a:spcPct val="100000"/>
              </a:lnSpc>
              <a:buNone/>
              <a:tabLst>
                <a:tab algn="l" pos="0"/>
              </a:tabLst>
            </a:pPr>
            <a:r>
              <a:rPr b="0" lang="de" sz="1500" spc="-1" strike="noStrike">
                <a:solidFill>
                  <a:schemeClr val="dk1"/>
                </a:solidFill>
                <a:latin typeface="Arial"/>
                <a:ea typeface="Arial"/>
              </a:rPr>
              <a:t>KEG</a:t>
            </a:r>
            <a:r>
              <a:rPr b="0" lang="de" sz="1500" spc="-1" strike="noStrike">
                <a:solidFill>
                  <a:schemeClr val="dk1"/>
                </a:solidFill>
                <a:latin typeface="Arial"/>
                <a:ea typeface="Arial"/>
              </a:rPr>
              <a:t>G </a:t>
            </a:r>
            <a:r>
              <a:rPr b="0" lang="de" sz="1500" spc="-1" strike="noStrike" u="sng">
                <a:solidFill>
                  <a:schemeClr val="dk1"/>
                </a:solidFill>
                <a:highlight>
                  <a:srgbClr val="ffffff"/>
                </a:highlight>
                <a:uFillTx/>
                <a:latin typeface="Arial"/>
                <a:ea typeface="Arial"/>
                <a:hlinkClick r:id="rId1"/>
              </a:rPr>
              <a:t>map05152</a:t>
            </a:r>
            <a:r>
              <a:rPr b="0" lang="de" sz="1500" spc="-1" strike="noStrike">
                <a:solidFill>
                  <a:schemeClr val="dk1"/>
                </a:solidFill>
                <a:latin typeface="Arial"/>
                <a:ea typeface="Arial"/>
              </a:rPr>
              <a:t> </a:t>
            </a:r>
            <a:r>
              <a:rPr b="0" lang="de" sz="1500" spc="-1" strike="noStrike">
                <a:solidFill>
                  <a:schemeClr val="dk1"/>
                </a:solidFill>
                <a:latin typeface="Arial"/>
                <a:ea typeface="Arial"/>
              </a:rPr>
              <a:t>Tube</a:t>
            </a:r>
            <a:r>
              <a:rPr b="0" lang="de" sz="1500" spc="-1" strike="noStrike">
                <a:solidFill>
                  <a:schemeClr val="dk1"/>
                </a:solidFill>
                <a:latin typeface="Arial"/>
                <a:ea typeface="Arial"/>
              </a:rPr>
              <a:t>rculo</a:t>
            </a:r>
            <a:r>
              <a:rPr b="0" lang="de" sz="1500" spc="-1" strike="noStrike">
                <a:solidFill>
                  <a:schemeClr val="dk1"/>
                </a:solidFill>
                <a:latin typeface="Arial"/>
                <a:ea typeface="Arial"/>
              </a:rPr>
              <a:t>sis </a:t>
            </a:r>
            <a:r>
              <a:rPr b="0" lang="de" sz="1500" spc="-1" strike="noStrike">
                <a:solidFill>
                  <a:schemeClr val="dk1"/>
                </a:solidFill>
                <a:latin typeface="Arial"/>
                <a:ea typeface="Arial"/>
              </a:rPr>
              <a:t>and </a:t>
            </a:r>
            <a:r>
              <a:rPr b="0" lang="de" sz="1500" spc="-1" strike="noStrike">
                <a:solidFill>
                  <a:schemeClr val="dk1"/>
                </a:solidFill>
                <a:latin typeface="Arial"/>
                <a:ea typeface="Arial"/>
              </a:rPr>
              <a:t>map0</a:t>
            </a:r>
            <a:r>
              <a:rPr b="0" lang="de" sz="1500" spc="-1" strike="noStrike">
                <a:solidFill>
                  <a:schemeClr val="dk1"/>
                </a:solidFill>
                <a:latin typeface="Arial"/>
                <a:ea typeface="Arial"/>
              </a:rPr>
              <a:t>5140 </a:t>
            </a:r>
            <a:r>
              <a:rPr b="0" lang="de" sz="1500" spc="-1" strike="noStrike">
                <a:solidFill>
                  <a:schemeClr val="dk1"/>
                </a:solidFill>
                <a:highlight>
                  <a:srgbClr val="ffffff"/>
                </a:highlight>
                <a:latin typeface="Arial"/>
                <a:ea typeface="Arial"/>
              </a:rPr>
              <a:t>Leish</a:t>
            </a:r>
            <a:r>
              <a:rPr b="0" lang="de" sz="1500" spc="-1" strike="noStrike">
                <a:solidFill>
                  <a:schemeClr val="dk1"/>
                </a:solidFill>
                <a:highlight>
                  <a:srgbClr val="ffffff"/>
                </a:highlight>
                <a:latin typeface="Arial"/>
                <a:ea typeface="Arial"/>
              </a:rPr>
              <a:t>mani</a:t>
            </a:r>
            <a:r>
              <a:rPr b="0" lang="de" sz="1500" spc="-1" strike="noStrike">
                <a:solidFill>
                  <a:schemeClr val="dk1"/>
                </a:solidFill>
                <a:highlight>
                  <a:srgbClr val="ffffff"/>
                </a:highlight>
                <a:latin typeface="Arial"/>
                <a:ea typeface="Arial"/>
              </a:rPr>
              <a:t>asis</a:t>
            </a:r>
            <a:endParaRPr b="0" lang="en-US" sz="1500" spc="-1" strike="noStrike">
              <a:solidFill>
                <a:srgbClr val="000000"/>
              </a:solidFill>
              <a:latin typeface="Arial"/>
            </a:endParaRPr>
          </a:p>
        </p:txBody>
      </p:sp>
      <p:sp>
        <p:nvSpPr>
          <p:cNvPr id="147" name="Google Shape;125;p15"/>
          <p:cNvSpPr/>
          <p:nvPr/>
        </p:nvSpPr>
        <p:spPr>
          <a:xfrm>
            <a:off x="530640" y="1745280"/>
            <a:ext cx="54864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IFNG</a:t>
            </a:r>
            <a:endParaRPr b="0" lang="en-US" sz="1200" spc="-1" strike="noStrike">
              <a:solidFill>
                <a:srgbClr val="000000"/>
              </a:solidFill>
              <a:latin typeface="Arial"/>
            </a:endParaRPr>
          </a:p>
        </p:txBody>
      </p:sp>
      <p:sp>
        <p:nvSpPr>
          <p:cNvPr id="148" name="Google Shape;126;p15"/>
          <p:cNvSpPr/>
          <p:nvPr/>
        </p:nvSpPr>
        <p:spPr>
          <a:xfrm>
            <a:off x="3511800" y="1756800"/>
            <a:ext cx="75636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93c47d"/>
                </a:solidFill>
                <a:latin typeface="Arial"/>
                <a:ea typeface="Arial"/>
              </a:rPr>
              <a:t>STAT1</a:t>
            </a:r>
            <a:endParaRPr b="0" lang="en-US" sz="1200" spc="-1" strike="noStrike">
              <a:solidFill>
                <a:srgbClr val="000000"/>
              </a:solidFill>
              <a:latin typeface="Arial"/>
            </a:endParaRPr>
          </a:p>
        </p:txBody>
      </p:sp>
      <p:sp>
        <p:nvSpPr>
          <p:cNvPr id="149" name="Google Shape;127;p15"/>
          <p:cNvSpPr/>
          <p:nvPr/>
        </p:nvSpPr>
        <p:spPr>
          <a:xfrm>
            <a:off x="2392920" y="1756800"/>
            <a:ext cx="6840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93c47d"/>
                </a:solidFill>
                <a:latin typeface="Arial"/>
                <a:ea typeface="Arial"/>
              </a:rPr>
              <a:t>JAK1/2</a:t>
            </a:r>
            <a:endParaRPr b="0" lang="en-US" sz="1200" spc="-1" strike="noStrike">
              <a:solidFill>
                <a:srgbClr val="000000"/>
              </a:solidFill>
              <a:latin typeface="Arial"/>
            </a:endParaRPr>
          </a:p>
        </p:txBody>
      </p:sp>
      <p:cxnSp>
        <p:nvCxnSpPr>
          <p:cNvPr id="150" name="Google Shape;128;p15"/>
          <p:cNvCxnSpPr/>
          <p:nvPr/>
        </p:nvCxnSpPr>
        <p:spPr>
          <a:xfrm flipV="1">
            <a:off x="1080000" y="1870920"/>
            <a:ext cx="263880" cy="720"/>
          </a:xfrm>
          <a:prstGeom prst="straightConnector1">
            <a:avLst/>
          </a:prstGeom>
          <a:ln w="9525">
            <a:solidFill>
              <a:srgbClr val="595959"/>
            </a:solidFill>
            <a:round/>
            <a:tailEnd len="med" type="triangle" w="med"/>
          </a:ln>
        </p:spPr>
      </p:cxnSp>
      <p:cxnSp>
        <p:nvCxnSpPr>
          <p:cNvPr id="151" name="Google Shape;129;p15"/>
          <p:cNvCxnSpPr/>
          <p:nvPr/>
        </p:nvCxnSpPr>
        <p:spPr>
          <a:xfrm>
            <a:off x="2094120" y="1876680"/>
            <a:ext cx="217440" cy="1800"/>
          </a:xfrm>
          <a:prstGeom prst="straightConnector1">
            <a:avLst/>
          </a:prstGeom>
          <a:ln w="9525">
            <a:solidFill>
              <a:srgbClr val="595959"/>
            </a:solidFill>
            <a:round/>
            <a:tailEnd len="med" type="triangle" w="med"/>
          </a:ln>
        </p:spPr>
      </p:cxnSp>
      <p:cxnSp>
        <p:nvCxnSpPr>
          <p:cNvPr id="152" name="Google Shape;130;p15"/>
          <p:cNvCxnSpPr/>
          <p:nvPr/>
        </p:nvCxnSpPr>
        <p:spPr>
          <a:xfrm flipH="1">
            <a:off x="1327680" y="894600"/>
            <a:ext cx="17640" cy="4110120"/>
          </a:xfrm>
          <a:prstGeom prst="straightConnector1">
            <a:avLst/>
          </a:prstGeom>
          <a:ln w="9525">
            <a:solidFill>
              <a:srgbClr val="595959"/>
            </a:solidFill>
            <a:round/>
          </a:ln>
        </p:spPr>
      </p:cxnSp>
      <p:cxnSp>
        <p:nvCxnSpPr>
          <p:cNvPr id="153" name="Google Shape;131;p15"/>
          <p:cNvCxnSpPr/>
          <p:nvPr/>
        </p:nvCxnSpPr>
        <p:spPr>
          <a:xfrm flipH="1">
            <a:off x="1479960" y="894600"/>
            <a:ext cx="17640" cy="4110120"/>
          </a:xfrm>
          <a:prstGeom prst="straightConnector1">
            <a:avLst/>
          </a:prstGeom>
          <a:ln w="9525">
            <a:solidFill>
              <a:srgbClr val="595959"/>
            </a:solidFill>
            <a:round/>
          </a:ln>
        </p:spPr>
      </p:cxnSp>
      <p:sp>
        <p:nvSpPr>
          <p:cNvPr id="154" name="Google Shape;132;p15"/>
          <p:cNvSpPr/>
          <p:nvPr/>
        </p:nvSpPr>
        <p:spPr>
          <a:xfrm>
            <a:off x="1539000" y="633960"/>
            <a:ext cx="1205640" cy="2984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1100" spc="-1" strike="noStrike">
                <a:solidFill>
                  <a:srgbClr val="000000"/>
                </a:solidFill>
                <a:latin typeface="Arial"/>
                <a:ea typeface="Arial"/>
              </a:rPr>
              <a:t>macrophage/ dendritic cell</a:t>
            </a:r>
            <a:endParaRPr b="0" lang="en-US" sz="1100" spc="-1" strike="noStrike">
              <a:solidFill>
                <a:srgbClr val="000000"/>
              </a:solidFill>
              <a:latin typeface="Arial"/>
            </a:endParaRPr>
          </a:p>
        </p:txBody>
      </p:sp>
      <p:sp>
        <p:nvSpPr>
          <p:cNvPr id="155" name="Google Shape;133;p15"/>
          <p:cNvSpPr/>
          <p:nvPr/>
        </p:nvSpPr>
        <p:spPr>
          <a:xfrm>
            <a:off x="1266120" y="193428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IFNGR2</a:t>
            </a:r>
            <a:endParaRPr b="0" lang="en-US" sz="1200" spc="-1" strike="noStrike">
              <a:solidFill>
                <a:srgbClr val="000000"/>
              </a:solidFill>
              <a:latin typeface="Arial"/>
            </a:endParaRPr>
          </a:p>
        </p:txBody>
      </p:sp>
      <p:cxnSp>
        <p:nvCxnSpPr>
          <p:cNvPr id="156" name="Google Shape;134;p15"/>
          <p:cNvCxnSpPr/>
          <p:nvPr/>
        </p:nvCxnSpPr>
        <p:spPr>
          <a:xfrm>
            <a:off x="3185640" y="1876680"/>
            <a:ext cx="217440" cy="1800"/>
          </a:xfrm>
          <a:prstGeom prst="straightConnector1">
            <a:avLst/>
          </a:prstGeom>
          <a:ln w="9525">
            <a:solidFill>
              <a:srgbClr val="595959"/>
            </a:solidFill>
            <a:round/>
            <a:tailEnd len="med" type="triangle" w="med"/>
          </a:ln>
        </p:spPr>
      </p:cxnSp>
      <p:sp>
        <p:nvSpPr>
          <p:cNvPr id="157" name="Google Shape;135;p15"/>
          <p:cNvSpPr/>
          <p:nvPr/>
        </p:nvSpPr>
        <p:spPr>
          <a:xfrm>
            <a:off x="4594320" y="1756800"/>
            <a:ext cx="6480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NOS2</a:t>
            </a:r>
            <a:endParaRPr b="0" lang="en-US" sz="1200" spc="-1" strike="noStrike">
              <a:solidFill>
                <a:srgbClr val="000000"/>
              </a:solidFill>
              <a:latin typeface="Arial"/>
            </a:endParaRPr>
          </a:p>
        </p:txBody>
      </p:sp>
      <p:cxnSp>
        <p:nvCxnSpPr>
          <p:cNvPr id="158" name="Google Shape;136;p15"/>
          <p:cNvCxnSpPr/>
          <p:nvPr/>
        </p:nvCxnSpPr>
        <p:spPr>
          <a:xfrm>
            <a:off x="4268160" y="1876680"/>
            <a:ext cx="217800" cy="1800"/>
          </a:xfrm>
          <a:prstGeom prst="straightConnector1">
            <a:avLst/>
          </a:prstGeom>
          <a:ln w="9525">
            <a:solidFill>
              <a:srgbClr val="595959"/>
            </a:solidFill>
            <a:round/>
            <a:tailEnd len="med" type="triangle" w="med"/>
          </a:ln>
        </p:spPr>
      </p:cxnSp>
      <p:sp>
        <p:nvSpPr>
          <p:cNvPr id="159" name="Google Shape;137;p15"/>
          <p:cNvSpPr/>
          <p:nvPr/>
        </p:nvSpPr>
        <p:spPr>
          <a:xfrm>
            <a:off x="1261080" y="156672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IFNGR1</a:t>
            </a:r>
            <a:endParaRPr b="0" lang="en-US" sz="1200" spc="-1" strike="noStrike">
              <a:solidFill>
                <a:srgbClr val="000000"/>
              </a:solidFill>
              <a:latin typeface="Arial"/>
            </a:endParaRPr>
          </a:p>
        </p:txBody>
      </p:sp>
      <p:sp>
        <p:nvSpPr>
          <p:cNvPr id="160" name="Google Shape;138;p15"/>
          <p:cNvSpPr/>
          <p:nvPr/>
        </p:nvSpPr>
        <p:spPr>
          <a:xfrm>
            <a:off x="3359160" y="3737880"/>
            <a:ext cx="648000" cy="240840"/>
          </a:xfrm>
          <a:prstGeom prst="rect">
            <a:avLst/>
          </a:prstGeom>
          <a:solidFill>
            <a:schemeClr val="lt2"/>
          </a:solidFill>
          <a:ln w="9525">
            <a:solidFill>
              <a:srgbClr val="4285f4"/>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chemeClr val="accent1"/>
                </a:solidFill>
                <a:latin typeface="Arial"/>
                <a:ea typeface="Arial"/>
              </a:rPr>
              <a:t>IRAK4</a:t>
            </a:r>
            <a:endParaRPr b="0" lang="en-US" sz="1200" spc="-1" strike="noStrike">
              <a:solidFill>
                <a:srgbClr val="000000"/>
              </a:solidFill>
              <a:latin typeface="Arial"/>
            </a:endParaRPr>
          </a:p>
        </p:txBody>
      </p:sp>
      <p:sp>
        <p:nvSpPr>
          <p:cNvPr id="161" name="Google Shape;139;p15"/>
          <p:cNvSpPr/>
          <p:nvPr/>
        </p:nvSpPr>
        <p:spPr>
          <a:xfrm>
            <a:off x="2240640" y="3915360"/>
            <a:ext cx="6840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 </a:t>
            </a:r>
            <a:r>
              <a:rPr b="0" lang="de" sz="1200" spc="-1" strike="noStrike">
                <a:solidFill>
                  <a:srgbClr val="000000"/>
                </a:solidFill>
                <a:latin typeface="Arial"/>
                <a:ea typeface="Arial"/>
              </a:rPr>
              <a:t>Myd88</a:t>
            </a:r>
            <a:endParaRPr b="0" lang="en-US" sz="1200" spc="-1" strike="noStrike">
              <a:solidFill>
                <a:srgbClr val="000000"/>
              </a:solidFill>
              <a:latin typeface="Arial"/>
            </a:endParaRPr>
          </a:p>
        </p:txBody>
      </p:sp>
      <p:cxnSp>
        <p:nvCxnSpPr>
          <p:cNvPr id="162" name="Google Shape;140;p15"/>
          <p:cNvCxnSpPr/>
          <p:nvPr/>
        </p:nvCxnSpPr>
        <p:spPr>
          <a:xfrm flipV="1">
            <a:off x="927360" y="3852000"/>
            <a:ext cx="264240" cy="720"/>
          </a:xfrm>
          <a:prstGeom prst="straightConnector1">
            <a:avLst/>
          </a:prstGeom>
          <a:ln w="9525">
            <a:solidFill>
              <a:srgbClr val="595959"/>
            </a:solidFill>
            <a:round/>
            <a:tailEnd len="med" type="triangle" w="med"/>
          </a:ln>
        </p:spPr>
      </p:cxnSp>
      <p:cxnSp>
        <p:nvCxnSpPr>
          <p:cNvPr id="163" name="Google Shape;141;p15"/>
          <p:cNvCxnSpPr/>
          <p:nvPr/>
        </p:nvCxnSpPr>
        <p:spPr>
          <a:xfrm>
            <a:off x="1941840" y="3857760"/>
            <a:ext cx="217440" cy="1800"/>
          </a:xfrm>
          <a:prstGeom prst="straightConnector1">
            <a:avLst/>
          </a:prstGeom>
          <a:ln w="9525">
            <a:solidFill>
              <a:srgbClr val="595959"/>
            </a:solidFill>
            <a:round/>
            <a:tailEnd len="med" type="triangle" w="med"/>
          </a:ln>
        </p:spPr>
      </p:cxnSp>
      <p:sp>
        <p:nvSpPr>
          <p:cNvPr id="164" name="Google Shape;142;p15"/>
          <p:cNvSpPr/>
          <p:nvPr/>
        </p:nvSpPr>
        <p:spPr>
          <a:xfrm>
            <a:off x="1113480" y="391536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 </a:t>
            </a:r>
            <a:r>
              <a:rPr b="0" lang="de" sz="1200" spc="-1" strike="noStrike">
                <a:solidFill>
                  <a:srgbClr val="000000"/>
                </a:solidFill>
                <a:latin typeface="Arial"/>
                <a:ea typeface="Arial"/>
              </a:rPr>
              <a:t>TLR1/6</a:t>
            </a:r>
            <a:endParaRPr b="0" lang="en-US" sz="1200" spc="-1" strike="noStrike">
              <a:solidFill>
                <a:srgbClr val="000000"/>
              </a:solidFill>
              <a:latin typeface="Arial"/>
            </a:endParaRPr>
          </a:p>
        </p:txBody>
      </p:sp>
      <p:cxnSp>
        <p:nvCxnSpPr>
          <p:cNvPr id="165" name="Google Shape;143;p15"/>
          <p:cNvCxnSpPr/>
          <p:nvPr/>
        </p:nvCxnSpPr>
        <p:spPr>
          <a:xfrm>
            <a:off x="3033360" y="3857760"/>
            <a:ext cx="217440" cy="1800"/>
          </a:xfrm>
          <a:prstGeom prst="straightConnector1">
            <a:avLst/>
          </a:prstGeom>
          <a:ln w="9525">
            <a:solidFill>
              <a:srgbClr val="595959"/>
            </a:solidFill>
            <a:round/>
            <a:tailEnd len="med" type="triangle" w="med"/>
          </a:ln>
        </p:spPr>
      </p:cxnSp>
      <p:sp>
        <p:nvSpPr>
          <p:cNvPr id="166" name="Google Shape;144;p15"/>
          <p:cNvSpPr/>
          <p:nvPr/>
        </p:nvSpPr>
        <p:spPr>
          <a:xfrm>
            <a:off x="4441680" y="3737880"/>
            <a:ext cx="777600" cy="240840"/>
          </a:xfrm>
          <a:prstGeom prst="rect">
            <a:avLst/>
          </a:prstGeom>
          <a:solidFill>
            <a:schemeClr val="lt2"/>
          </a:solidFill>
          <a:ln w="9525">
            <a:solidFill>
              <a:srgbClr val="4285f4"/>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chemeClr val="accent1"/>
                </a:solidFill>
                <a:latin typeface="Arial"/>
                <a:ea typeface="Arial"/>
              </a:rPr>
              <a:t>IRAK1/2</a:t>
            </a:r>
            <a:endParaRPr b="0" lang="en-US" sz="1200" spc="-1" strike="noStrike">
              <a:solidFill>
                <a:srgbClr val="000000"/>
              </a:solidFill>
              <a:latin typeface="Arial"/>
            </a:endParaRPr>
          </a:p>
        </p:txBody>
      </p:sp>
      <p:cxnSp>
        <p:nvCxnSpPr>
          <p:cNvPr id="167" name="Google Shape;145;p15"/>
          <p:cNvCxnSpPr/>
          <p:nvPr/>
        </p:nvCxnSpPr>
        <p:spPr>
          <a:xfrm>
            <a:off x="4115880" y="3857760"/>
            <a:ext cx="217440" cy="1800"/>
          </a:xfrm>
          <a:prstGeom prst="straightConnector1">
            <a:avLst/>
          </a:prstGeom>
          <a:ln w="9525">
            <a:solidFill>
              <a:srgbClr val="595959"/>
            </a:solidFill>
            <a:round/>
            <a:tailEnd len="med" type="triangle" w="med"/>
          </a:ln>
        </p:spPr>
      </p:cxnSp>
      <p:sp>
        <p:nvSpPr>
          <p:cNvPr id="168" name="Google Shape;146;p15"/>
          <p:cNvSpPr/>
          <p:nvPr/>
        </p:nvSpPr>
        <p:spPr>
          <a:xfrm>
            <a:off x="1108440" y="354780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  </a:t>
            </a:r>
            <a:r>
              <a:rPr b="0" lang="de" sz="1200" spc="-1" strike="noStrike">
                <a:solidFill>
                  <a:srgbClr val="000000"/>
                </a:solidFill>
                <a:latin typeface="Arial"/>
                <a:ea typeface="Arial"/>
              </a:rPr>
              <a:t>TLR2</a:t>
            </a:r>
            <a:endParaRPr b="0" lang="en-US" sz="1200" spc="-1" strike="noStrike">
              <a:solidFill>
                <a:srgbClr val="000000"/>
              </a:solidFill>
              <a:latin typeface="Arial"/>
            </a:endParaRPr>
          </a:p>
        </p:txBody>
      </p:sp>
      <p:sp>
        <p:nvSpPr>
          <p:cNvPr id="169" name="Google Shape;147;p15"/>
          <p:cNvSpPr/>
          <p:nvPr/>
        </p:nvSpPr>
        <p:spPr>
          <a:xfrm>
            <a:off x="1113480" y="4282920"/>
            <a:ext cx="7776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  </a:t>
            </a:r>
            <a:r>
              <a:rPr b="0" lang="de" sz="1200" spc="-1" strike="noStrike">
                <a:solidFill>
                  <a:srgbClr val="000000"/>
                </a:solidFill>
                <a:latin typeface="Arial"/>
                <a:ea typeface="Arial"/>
              </a:rPr>
              <a:t>TLR4</a:t>
            </a:r>
            <a:endParaRPr b="0" lang="en-US" sz="1200" spc="-1" strike="noStrike">
              <a:solidFill>
                <a:srgbClr val="000000"/>
              </a:solidFill>
              <a:latin typeface="Arial"/>
            </a:endParaRPr>
          </a:p>
        </p:txBody>
      </p:sp>
      <p:sp>
        <p:nvSpPr>
          <p:cNvPr id="170" name="Google Shape;148;p15"/>
          <p:cNvSpPr/>
          <p:nvPr/>
        </p:nvSpPr>
        <p:spPr>
          <a:xfrm>
            <a:off x="2272320" y="3618360"/>
            <a:ext cx="6480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TIRAP</a:t>
            </a:r>
            <a:endParaRPr b="0" lang="en-US" sz="1200" spc="-1" strike="noStrike">
              <a:solidFill>
                <a:srgbClr val="000000"/>
              </a:solidFill>
              <a:latin typeface="Arial"/>
            </a:endParaRPr>
          </a:p>
        </p:txBody>
      </p:sp>
      <p:sp>
        <p:nvSpPr>
          <p:cNvPr id="171" name="Google Shape;149;p15"/>
          <p:cNvSpPr/>
          <p:nvPr/>
        </p:nvSpPr>
        <p:spPr>
          <a:xfrm>
            <a:off x="5605560" y="3737880"/>
            <a:ext cx="684000" cy="240840"/>
          </a:xfrm>
          <a:prstGeom prst="rect">
            <a:avLst/>
          </a:prstGeom>
          <a:solidFill>
            <a:schemeClr val="lt2"/>
          </a:solidFill>
          <a:ln w="9525">
            <a:solidFill>
              <a:srgbClr val="4285f4"/>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chemeClr val="accent1"/>
                </a:solidFill>
                <a:latin typeface="Arial"/>
                <a:ea typeface="Arial"/>
              </a:rPr>
              <a:t>TRAF6</a:t>
            </a:r>
            <a:endParaRPr b="0" lang="en-US" sz="1200" spc="-1" strike="noStrike">
              <a:solidFill>
                <a:srgbClr val="000000"/>
              </a:solidFill>
              <a:latin typeface="Arial"/>
            </a:endParaRPr>
          </a:p>
        </p:txBody>
      </p:sp>
      <p:cxnSp>
        <p:nvCxnSpPr>
          <p:cNvPr id="172" name="Google Shape;150;p15"/>
          <p:cNvCxnSpPr/>
          <p:nvPr/>
        </p:nvCxnSpPr>
        <p:spPr>
          <a:xfrm>
            <a:off x="5279760" y="3857760"/>
            <a:ext cx="217440" cy="1800"/>
          </a:xfrm>
          <a:prstGeom prst="straightConnector1">
            <a:avLst/>
          </a:prstGeom>
          <a:ln w="9525">
            <a:solidFill>
              <a:srgbClr val="595959"/>
            </a:solidFill>
            <a:round/>
            <a:tailEnd len="med" type="triangle" w="med"/>
          </a:ln>
        </p:spPr>
      </p:cxnSp>
      <p:cxnSp>
        <p:nvCxnSpPr>
          <p:cNvPr id="173" name="Google Shape;151;p15"/>
          <p:cNvCxnSpPr/>
          <p:nvPr/>
        </p:nvCxnSpPr>
        <p:spPr>
          <a:xfrm flipV="1">
            <a:off x="6413760" y="3852000"/>
            <a:ext cx="264240" cy="720"/>
          </a:xfrm>
          <a:prstGeom prst="straightConnector1">
            <a:avLst/>
          </a:prstGeom>
          <a:ln w="9525">
            <a:solidFill>
              <a:srgbClr val="595959"/>
            </a:solidFill>
            <a:round/>
            <a:tailEnd len="med" type="triangle" w="med"/>
          </a:ln>
        </p:spPr>
      </p:cxnSp>
      <p:sp>
        <p:nvSpPr>
          <p:cNvPr id="174" name="Google Shape;152;p15"/>
          <p:cNvSpPr/>
          <p:nvPr/>
        </p:nvSpPr>
        <p:spPr>
          <a:xfrm>
            <a:off x="6722640" y="3731760"/>
            <a:ext cx="777600" cy="240840"/>
          </a:xfrm>
          <a:prstGeom prst="rect">
            <a:avLst/>
          </a:prstGeom>
          <a:solidFill>
            <a:schemeClr val="lt2"/>
          </a:solidFill>
          <a:ln w="9525">
            <a:solidFill>
              <a:srgbClr val="9900ff"/>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9900ff"/>
                </a:solidFill>
                <a:latin typeface="Arial"/>
                <a:ea typeface="Arial"/>
              </a:rPr>
              <a:t>ERK1/2</a:t>
            </a:r>
            <a:endParaRPr b="0" lang="en-US" sz="1200" spc="-1" strike="noStrike">
              <a:solidFill>
                <a:srgbClr val="000000"/>
              </a:solidFill>
              <a:latin typeface="Arial"/>
            </a:endParaRPr>
          </a:p>
        </p:txBody>
      </p:sp>
      <p:sp>
        <p:nvSpPr>
          <p:cNvPr id="175" name="Google Shape;153;p15"/>
          <p:cNvSpPr/>
          <p:nvPr/>
        </p:nvSpPr>
        <p:spPr>
          <a:xfrm>
            <a:off x="6722640" y="3437280"/>
            <a:ext cx="777600" cy="240840"/>
          </a:xfrm>
          <a:prstGeom prst="rect">
            <a:avLst/>
          </a:prstGeom>
          <a:solidFill>
            <a:schemeClr val="lt2"/>
          </a:solidFill>
          <a:ln w="9525">
            <a:solidFill>
              <a:srgbClr val="9900ff"/>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9900ff"/>
                </a:solidFill>
                <a:latin typeface="Arial"/>
                <a:ea typeface="Arial"/>
              </a:rPr>
              <a:t>    </a:t>
            </a:r>
            <a:r>
              <a:rPr b="0" lang="de" sz="1200" spc="-1" strike="noStrike">
                <a:solidFill>
                  <a:srgbClr val="9900ff"/>
                </a:solidFill>
                <a:latin typeface="Arial"/>
                <a:ea typeface="Arial"/>
              </a:rPr>
              <a:t>p38</a:t>
            </a:r>
            <a:endParaRPr b="0" lang="en-US" sz="1200" spc="-1" strike="noStrike">
              <a:solidFill>
                <a:srgbClr val="000000"/>
              </a:solidFill>
              <a:latin typeface="Arial"/>
            </a:endParaRPr>
          </a:p>
        </p:txBody>
      </p:sp>
      <p:sp>
        <p:nvSpPr>
          <p:cNvPr id="176" name="Google Shape;154;p15"/>
          <p:cNvSpPr/>
          <p:nvPr/>
        </p:nvSpPr>
        <p:spPr>
          <a:xfrm>
            <a:off x="6722640" y="4026240"/>
            <a:ext cx="777600" cy="240840"/>
          </a:xfrm>
          <a:prstGeom prst="rect">
            <a:avLst/>
          </a:prstGeom>
          <a:solidFill>
            <a:schemeClr val="lt2"/>
          </a:solidFill>
          <a:ln w="9525">
            <a:solidFill>
              <a:srgbClr val="9900ff"/>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9900ff"/>
                </a:solidFill>
                <a:latin typeface="Arial"/>
                <a:ea typeface="Arial"/>
              </a:rPr>
              <a:t>   </a:t>
            </a:r>
            <a:r>
              <a:rPr b="0" lang="de" sz="1200" spc="-1" strike="noStrike">
                <a:solidFill>
                  <a:srgbClr val="9900ff"/>
                </a:solidFill>
                <a:latin typeface="Arial"/>
                <a:ea typeface="Arial"/>
              </a:rPr>
              <a:t>JNK</a:t>
            </a:r>
            <a:endParaRPr b="0" lang="en-US" sz="1200" spc="-1" strike="noStrike">
              <a:solidFill>
                <a:srgbClr val="000000"/>
              </a:solidFill>
              <a:latin typeface="Arial"/>
            </a:endParaRPr>
          </a:p>
        </p:txBody>
      </p:sp>
      <p:sp>
        <p:nvSpPr>
          <p:cNvPr id="177" name="Google Shape;155;p15"/>
          <p:cNvSpPr/>
          <p:nvPr/>
        </p:nvSpPr>
        <p:spPr>
          <a:xfrm>
            <a:off x="7870680" y="3737880"/>
            <a:ext cx="648000" cy="240840"/>
          </a:xfrm>
          <a:prstGeom prst="rect">
            <a:avLst/>
          </a:prstGeom>
          <a:solidFill>
            <a:schemeClr val="lt2"/>
          </a:solidFill>
          <a:ln w="9525">
            <a:solidFill>
              <a:srgbClr val="595959"/>
            </a:solidFill>
            <a:round/>
          </a:ln>
        </p:spPr>
        <p:style>
          <a:lnRef idx="0"/>
          <a:fillRef idx="0"/>
          <a:effectRef idx="0"/>
          <a:fontRef idx="minor"/>
        </p:style>
        <p:txBody>
          <a:bodyPr tIns="91440" bIns="91440" anchor="ctr">
            <a:noAutofit/>
          </a:bodyPr>
          <a:p>
            <a:pPr>
              <a:lnSpc>
                <a:spcPct val="100000"/>
              </a:lnSpc>
              <a:tabLst>
                <a:tab algn="l" pos="0"/>
              </a:tabLst>
            </a:pPr>
            <a:r>
              <a:rPr b="0" lang="de" sz="1200" spc="-1" strike="noStrike">
                <a:solidFill>
                  <a:srgbClr val="000000"/>
                </a:solidFill>
                <a:latin typeface="Arial"/>
                <a:ea typeface="Arial"/>
              </a:rPr>
              <a:t>NOS2</a:t>
            </a:r>
            <a:endParaRPr b="0" lang="en-US" sz="1200" spc="-1" strike="noStrike">
              <a:solidFill>
                <a:srgbClr val="000000"/>
              </a:solidFill>
              <a:latin typeface="Arial"/>
            </a:endParaRPr>
          </a:p>
        </p:txBody>
      </p:sp>
      <p:cxnSp>
        <p:nvCxnSpPr>
          <p:cNvPr id="178" name="Google Shape;156;p15"/>
          <p:cNvCxnSpPr/>
          <p:nvPr/>
        </p:nvCxnSpPr>
        <p:spPr>
          <a:xfrm>
            <a:off x="7544880" y="3857760"/>
            <a:ext cx="217440" cy="1800"/>
          </a:xfrm>
          <a:prstGeom prst="straightConnector1">
            <a:avLst/>
          </a:prstGeom>
          <a:ln w="9525">
            <a:solidFill>
              <a:srgbClr val="595959"/>
            </a:solidFill>
            <a:round/>
            <a:tailEnd len="med" type="triangle" w="med"/>
          </a:ln>
        </p:spPr>
      </p:cxnSp>
      <p:sp>
        <p:nvSpPr>
          <p:cNvPr id="179" name="Google Shape;157;p15"/>
          <p:cNvSpPr/>
          <p:nvPr/>
        </p:nvSpPr>
        <p:spPr>
          <a:xfrm>
            <a:off x="6478560" y="2802960"/>
            <a:ext cx="1265760" cy="505080"/>
          </a:xfrm>
          <a:prstGeom prst="rect">
            <a:avLst/>
          </a:prstGeom>
          <a:noFill/>
          <a:ln w="9525">
            <a:solidFill>
              <a:srgbClr val="000000"/>
            </a:solidFill>
            <a:prstDash val="dash"/>
            <a:round/>
          </a:ln>
        </p:spPr>
        <p:style>
          <a:lnRef idx="0"/>
          <a:fillRef idx="0"/>
          <a:effectRef idx="0"/>
          <a:fontRef idx="minor"/>
        </p:style>
        <p:txBody>
          <a:bodyPr tIns="91440" bIns="91440" anchor="t">
            <a:noAutofit/>
          </a:bodyPr>
          <a:p>
            <a:pPr algn="ctr">
              <a:lnSpc>
                <a:spcPct val="100000"/>
              </a:lnSpc>
              <a:tabLst>
                <a:tab algn="l" pos="0"/>
              </a:tabLst>
            </a:pPr>
            <a:r>
              <a:rPr b="0" lang="de" sz="1200" spc="-1" strike="noStrike">
                <a:solidFill>
                  <a:srgbClr val="9900ff"/>
                </a:solidFill>
                <a:latin typeface="Arial"/>
                <a:ea typeface="Arial"/>
              </a:rPr>
              <a:t>MAPK signaling pathway</a:t>
            </a:r>
            <a:endParaRPr b="0" lang="en-US" sz="1200" spc="-1" strike="noStrike">
              <a:solidFill>
                <a:srgbClr val="000000"/>
              </a:solidFill>
              <a:latin typeface="Arial"/>
            </a:endParaRPr>
          </a:p>
        </p:txBody>
      </p:sp>
      <p:sp>
        <p:nvSpPr>
          <p:cNvPr id="180" name="Google Shape;158;p15"/>
          <p:cNvSpPr/>
          <p:nvPr/>
        </p:nvSpPr>
        <p:spPr>
          <a:xfrm>
            <a:off x="4159800" y="3112560"/>
            <a:ext cx="1265760" cy="505080"/>
          </a:xfrm>
          <a:prstGeom prst="rect">
            <a:avLst/>
          </a:prstGeom>
          <a:noFill/>
          <a:ln w="9525">
            <a:solidFill>
              <a:srgbClr val="000000"/>
            </a:solidFill>
            <a:prstDash val="dot"/>
            <a:round/>
          </a:ln>
        </p:spPr>
        <p:style>
          <a:lnRef idx="0"/>
          <a:fillRef idx="0"/>
          <a:effectRef idx="0"/>
          <a:fontRef idx="minor"/>
        </p:style>
        <p:txBody>
          <a:bodyPr tIns="91440" bIns="91440" anchor="t">
            <a:noAutofit/>
          </a:bodyPr>
          <a:p>
            <a:pPr algn="ctr">
              <a:lnSpc>
                <a:spcPct val="100000"/>
              </a:lnSpc>
              <a:tabLst>
                <a:tab algn="l" pos="0"/>
              </a:tabLst>
            </a:pPr>
            <a:r>
              <a:rPr b="0" lang="de" sz="1200" spc="-1" strike="noStrike">
                <a:solidFill>
                  <a:schemeClr val="accent1"/>
                </a:solidFill>
                <a:latin typeface="Arial"/>
                <a:ea typeface="Arial"/>
              </a:rPr>
              <a:t>TLR signaling pathway</a:t>
            </a:r>
            <a:endParaRPr b="0" lang="en-US" sz="1200" spc="-1" strike="noStrike">
              <a:solidFill>
                <a:srgbClr val="000000"/>
              </a:solidFill>
              <a:latin typeface="Arial"/>
            </a:endParaRPr>
          </a:p>
        </p:txBody>
      </p:sp>
      <p:sp>
        <p:nvSpPr>
          <p:cNvPr id="181" name="Google Shape;159;p15"/>
          <p:cNvSpPr/>
          <p:nvPr/>
        </p:nvSpPr>
        <p:spPr>
          <a:xfrm rot="20336400">
            <a:off x="238680" y="3801240"/>
            <a:ext cx="659160" cy="240840"/>
          </a:xfrm>
          <a:prstGeom prst="ellipse">
            <a:avLst/>
          </a:prstGeom>
          <a:solidFill>
            <a:schemeClr val="lt2"/>
          </a:solidFill>
          <a:ln w="9525">
            <a:solidFill>
              <a:srgbClr val="595959"/>
            </a:solidFill>
            <a:round/>
          </a:ln>
        </p:spPr>
        <p:style>
          <a:lnRef idx="0"/>
          <a:fillRef idx="0"/>
          <a:effectRef idx="0"/>
          <a:fontRef idx="minor"/>
        </p:style>
        <p:txBody>
          <a:bodyPr tIns="84960" bIns="84960" anchor="ctr">
            <a:noAutofit/>
          </a:bodyPr>
          <a:p>
            <a:pPr>
              <a:lnSpc>
                <a:spcPct val="100000"/>
              </a:lnSpc>
              <a:tabLst>
                <a:tab algn="l" pos="0"/>
              </a:tabLst>
            </a:pPr>
            <a:r>
              <a:rPr b="0" lang="de" sz="800" spc="-1" strike="noStrike">
                <a:solidFill>
                  <a:srgbClr val="000000"/>
                </a:solidFill>
                <a:latin typeface="Arial"/>
                <a:ea typeface="Arial"/>
              </a:rPr>
              <a:t>PA14</a:t>
            </a:r>
            <a:endParaRPr b="0" lang="en-US" sz="800" spc="-1" strike="noStrike">
              <a:solidFill>
                <a:srgbClr val="000000"/>
              </a:solidFill>
              <a:latin typeface="Arial"/>
            </a:endParaRPr>
          </a:p>
        </p:txBody>
      </p:sp>
      <p:sp>
        <p:nvSpPr>
          <p:cNvPr id="182" name="Google Shape;160;p15"/>
          <p:cNvSpPr/>
          <p:nvPr/>
        </p:nvSpPr>
        <p:spPr>
          <a:xfrm rot="19683000">
            <a:off x="12600" y="4010760"/>
            <a:ext cx="301320" cy="219960"/>
          </a:xfrm>
          <a:custGeom>
            <a:avLst/>
            <a:gdLst>
              <a:gd name="textAreaLeft" fmla="*/ 0 w 301320"/>
              <a:gd name="textAreaRight" fmla="*/ 301680 w 301320"/>
              <a:gd name="textAreaTop" fmla="*/ 0 h 219960"/>
              <a:gd name="textAreaBottom" fmla="*/ 220320 h 219960"/>
            </a:gdLst>
            <a:ahLst/>
            <a:rect l="textAreaLeft" t="textAreaTop" r="textAreaRight" b="textAreaBottom"/>
            <a:pathLst>
              <a:path w="12062" h="8816">
                <a:moveTo>
                  <a:pt x="12062" y="4164"/>
                </a:moveTo>
                <a:cubicBezTo>
                  <a:pt x="10856" y="4911"/>
                  <a:pt x="6318" y="9333"/>
                  <a:pt x="4825" y="8644"/>
                </a:cubicBezTo>
                <a:cubicBezTo>
                  <a:pt x="3332" y="7955"/>
                  <a:pt x="3906" y="144"/>
                  <a:pt x="3102" y="29"/>
                </a:cubicBezTo>
                <a:cubicBezTo>
                  <a:pt x="2298" y="-86"/>
                  <a:pt x="517" y="6634"/>
                  <a:pt x="0" y="7955"/>
                </a:cubicBezTo>
              </a:path>
            </a:pathLst>
          </a:custGeom>
          <a:noFill/>
          <a:ln w="9525">
            <a:solidFill>
              <a:srgbClr val="595959"/>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3" name="Google Shape;161;p15"/>
          <p:cNvSpPr/>
          <p:nvPr/>
        </p:nvSpPr>
        <p:spPr>
          <a:xfrm>
            <a:off x="2595240" y="1091880"/>
            <a:ext cx="1397880" cy="505080"/>
          </a:xfrm>
          <a:prstGeom prst="rect">
            <a:avLst/>
          </a:prstGeom>
          <a:noFill/>
          <a:ln w="9525">
            <a:solidFill>
              <a:srgbClr val="000000"/>
            </a:solidFill>
            <a:prstDash val="dash"/>
            <a:round/>
          </a:ln>
        </p:spPr>
        <p:style>
          <a:lnRef idx="0"/>
          <a:fillRef idx="0"/>
          <a:effectRef idx="0"/>
          <a:fontRef idx="minor"/>
        </p:style>
        <p:txBody>
          <a:bodyPr tIns="91440" bIns="91440" anchor="t">
            <a:noAutofit/>
          </a:bodyPr>
          <a:p>
            <a:pPr algn="ctr">
              <a:lnSpc>
                <a:spcPct val="100000"/>
              </a:lnSpc>
              <a:tabLst>
                <a:tab algn="l" pos="0"/>
              </a:tabLst>
            </a:pPr>
            <a:r>
              <a:rPr b="0" lang="de" sz="1200" spc="-1" strike="noStrike">
                <a:solidFill>
                  <a:srgbClr val="93c47d"/>
                </a:solidFill>
                <a:latin typeface="Arial"/>
                <a:ea typeface="Arial"/>
              </a:rPr>
              <a:t>JAK/STAT signaling pathway</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35680" y="404640"/>
            <a:ext cx="4341240" cy="792360"/>
          </a:xfrm>
          <a:prstGeom prst="rect">
            <a:avLst/>
          </a:prstGeom>
          <a:noFill/>
          <a:ln w="0">
            <a:noFill/>
          </a:ln>
        </p:spPr>
        <p:txBody>
          <a:bodyPr tIns="91440" bIns="91440" anchor="t">
            <a:normAutofit fontScale="84000"/>
          </a:bodyPr>
          <a:p>
            <a:pPr algn="ctr">
              <a:lnSpc>
                <a:spcPct val="100000"/>
              </a:lnSpc>
              <a:tabLst>
                <a:tab algn="l" pos="0"/>
              </a:tabLst>
            </a:pPr>
            <a:r>
              <a:rPr b="0" lang="de" sz="2800" spc="-1" strike="noStrike">
                <a:solidFill>
                  <a:schemeClr val="dk2"/>
                </a:solidFill>
                <a:latin typeface="Arial"/>
                <a:ea typeface="Arial"/>
              </a:rPr>
              <a:t>Based on following KEGGs:</a:t>
            </a:r>
            <a:endParaRPr b="0" lang="en-US" sz="2800" spc="-1" strike="noStrike">
              <a:solidFill>
                <a:srgbClr val="000000"/>
              </a:solidFill>
              <a:latin typeface="Arial"/>
            </a:endParaRPr>
          </a:p>
        </p:txBody>
      </p:sp>
      <p:sp>
        <p:nvSpPr>
          <p:cNvPr id="185" name="Google Shape;167;p16"/>
          <p:cNvSpPr/>
          <p:nvPr/>
        </p:nvSpPr>
        <p:spPr>
          <a:xfrm>
            <a:off x="207720" y="1432080"/>
            <a:ext cx="5134320" cy="1636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endParaRPr b="0" lang="en-US" sz="1600" spc="-1" strike="noStrike">
              <a:solidFill>
                <a:srgbClr val="000000"/>
              </a:solidFill>
              <a:latin typeface="Arial"/>
            </a:endParaRPr>
          </a:p>
          <a:p>
            <a:pPr marL="457200" indent="-330120">
              <a:lnSpc>
                <a:spcPct val="100000"/>
              </a:lnSpc>
              <a:buClr>
                <a:srgbClr val="000000"/>
              </a:buClr>
              <a:buFont typeface="Arial"/>
              <a:buChar char="-"/>
              <a:tabLst>
                <a:tab algn="l" pos="0"/>
              </a:tabLst>
            </a:pPr>
            <a:r>
              <a:rPr b="0" lang="de" sz="1600" spc="-1" strike="noStrike" u="sng">
                <a:solidFill>
                  <a:schemeClr val="dk1"/>
                </a:solidFill>
                <a:uFillTx/>
                <a:latin typeface="Arial"/>
                <a:ea typeface="Arial"/>
                <a:hlinkClick r:id="rId1"/>
              </a:rPr>
              <a:t>map04657</a:t>
            </a:r>
            <a:r>
              <a:rPr b="0" lang="de" sz="1600" spc="-1" strike="noStrike">
                <a:solidFill>
                  <a:schemeClr val="dk1"/>
                </a:solidFill>
                <a:latin typeface="Arial"/>
                <a:ea typeface="Arial"/>
              </a:rPr>
              <a:t>  IL-17 signaling pathway</a:t>
            </a:r>
            <a:endParaRPr b="0" lang="en-US" sz="1600" spc="-1" strike="noStrike">
              <a:solidFill>
                <a:srgbClr val="000000"/>
              </a:solidFill>
              <a:latin typeface="Arial"/>
            </a:endParaRPr>
          </a:p>
          <a:p>
            <a:pPr marL="457200" indent="-330120">
              <a:lnSpc>
                <a:spcPct val="100000"/>
              </a:lnSpc>
              <a:buClr>
                <a:srgbClr val="000000"/>
              </a:buClr>
              <a:buFont typeface="Arial"/>
              <a:buChar char="-"/>
              <a:tabLst>
                <a:tab algn="l" pos="0"/>
              </a:tabLst>
            </a:pPr>
            <a:r>
              <a:rPr b="0" lang="de" sz="1600" spc="-1" strike="noStrike" u="sng">
                <a:solidFill>
                  <a:schemeClr val="dk1"/>
                </a:solidFill>
                <a:uFillTx/>
                <a:latin typeface="Arial"/>
                <a:ea typeface="Arial"/>
                <a:hlinkClick r:id="rId2"/>
              </a:rPr>
              <a:t>hsa05152</a:t>
            </a:r>
            <a:r>
              <a:rPr b="0" lang="de" sz="1600" spc="-1" strike="noStrike">
                <a:solidFill>
                  <a:schemeClr val="dk1"/>
                </a:solidFill>
                <a:latin typeface="Arial"/>
                <a:ea typeface="Arial"/>
              </a:rPr>
              <a:t>  Tuberculosis</a:t>
            </a:r>
            <a:endParaRPr b="0" lang="en-US" sz="1600" spc="-1" strike="noStrike">
              <a:solidFill>
                <a:srgbClr val="000000"/>
              </a:solidFill>
              <a:latin typeface="Arial"/>
            </a:endParaRPr>
          </a:p>
          <a:p>
            <a:pPr marL="457200" indent="-330120">
              <a:lnSpc>
                <a:spcPct val="100000"/>
              </a:lnSpc>
              <a:buClr>
                <a:srgbClr val="000000"/>
              </a:buClr>
              <a:buFont typeface="Arial"/>
              <a:buChar char="-"/>
              <a:tabLst>
                <a:tab algn="l" pos="0"/>
              </a:tabLst>
            </a:pPr>
            <a:r>
              <a:rPr b="0" lang="de" sz="1600" spc="-1" strike="noStrike" u="sng">
                <a:solidFill>
                  <a:schemeClr val="dk1"/>
                </a:solidFill>
                <a:uFillTx/>
                <a:latin typeface="Arial"/>
                <a:ea typeface="Arial"/>
                <a:hlinkClick r:id="rId3"/>
              </a:rPr>
              <a:t>hsa04621</a:t>
            </a:r>
            <a:r>
              <a:rPr b="0" lang="de" sz="1600" spc="-1" strike="noStrike">
                <a:solidFill>
                  <a:schemeClr val="dk1"/>
                </a:solidFill>
                <a:latin typeface="Arial"/>
                <a:ea typeface="Arial"/>
              </a:rPr>
              <a:t>  NOD-like receptor signaling pathway</a:t>
            </a:r>
            <a:endParaRPr b="0" lang="en-US" sz="1600" spc="-1" strike="noStrike">
              <a:solidFill>
                <a:srgbClr val="000000"/>
              </a:solidFill>
              <a:latin typeface="Arial"/>
            </a:endParaRPr>
          </a:p>
          <a:p>
            <a:pPr>
              <a:lnSpc>
                <a:spcPct val="100000"/>
              </a:lnSpc>
              <a:tabLst>
                <a:tab algn="l" pos="0"/>
              </a:tabLst>
            </a:pPr>
            <a:endParaRPr b="0" lang="en-US" sz="11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pic>
        <p:nvPicPr>
          <p:cNvPr id="186" name="Google Shape;168;p16" descr=""/>
          <p:cNvPicPr/>
          <p:nvPr/>
        </p:nvPicPr>
        <p:blipFill>
          <a:blip r:embed="rId4"/>
          <a:stretch/>
        </p:blipFill>
        <p:spPr>
          <a:xfrm>
            <a:off x="5744520" y="19440"/>
            <a:ext cx="2819880" cy="5104080"/>
          </a:xfrm>
          <a:prstGeom prst="rect">
            <a:avLst/>
          </a:prstGeom>
          <a:ln w="0">
            <a:noFill/>
          </a:ln>
        </p:spPr>
      </p:pic>
      <p:sp>
        <p:nvSpPr>
          <p:cNvPr id="187" name="Google Shape;169;p16"/>
          <p:cNvSpPr/>
          <p:nvPr/>
        </p:nvSpPr>
        <p:spPr>
          <a:xfrm>
            <a:off x="5744520" y="4790160"/>
            <a:ext cx="2999520" cy="597960"/>
          </a:xfrm>
          <a:prstGeom prst="rect">
            <a:avLst/>
          </a:prstGeom>
          <a:noFill/>
          <a:ln w="0">
            <a:noFill/>
          </a:ln>
        </p:spPr>
        <p:style>
          <a:lnRef idx="0"/>
          <a:fillRef idx="0"/>
          <a:effectRef idx="0"/>
          <a:fontRef idx="minor"/>
        </p:style>
        <p:txBody>
          <a:bodyPr tIns="91440" bIns="91440" anchor="t">
            <a:spAutoFit/>
          </a:bodyPr>
          <a:p>
            <a:pPr marL="457200" indent="-228600">
              <a:lnSpc>
                <a:spcPct val="130000"/>
              </a:lnSpc>
              <a:tabLst>
                <a:tab algn="l" pos="0"/>
              </a:tabLst>
            </a:pPr>
            <a:r>
              <a:rPr b="0" lang="de" sz="1050" spc="-1" strike="noStrike">
                <a:solidFill>
                  <a:srgbClr val="525254"/>
                </a:solidFill>
                <a:highlight>
                  <a:srgbClr val="ffffff"/>
                </a:highlight>
                <a:latin typeface="Roboto"/>
                <a:ea typeface="Roboto"/>
              </a:rPr>
              <a:t>DOI: </a:t>
            </a:r>
            <a:endParaRPr b="0" lang="en-US" sz="1050" spc="-1" strike="noStrike">
              <a:solidFill>
                <a:srgbClr val="000000"/>
              </a:solidFill>
              <a:latin typeface="Arial"/>
            </a:endParaRPr>
          </a:p>
          <a:p>
            <a:pPr marL="457200" indent="-228600">
              <a:lnSpc>
                <a:spcPct val="130000"/>
              </a:lnSpc>
              <a:tabLst>
                <a:tab algn="l" pos="0"/>
              </a:tabLst>
            </a:pPr>
            <a:r>
              <a:rPr b="0" lang="de" sz="1050" spc="-1" strike="noStrike" u="sng">
                <a:solidFill>
                  <a:schemeClr val="hlink"/>
                </a:solidFill>
                <a:highlight>
                  <a:srgbClr val="ffffff"/>
                </a:highlight>
                <a:uFillTx/>
                <a:latin typeface="Roboto"/>
                <a:ea typeface="Roboto"/>
                <a:hlinkClick r:id="rId5"/>
              </a:rPr>
              <a:t>10.1155/2011/852513</a:t>
            </a:r>
            <a:endParaRPr b="0" lang="en-US"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lnSpc>
                <a:spcPct val="100000"/>
              </a:lnSpc>
              <a:buNone/>
              <a:tabLst>
                <a:tab algn="l" pos="0"/>
              </a:tabLst>
            </a:pPr>
            <a:r>
              <a:rPr b="0" lang="de" sz="2800" spc="-1" strike="noStrike">
                <a:solidFill>
                  <a:schemeClr val="dk1"/>
                </a:solidFill>
                <a:latin typeface="Arial"/>
                <a:ea typeface="Arial"/>
              </a:rPr>
              <a:t>Pathway overview draft</a:t>
            </a:r>
            <a:endParaRPr b="0" lang="en-US" sz="2800" spc="-1" strike="noStrike">
              <a:solidFill>
                <a:srgbClr val="000000"/>
              </a:solidFill>
              <a:latin typeface="Arial"/>
            </a:endParaRPr>
          </a:p>
        </p:txBody>
      </p:sp>
      <p:sp>
        <p:nvSpPr>
          <p:cNvPr id="189" name="Google Shape;175;p17"/>
          <p:cNvSpPr/>
          <p:nvPr/>
        </p:nvSpPr>
        <p:spPr>
          <a:xfrm>
            <a:off x="6485760" y="3603600"/>
            <a:ext cx="1848240" cy="3268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1400" spc="-1" strike="noStrike">
                <a:solidFill>
                  <a:srgbClr val="000000"/>
                </a:solidFill>
                <a:latin typeface="Arial"/>
                <a:ea typeface="Arial"/>
              </a:rPr>
              <a:t>L-Arginine + O2</a:t>
            </a:r>
            <a:endParaRPr b="0" lang="en-US" sz="1400" spc="-1" strike="noStrike">
              <a:solidFill>
                <a:srgbClr val="000000"/>
              </a:solidFill>
              <a:latin typeface="Arial"/>
            </a:endParaRPr>
          </a:p>
        </p:txBody>
      </p:sp>
      <p:sp>
        <p:nvSpPr>
          <p:cNvPr id="190" name="Google Shape;176;p17"/>
          <p:cNvSpPr/>
          <p:nvPr/>
        </p:nvSpPr>
        <p:spPr>
          <a:xfrm>
            <a:off x="7115760" y="4444200"/>
            <a:ext cx="1308960" cy="3268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de" sz="1400" spc="-1" strike="noStrike">
                <a:solidFill>
                  <a:srgbClr val="ff0000"/>
                </a:solidFill>
                <a:latin typeface="Arial"/>
                <a:ea typeface="Arial"/>
              </a:rPr>
              <a:t>NO</a:t>
            </a:r>
            <a:r>
              <a:rPr b="0" lang="de" sz="1400" spc="-1" strike="noStrike">
                <a:solidFill>
                  <a:srgbClr val="ff0000"/>
                </a:solidFill>
                <a:latin typeface="Arial"/>
                <a:ea typeface="Arial"/>
              </a:rPr>
              <a:t> </a:t>
            </a:r>
            <a:r>
              <a:rPr b="0" lang="de" sz="1400" spc="-1" strike="noStrike">
                <a:solidFill>
                  <a:srgbClr val="000000"/>
                </a:solidFill>
                <a:latin typeface="Arial"/>
                <a:ea typeface="Arial"/>
              </a:rPr>
              <a:t>+ Citrullin</a:t>
            </a:r>
            <a:endParaRPr b="0" lang="en-US" sz="1400" spc="-1" strike="noStrike">
              <a:solidFill>
                <a:srgbClr val="000000"/>
              </a:solidFill>
              <a:latin typeface="Arial"/>
            </a:endParaRPr>
          </a:p>
        </p:txBody>
      </p:sp>
      <p:sp>
        <p:nvSpPr>
          <p:cNvPr id="191" name="Google Shape;177;p17"/>
          <p:cNvSpPr/>
          <p:nvPr/>
        </p:nvSpPr>
        <p:spPr>
          <a:xfrm rot="5400000">
            <a:off x="6955560" y="4146840"/>
            <a:ext cx="421920" cy="17172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txBody>
          <a:bodyPr tIns="42840" bIns="428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92" name="Google Shape;178;p17"/>
          <p:cNvSpPr/>
          <p:nvPr/>
        </p:nvSpPr>
        <p:spPr>
          <a:xfrm>
            <a:off x="5771160" y="3989160"/>
            <a:ext cx="1308960" cy="3268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de" sz="1400" spc="-1" strike="noStrike">
                <a:solidFill>
                  <a:srgbClr val="000000"/>
                </a:solidFill>
                <a:latin typeface="Arial"/>
                <a:ea typeface="Arial"/>
              </a:rPr>
              <a:t>iNOS / NOS2</a:t>
            </a:r>
            <a:endParaRPr b="0" lang="en-US" sz="1400" spc="-1" strike="noStrike">
              <a:solidFill>
                <a:srgbClr val="000000"/>
              </a:solidFill>
              <a:latin typeface="Arial"/>
            </a:endParaRPr>
          </a:p>
        </p:txBody>
      </p:sp>
      <p:sp>
        <p:nvSpPr>
          <p:cNvPr id="193" name="Google Shape;179;p17"/>
          <p:cNvSpPr/>
          <p:nvPr/>
        </p:nvSpPr>
        <p:spPr>
          <a:xfrm rot="2194800">
            <a:off x="3796920" y="3178800"/>
            <a:ext cx="2093760" cy="17172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txBody>
          <a:bodyPr tIns="42840" bIns="428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94" name="Google Shape;180;p17"/>
          <p:cNvSpPr/>
          <p:nvPr/>
        </p:nvSpPr>
        <p:spPr>
          <a:xfrm>
            <a:off x="66960" y="1770480"/>
            <a:ext cx="1848240" cy="841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1400" spc="-1" strike="noStrike">
                <a:solidFill>
                  <a:srgbClr val="000000"/>
                </a:solidFill>
                <a:latin typeface="Arial"/>
                <a:ea typeface="Arial"/>
              </a:rPr>
              <a:t>Inflammatory stimuli (eg LPS via TLRs)</a:t>
            </a:r>
            <a:endParaRPr b="0" lang="en-US" sz="1400" spc="-1" strike="noStrike">
              <a:solidFill>
                <a:srgbClr val="000000"/>
              </a:solidFill>
              <a:latin typeface="Arial"/>
            </a:endParaRPr>
          </a:p>
        </p:txBody>
      </p:sp>
      <p:sp>
        <p:nvSpPr>
          <p:cNvPr id="195" name="Google Shape;181;p17"/>
          <p:cNvSpPr/>
          <p:nvPr/>
        </p:nvSpPr>
        <p:spPr>
          <a:xfrm>
            <a:off x="1915560" y="1848240"/>
            <a:ext cx="421920" cy="17172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txBody>
          <a:bodyPr tIns="42840" bIns="428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96" name="Google Shape;182;p17"/>
          <p:cNvSpPr/>
          <p:nvPr/>
        </p:nvSpPr>
        <p:spPr>
          <a:xfrm>
            <a:off x="2434320" y="1693080"/>
            <a:ext cx="1848240" cy="11343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1400" spc="-1" strike="noStrike">
                <a:solidFill>
                  <a:srgbClr val="000000"/>
                </a:solidFill>
                <a:latin typeface="Arial"/>
                <a:ea typeface="Arial"/>
              </a:rPr>
              <a:t>inflammatory signalling</a:t>
            </a:r>
            <a:endParaRPr b="0" lang="en-US" sz="1400" spc="-1" strike="noStrike">
              <a:solidFill>
                <a:srgbClr val="000000"/>
              </a:solidFill>
              <a:latin typeface="Arial"/>
            </a:endParaRPr>
          </a:p>
          <a:p>
            <a:pPr>
              <a:lnSpc>
                <a:spcPct val="100000"/>
              </a:lnSpc>
              <a:tabLst>
                <a:tab algn="l" pos="0"/>
              </a:tabLst>
            </a:pPr>
            <a:r>
              <a:rPr b="0" lang="de" sz="1400" spc="-1" strike="noStrike">
                <a:solidFill>
                  <a:srgbClr val="000000"/>
                </a:solidFill>
                <a:latin typeface="Arial"/>
                <a:ea typeface="Arial"/>
              </a:rPr>
              <a:t>(JAK2, STAT1, nfkb, SMAD)</a:t>
            </a:r>
            <a:endParaRPr b="0" lang="en-US" sz="1400" spc="-1" strike="noStrike">
              <a:solidFill>
                <a:srgbClr val="000000"/>
              </a:solidFill>
              <a:latin typeface="Arial"/>
            </a:endParaRPr>
          </a:p>
        </p:txBody>
      </p:sp>
      <p:sp>
        <p:nvSpPr>
          <p:cNvPr id="197" name="Google Shape;183;p17"/>
          <p:cNvSpPr/>
          <p:nvPr/>
        </p:nvSpPr>
        <p:spPr>
          <a:xfrm>
            <a:off x="4428720" y="1770480"/>
            <a:ext cx="827280" cy="17172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txBody>
          <a:bodyPr tIns="42840" bIns="428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98" name="Google Shape;184;p17"/>
          <p:cNvSpPr/>
          <p:nvPr/>
        </p:nvSpPr>
        <p:spPr>
          <a:xfrm>
            <a:off x="5771160" y="1467360"/>
            <a:ext cx="1848240" cy="654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1400" spc="-1" strike="noStrike">
                <a:solidFill>
                  <a:srgbClr val="000000"/>
                </a:solidFill>
                <a:latin typeface="Arial"/>
                <a:ea typeface="Arial"/>
              </a:rPr>
              <a:t>Arginine metabolism</a:t>
            </a:r>
            <a:endParaRPr b="0" lang="en-US" sz="1400" spc="-1" strike="noStrike">
              <a:solidFill>
                <a:srgbClr val="000000"/>
              </a:solidFill>
              <a:latin typeface="Arial"/>
            </a:endParaRPr>
          </a:p>
          <a:p>
            <a:pPr>
              <a:lnSpc>
                <a:spcPct val="100000"/>
              </a:lnSpc>
              <a:tabLst>
                <a:tab algn="l" pos="0"/>
              </a:tabLst>
            </a:pPr>
            <a:r>
              <a:rPr b="1" lang="de" sz="1400" spc="-1" strike="noStrike">
                <a:solidFill>
                  <a:srgbClr val="000000"/>
                </a:solidFill>
                <a:latin typeface="Arial"/>
                <a:ea typeface="Arial"/>
              </a:rPr>
              <a:t>ASS1, ARG2</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
        <p:nvSpPr>
          <p:cNvPr id="199" name="Google Shape;185;p17"/>
          <p:cNvSpPr/>
          <p:nvPr/>
        </p:nvSpPr>
        <p:spPr>
          <a:xfrm rot="4867200">
            <a:off x="6367680" y="2760840"/>
            <a:ext cx="1385640" cy="17172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txBody>
          <a:bodyPr tIns="42840" bIns="428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00" name="Google Shape;186;p17"/>
          <p:cNvSpPr/>
          <p:nvPr/>
        </p:nvSpPr>
        <p:spPr>
          <a:xfrm>
            <a:off x="4778280" y="4510440"/>
            <a:ext cx="2205360" cy="5724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de" sz="1400" spc="-1" strike="noStrike">
                <a:solidFill>
                  <a:schemeClr val="dk1"/>
                </a:solidFill>
                <a:highlight>
                  <a:srgbClr val="ffffff"/>
                </a:highlight>
                <a:latin typeface="Arial"/>
                <a:ea typeface="Arial"/>
              </a:rPr>
              <a:t>nitrosative/oxidative antimicrobial stress</a:t>
            </a:r>
            <a:endParaRPr b="0" lang="en-US" sz="1400" spc="-1" strike="noStrike">
              <a:solidFill>
                <a:srgbClr val="000000"/>
              </a:solidFill>
              <a:latin typeface="Arial"/>
            </a:endParaRPr>
          </a:p>
        </p:txBody>
      </p:sp>
      <p:sp>
        <p:nvSpPr>
          <p:cNvPr id="201" name="Google Shape;187;p17"/>
          <p:cNvSpPr/>
          <p:nvPr/>
        </p:nvSpPr>
        <p:spPr>
          <a:xfrm rot="9588000">
            <a:off x="6681240" y="4779720"/>
            <a:ext cx="421920" cy="17208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txBody>
          <a:bodyPr tIns="43200" bIns="4320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02" name="Google Shape;188;p17"/>
          <p:cNvSpPr/>
          <p:nvPr/>
        </p:nvSpPr>
        <p:spPr>
          <a:xfrm flipH="1" rot="21072600">
            <a:off x="4319280" y="4695120"/>
            <a:ext cx="421920" cy="12744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txBody>
          <a:bodyPr tIns="32040" bIns="320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03" name="Google Shape;189;p17"/>
          <p:cNvSpPr/>
          <p:nvPr/>
        </p:nvSpPr>
        <p:spPr>
          <a:xfrm>
            <a:off x="2580120" y="4469400"/>
            <a:ext cx="1848240" cy="654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de" sz="1400" spc="-1" strike="noStrike">
                <a:solidFill>
                  <a:srgbClr val="000000"/>
                </a:solidFill>
                <a:latin typeface="Arial"/>
                <a:ea typeface="Arial"/>
              </a:rPr>
              <a:t>antioxidant enzymes (SOD2,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lnSpc>
                <a:spcPct val="100000"/>
              </a:lnSpc>
              <a:buNone/>
              <a:tabLst>
                <a:tab algn="l" pos="0"/>
              </a:tabLst>
            </a:pPr>
            <a:r>
              <a:rPr b="0" lang="de" sz="2800" spc="-1" strike="noStrike">
                <a:solidFill>
                  <a:schemeClr val="dk1"/>
                </a:solidFill>
                <a:latin typeface="Arial"/>
                <a:ea typeface="Arial"/>
              </a:rPr>
              <a:t>Pathway draft regulation</a:t>
            </a:r>
            <a:endParaRPr b="0" lang="en-US" sz="2800" spc="-1" strike="noStrike">
              <a:solidFill>
                <a:srgbClr val="000000"/>
              </a:solidFill>
              <a:latin typeface="Arial"/>
            </a:endParaRPr>
          </a:p>
        </p:txBody>
      </p:sp>
      <p:sp>
        <p:nvSpPr>
          <p:cNvPr id="205" name="Google Shape;195;p18"/>
          <p:cNvSpPr/>
          <p:nvPr/>
        </p:nvSpPr>
        <p:spPr>
          <a:xfrm>
            <a:off x="450000" y="1495800"/>
            <a:ext cx="4694040" cy="12481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rgbClr val="000000"/>
                </a:solidFill>
                <a:latin typeface="Arial"/>
                <a:ea typeface="Arial"/>
              </a:rPr>
              <a:t>NOS2 induced by:</a:t>
            </a:r>
            <a:endParaRPr b="0" lang="en-US" sz="1400" spc="-1" strike="noStrike">
              <a:solidFill>
                <a:srgbClr val="000000"/>
              </a:solidFill>
              <a:latin typeface="Arial"/>
            </a:endParaRPr>
          </a:p>
          <a:p>
            <a:pPr>
              <a:lnSpc>
                <a:spcPct val="100000"/>
              </a:lnSpc>
              <a:tabLst>
                <a:tab algn="l" pos="0"/>
              </a:tabLst>
            </a:pPr>
            <a:r>
              <a:rPr b="0" lang="de" sz="1400" spc="-1" strike="noStrike">
                <a:solidFill>
                  <a:srgbClr val="000000"/>
                </a:solidFill>
                <a:latin typeface="Arial"/>
                <a:ea typeface="Arial"/>
              </a:rPr>
              <a:t>NF-κB via </a:t>
            </a:r>
            <a:r>
              <a:rPr b="1" lang="de" sz="1400" spc="-1" strike="noStrike">
                <a:solidFill>
                  <a:srgbClr val="000000"/>
                </a:solidFill>
                <a:latin typeface="Arial"/>
                <a:ea typeface="Arial"/>
              </a:rPr>
              <a:t>IL1b</a:t>
            </a:r>
            <a:r>
              <a:rPr b="0" lang="de" sz="1400" spc="-1" strike="noStrike">
                <a:solidFill>
                  <a:srgbClr val="000000"/>
                </a:solidFill>
                <a:latin typeface="Arial"/>
                <a:ea typeface="Arial"/>
              </a:rPr>
              <a:t>, </a:t>
            </a:r>
            <a:r>
              <a:rPr b="1" lang="de" sz="1400" spc="-1" strike="noStrike">
                <a:solidFill>
                  <a:srgbClr val="000000"/>
                </a:solidFill>
                <a:latin typeface="Arial"/>
                <a:ea typeface="Arial"/>
              </a:rPr>
              <a:t>TNF</a:t>
            </a:r>
            <a:r>
              <a:rPr b="0" lang="de" sz="1400" spc="-1" strike="noStrike">
                <a:solidFill>
                  <a:srgbClr val="000000"/>
                </a:solidFill>
                <a:latin typeface="Arial"/>
                <a:ea typeface="Arial"/>
              </a:rPr>
              <a:t> and </a:t>
            </a:r>
            <a:r>
              <a:rPr b="1" lang="de" sz="1400" spc="-1" strike="noStrike">
                <a:solidFill>
                  <a:srgbClr val="000000"/>
                </a:solidFill>
                <a:latin typeface="Arial"/>
                <a:ea typeface="Arial"/>
              </a:rPr>
              <a:t>IL17</a:t>
            </a:r>
            <a:endParaRPr b="0" lang="en-US" sz="1400" spc="-1" strike="noStrike">
              <a:solidFill>
                <a:srgbClr val="000000"/>
              </a:solidFill>
              <a:latin typeface="Arial"/>
            </a:endParaRPr>
          </a:p>
          <a:p>
            <a:pPr>
              <a:lnSpc>
                <a:spcPct val="100000"/>
              </a:lnSpc>
              <a:tabLst>
                <a:tab algn="l" pos="0"/>
              </a:tabLst>
            </a:pPr>
            <a:r>
              <a:rPr b="0" lang="de" sz="1400" spc="-1" strike="noStrike">
                <a:solidFill>
                  <a:srgbClr val="000000"/>
                </a:solidFill>
                <a:latin typeface="Arial"/>
                <a:ea typeface="Arial"/>
              </a:rPr>
              <a:t>STAT1α and IRF1 via the IFNg/stat axis</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pic>
        <p:nvPicPr>
          <p:cNvPr id="206" name="Google Shape;196;p18" descr=""/>
          <p:cNvPicPr/>
          <p:nvPr/>
        </p:nvPicPr>
        <p:blipFill>
          <a:blip r:embed="rId1"/>
          <a:srcRect l="27490" t="26511" r="47061" b="36577"/>
          <a:stretch/>
        </p:blipFill>
        <p:spPr>
          <a:xfrm>
            <a:off x="604080" y="2571840"/>
            <a:ext cx="2325600" cy="1827360"/>
          </a:xfrm>
          <a:prstGeom prst="rect">
            <a:avLst/>
          </a:prstGeom>
          <a:ln w="0">
            <a:noFill/>
          </a:ln>
        </p:spPr>
      </p:pic>
      <p:pic>
        <p:nvPicPr>
          <p:cNvPr id="207" name="Google Shape;197;p18" descr=""/>
          <p:cNvPicPr/>
          <p:nvPr/>
        </p:nvPicPr>
        <p:blipFill>
          <a:blip r:embed="rId2"/>
          <a:srcRect l="14614" t="32057" r="39557" b="0"/>
          <a:stretch/>
        </p:blipFill>
        <p:spPr>
          <a:xfrm>
            <a:off x="4504680" y="1069560"/>
            <a:ext cx="4189680" cy="3364560"/>
          </a:xfrm>
          <a:prstGeom prst="rect">
            <a:avLst/>
          </a:prstGeom>
          <a:ln w="0">
            <a:noFill/>
          </a:ln>
        </p:spPr>
      </p:pic>
      <p:sp>
        <p:nvSpPr>
          <p:cNvPr id="208" name="PlaceHolder 2"/>
          <p:cNvSpPr>
            <a:spLocks noGrp="1"/>
          </p:cNvSpPr>
          <p:nvPr>
            <p:ph/>
          </p:nvPr>
        </p:nvSpPr>
        <p:spPr>
          <a:xfrm>
            <a:off x="7221240" y="634680"/>
            <a:ext cx="1885680" cy="641160"/>
          </a:xfrm>
          <a:prstGeom prst="rect">
            <a:avLst/>
          </a:prstGeom>
          <a:noFill/>
          <a:ln w="0">
            <a:noFill/>
          </a:ln>
        </p:spPr>
        <p:txBody>
          <a:bodyPr tIns="91440" bIns="91440" anchor="t">
            <a:normAutofit/>
          </a:bodyPr>
          <a:p>
            <a:pPr indent="0">
              <a:lnSpc>
                <a:spcPct val="115000"/>
              </a:lnSpc>
              <a:spcAft>
                <a:spcPts val="1199"/>
              </a:spcAft>
              <a:buNone/>
              <a:tabLst>
                <a:tab algn="l" pos="0"/>
              </a:tabLst>
            </a:pPr>
            <a:r>
              <a:rPr b="0" lang="de" sz="1050" spc="-1" strike="noStrike">
                <a:solidFill>
                  <a:srgbClr val="555555"/>
                </a:solidFill>
                <a:highlight>
                  <a:srgbClr val="ffffff"/>
                </a:highlight>
                <a:latin typeface="Roboto"/>
                <a:ea typeface="Roboto"/>
              </a:rPr>
              <a:t>DOI:</a:t>
            </a:r>
            <a:r>
              <a:rPr b="0" lang="de" sz="1050" spc="-1" strike="noStrike" u="sng">
                <a:solidFill>
                  <a:schemeClr val="hlink"/>
                </a:solidFill>
                <a:highlight>
                  <a:srgbClr val="ffffff"/>
                </a:highlight>
                <a:uFillTx/>
                <a:latin typeface="Roboto"/>
                <a:ea typeface="Roboto"/>
                <a:hlinkClick r:id="rId3"/>
              </a:rPr>
              <a:t>10.1039/C5RA07511D</a:t>
            </a:r>
            <a:endParaRPr b="0" lang="en-US"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US" sz="2800" spc="-1" strike="noStrike">
              <a:solidFill>
                <a:schemeClr val="dk1"/>
              </a:solidFill>
              <a:latin typeface="Arial"/>
              <a:ea typeface="Arial"/>
            </a:endParaRPr>
          </a:p>
        </p:txBody>
      </p:sp>
      <p:sp>
        <p:nvSpPr>
          <p:cNvPr id="210"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marL="457200" indent="-304920">
              <a:lnSpc>
                <a:spcPct val="115000"/>
              </a:lnSpc>
              <a:buClr>
                <a:srgbClr val="282828"/>
              </a:buClr>
              <a:buFont typeface="Georgia"/>
              <a:buChar char="●"/>
            </a:pPr>
            <a:r>
              <a:rPr b="0" lang="de" sz="1200" spc="-1" strike="noStrike">
                <a:solidFill>
                  <a:srgbClr val="282828"/>
                </a:solidFill>
                <a:highlight>
                  <a:srgbClr val="f7f7f7"/>
                </a:highlight>
                <a:latin typeface="Georgia"/>
                <a:ea typeface="Georgia"/>
              </a:rPr>
              <a:t>In epithelial cells, the combined action of some cytokines, being the most important interleukin 1β (IL-1β), interferon γ (IFN-γ), and tumor necrosis factor α (TNF-α), and/or some proinflammatory stimuli such as lipopolysaccharides (LPS) triggers the activation of the transcription factors involved in the induction of iNOS gene expression </a:t>
            </a:r>
            <a:endParaRPr b="0" lang="en-US" sz="1200" spc="-1" strike="noStrike">
              <a:solidFill>
                <a:srgbClr val="000000"/>
              </a:solidFill>
              <a:latin typeface="Arial"/>
            </a:endParaRPr>
          </a:p>
          <a:p>
            <a:pPr marL="457200" indent="-304920">
              <a:lnSpc>
                <a:spcPct val="115000"/>
              </a:lnSpc>
              <a:buClr>
                <a:srgbClr val="282828"/>
              </a:buClr>
              <a:buFont typeface="Georgia"/>
              <a:buChar char="●"/>
            </a:pPr>
            <a:r>
              <a:rPr b="0" lang="de" sz="1200" spc="-1" strike="noStrike">
                <a:solidFill>
                  <a:srgbClr val="282828"/>
                </a:solidFill>
                <a:highlight>
                  <a:srgbClr val="f7f7f7"/>
                </a:highlight>
                <a:latin typeface="Georgia"/>
                <a:ea typeface="Georgia"/>
              </a:rPr>
              <a:t>after recognition by epithelial receptors, such as Toll-like Receptor 4 (TLR4) in the case of LPS (</a:t>
            </a:r>
            <a:r>
              <a:rPr b="0" lang="de" sz="1200" spc="-1" strike="noStrike" u="sng">
                <a:solidFill>
                  <a:srgbClr val="1db5c3"/>
                </a:solidFill>
                <a:highlight>
                  <a:srgbClr val="f7f7f7"/>
                </a:highlight>
                <a:uFillTx/>
                <a:latin typeface="Georgia"/>
                <a:ea typeface="Georgia"/>
                <a:hlinkClick r:id="rId1"/>
              </a:rPr>
              <a:t>Jia et al., 2016</a:t>
            </a:r>
            <a:r>
              <a:rPr b="0" lang="de" sz="1200" spc="-1" strike="noStrike">
                <a:solidFill>
                  <a:srgbClr val="282828"/>
                </a:solidFill>
                <a:highlight>
                  <a:srgbClr val="f7f7f7"/>
                </a:highlight>
                <a:latin typeface="Georgia"/>
                <a:ea typeface="Georgia"/>
              </a:rPr>
              <a:t>), INFγ receptor, TNF receptor or IL-1 receptor. In epithelial cells, IL-1β and TNF-α stimulation induce the activation and translocation into the nucleus of nuclear transcription factor κB (NF-κB). However, INF-γ stimulation activates STAT-1 and IRF-1 </a:t>
            </a:r>
            <a:endParaRPr b="0" lang="en-US" sz="1200" spc="-1" strike="noStrike">
              <a:solidFill>
                <a:srgbClr val="000000"/>
              </a:solidFill>
              <a:latin typeface="Arial"/>
            </a:endParaRPr>
          </a:p>
          <a:p>
            <a:pPr marL="457200" indent="-304920">
              <a:lnSpc>
                <a:spcPct val="115000"/>
              </a:lnSpc>
              <a:buClr>
                <a:srgbClr val="282828"/>
              </a:buClr>
              <a:buFont typeface="Georgia"/>
              <a:buChar char="●"/>
            </a:pPr>
            <a:r>
              <a:rPr b="0" lang="de" sz="1200" spc="-1" strike="noStrike">
                <a:solidFill>
                  <a:srgbClr val="282828"/>
                </a:solidFill>
                <a:highlight>
                  <a:srgbClr val="f7f7f7"/>
                </a:highlight>
                <a:latin typeface="Georgia"/>
                <a:ea typeface="Georgia"/>
              </a:rPr>
              <a:t> </a:t>
            </a:r>
            <a:r>
              <a:rPr b="0" lang="de" sz="1200" spc="-1" strike="noStrike">
                <a:solidFill>
                  <a:srgbClr val="282828"/>
                </a:solidFill>
                <a:highlight>
                  <a:srgbClr val="f7f7f7"/>
                </a:highlight>
                <a:latin typeface="Georgia"/>
                <a:ea typeface="Georgia"/>
              </a:rPr>
              <a:t>AP-1 is another important transcription factor for iNOS expression in airway epithelial cells. Stimulation with LPS and INF-γ activates mitogen-activated protein kinase (MAPK) pathways enhancing the binding of AP-1 protein to specific promoter sequences. </a:t>
            </a:r>
            <a:endParaRPr b="0" lang="en-US" sz="12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lnSpc>
                <a:spcPct val="100000"/>
              </a:lnSpc>
              <a:buNone/>
              <a:tabLst>
                <a:tab algn="l" pos="0"/>
              </a:tabLst>
            </a:pPr>
            <a:r>
              <a:rPr b="0" lang="de" sz="2800" spc="-1" strike="noStrike">
                <a:solidFill>
                  <a:schemeClr val="dk1"/>
                </a:solidFill>
                <a:latin typeface="Arial"/>
                <a:ea typeface="Arial"/>
              </a:rPr>
              <a:t>Sources</a:t>
            </a:r>
            <a:endParaRPr b="0" lang="en-US" sz="2800" spc="-1" strike="noStrike">
              <a:solidFill>
                <a:srgbClr val="000000"/>
              </a:solidFill>
              <a:latin typeface="Arial"/>
            </a:endParaRPr>
          </a:p>
        </p:txBody>
      </p:sp>
      <p:sp>
        <p:nvSpPr>
          <p:cNvPr id="212" name="PlaceHolder 2"/>
          <p:cNvSpPr>
            <a:spLocks noGrp="1"/>
          </p:cNvSpPr>
          <p:nvPr>
            <p:ph/>
          </p:nvPr>
        </p:nvSpPr>
        <p:spPr>
          <a:xfrm>
            <a:off x="671040" y="1127880"/>
            <a:ext cx="8520120" cy="3416040"/>
          </a:xfrm>
          <a:prstGeom prst="rect">
            <a:avLst/>
          </a:prstGeom>
          <a:noFill/>
          <a:ln w="0">
            <a:noFill/>
          </a:ln>
        </p:spPr>
        <p:txBody>
          <a:bodyPr tIns="91440" bIns="91440" anchor="t">
            <a:normAutofit/>
          </a:bodyPr>
          <a:p>
            <a:pPr marL="457200" indent="-343080">
              <a:lnSpc>
                <a:spcPct val="115000"/>
              </a:lnSpc>
              <a:buClr>
                <a:srgbClr val="595959"/>
              </a:buClr>
              <a:buFont typeface="Arial"/>
              <a:buChar char="●"/>
            </a:pPr>
            <a:r>
              <a:rPr b="0" lang="de" sz="1800" spc="-1" strike="noStrike">
                <a:solidFill>
                  <a:schemeClr val="dk2"/>
                </a:solidFill>
                <a:latin typeface="Arial"/>
                <a:ea typeface="Arial"/>
              </a:rPr>
              <a:t>reactome hat vllt gute infos</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de" sz="1800" spc="-1" strike="noStrike">
                <a:solidFill>
                  <a:schemeClr val="dk2"/>
                </a:solidFill>
                <a:latin typeface="Arial"/>
                <a:ea typeface="Arial"/>
              </a:rPr>
              <a:t>Inos regulation: </a:t>
            </a:r>
            <a:r>
              <a:rPr b="0" lang="de" sz="1100" spc="-1" strike="noStrike" u="sng">
                <a:solidFill>
                  <a:schemeClr val="hlink"/>
                </a:solidFill>
                <a:uFillTx/>
                <a:latin typeface="Arial"/>
                <a:ea typeface="Arial"/>
                <a:hlinkClick r:id="rId1"/>
              </a:rPr>
              <a:t>Inducible NO synthase and antibacterial host defence in times of Th17/Th22/T22 immunity - Mühl - 2011 - Cellular Microbiology - Wiley Online Library</a:t>
            </a:r>
            <a:endParaRPr b="0" lang="en-US" sz="1100" spc="-1" strike="noStrike">
              <a:solidFill>
                <a:srgbClr val="000000"/>
              </a:solidFill>
              <a:latin typeface="Arial"/>
            </a:endParaRPr>
          </a:p>
          <a:p>
            <a:pPr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buNone/>
              <a:tabLst>
                <a:tab algn="l" pos="0"/>
              </a:tabLst>
            </a:pPr>
            <a:r>
              <a:rPr b="1" lang="de" sz="1050" spc="-1" strike="noStrike" u="sng">
                <a:solidFill>
                  <a:srgbClr val="333333"/>
                </a:solidFill>
                <a:highlight>
                  <a:srgbClr val="eeff41"/>
                </a:highlight>
                <a:uFillTx/>
                <a:latin typeface="Arial"/>
                <a:ea typeface="Arial"/>
                <a:hlinkClick r:id="rId2"/>
              </a:rPr>
              <a:t>QuickGO::Term GO:0006809 (ebi.ac.uk)</a:t>
            </a:r>
            <a:r>
              <a:rPr b="1" lang="de" sz="1050" spc="-1" strike="noStrike">
                <a:solidFill>
                  <a:srgbClr val="333333"/>
                </a:solidFill>
                <a:highlight>
                  <a:srgbClr val="eeff41"/>
                </a:highlight>
                <a:latin typeface="Arial"/>
                <a:ea typeface="Arial"/>
              </a:rPr>
              <a:t> nitric oxide biosynthetic process</a:t>
            </a:r>
            <a:endParaRPr b="0" lang="en-US" sz="1050" spc="-1" strike="noStrike">
              <a:solidFill>
                <a:srgbClr val="000000"/>
              </a:solidFill>
              <a:latin typeface="Arial"/>
            </a:endParaRPr>
          </a:p>
          <a:p>
            <a:pPr indent="0">
              <a:lnSpc>
                <a:spcPct val="115000"/>
              </a:lnSpc>
              <a:spcBef>
                <a:spcPts val="1199"/>
              </a:spcBef>
              <a:buNone/>
              <a:tabLst>
                <a:tab algn="l" pos="0"/>
              </a:tabLst>
            </a:pPr>
            <a:r>
              <a:rPr b="1" lang="de" sz="1050" spc="-1" strike="noStrike" u="sng">
                <a:solidFill>
                  <a:srgbClr val="333333"/>
                </a:solidFill>
                <a:highlight>
                  <a:srgbClr val="eeff41"/>
                </a:highlight>
                <a:uFillTx/>
                <a:latin typeface="Arial"/>
                <a:ea typeface="Arial"/>
                <a:hlinkClick r:id="rId3"/>
              </a:rPr>
              <a:t>QuickGO::Term GO:1904407 (ebi.ac.uk)</a:t>
            </a:r>
            <a:r>
              <a:rPr b="1" lang="de" sz="1050" spc="-1" strike="noStrike">
                <a:solidFill>
                  <a:srgbClr val="333333"/>
                </a:solidFill>
                <a:highlight>
                  <a:srgbClr val="eeff41"/>
                </a:highlight>
                <a:latin typeface="Arial"/>
                <a:ea typeface="Arial"/>
              </a:rPr>
              <a:t> positive regulation of nitric oxide metabolic process</a:t>
            </a:r>
            <a:endParaRPr b="0" lang="en-US" sz="1050" spc="-1" strike="noStrike">
              <a:solidFill>
                <a:srgbClr val="000000"/>
              </a:solidFill>
              <a:latin typeface="Arial"/>
            </a:endParaRPr>
          </a:p>
          <a:p>
            <a:pPr indent="0">
              <a:lnSpc>
                <a:spcPct val="100000"/>
              </a:lnSpc>
              <a:spcBef>
                <a:spcPts val="1199"/>
              </a:spcBef>
              <a:buNone/>
              <a:tabLst>
                <a:tab algn="l" pos="0"/>
              </a:tabLst>
            </a:pPr>
            <a:r>
              <a:rPr b="1" lang="de" sz="1050" spc="-1" strike="noStrike">
                <a:solidFill>
                  <a:srgbClr val="333333"/>
                </a:solidFill>
                <a:highlight>
                  <a:srgbClr val="eeff41"/>
                </a:highlight>
                <a:latin typeface="Arial"/>
                <a:ea typeface="Arial"/>
              </a:rPr>
              <a:t>GO:0051767 nitric-oxide synthase biosynthetic process</a:t>
            </a:r>
            <a:endParaRPr b="0" lang="en-US" sz="1050" spc="-1" strike="noStrike">
              <a:solidFill>
                <a:srgbClr val="000000"/>
              </a:solidFill>
              <a:latin typeface="Arial"/>
            </a:endParaRPr>
          </a:p>
          <a:p>
            <a:pPr indent="0">
              <a:lnSpc>
                <a:spcPct val="110000"/>
              </a:lnSpc>
              <a:spcBef>
                <a:spcPts val="1500"/>
              </a:spcBef>
              <a:spcAft>
                <a:spcPts val="799"/>
              </a:spcAft>
              <a:buNone/>
              <a:tabLst>
                <a:tab algn="l" pos="0"/>
              </a:tabLst>
            </a:pPr>
            <a:r>
              <a:rPr b="1" lang="de" sz="1050" spc="-1" strike="noStrike">
                <a:solidFill>
                  <a:srgbClr val="333333"/>
                </a:solidFill>
                <a:highlight>
                  <a:srgbClr val="eeff41"/>
                </a:highlight>
                <a:latin typeface="Arial"/>
                <a:ea typeface="Arial"/>
              </a:rPr>
              <a:t>GO:0051770 positive regulation of nitric-oxide synthase biosynthetic process</a:t>
            </a:r>
            <a:endParaRPr b="0" lang="en-US" sz="1050" spc="-1" strike="noStrike">
              <a:solidFill>
                <a:srgbClr val="000000"/>
              </a:solidFill>
              <a:latin typeface="Arial"/>
            </a:endParaRPr>
          </a:p>
        </p:txBody>
      </p:sp>
      <p:pic>
        <p:nvPicPr>
          <p:cNvPr id="213" name="Google Shape;211;p20" descr="[Current term]"/>
          <p:cNvPicPr/>
          <p:nvPr/>
        </p:nvPicPr>
        <p:blipFill>
          <a:blip r:embed="rId4"/>
          <a:stretch/>
        </p:blipFill>
        <p:spPr>
          <a:xfrm>
            <a:off x="152280" y="4721400"/>
            <a:ext cx="161640" cy="142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311760" y="444960"/>
            <a:ext cx="8520120" cy="572400"/>
          </a:xfrm>
          <a:prstGeom prst="rect">
            <a:avLst/>
          </a:prstGeom>
          <a:noFill/>
          <a:ln w="0">
            <a:noFill/>
          </a:ln>
        </p:spPr>
        <p:txBody>
          <a:bodyPr tIns="91440" bIns="91440" anchor="t">
            <a:normAutofit/>
          </a:bodyPr>
          <a:p>
            <a:pPr indent="0">
              <a:lnSpc>
                <a:spcPct val="100000"/>
              </a:lnSpc>
              <a:buNone/>
              <a:tabLst>
                <a:tab algn="l" pos="0"/>
              </a:tabLst>
            </a:pPr>
            <a:r>
              <a:rPr b="0" lang="de" sz="1200" spc="-1" strike="noStrike">
                <a:solidFill>
                  <a:schemeClr val="accent2"/>
                </a:solidFill>
                <a:highlight>
                  <a:srgbClr val="ffffff"/>
                </a:highlight>
                <a:latin typeface="Arial"/>
                <a:ea typeface="Arial"/>
              </a:rPr>
              <a:t> </a:t>
            </a:r>
            <a:r>
              <a:rPr b="0" lang="de" sz="1200" spc="-1" strike="noStrike">
                <a:solidFill>
                  <a:schemeClr val="accent2"/>
                </a:solidFill>
                <a:highlight>
                  <a:srgbClr val="ffffff"/>
                </a:highlight>
                <a:latin typeface="Arial"/>
                <a:ea typeface="Arial"/>
              </a:rPr>
              <a:t>doi: </a:t>
            </a:r>
            <a:r>
              <a:rPr b="0" lang="de" sz="1200" spc="-1" strike="noStrike" u="sng">
                <a:solidFill>
                  <a:srgbClr val="376faa"/>
                </a:solidFill>
                <a:highlight>
                  <a:srgbClr val="ffffff"/>
                </a:highlight>
                <a:uFillTx/>
                <a:latin typeface="Arial"/>
                <a:ea typeface="Arial"/>
                <a:hlinkClick r:id="rId1"/>
              </a:rPr>
              <a:t>10.1128/spectrum.02408-22</a:t>
            </a:r>
            <a:endParaRPr b="0" lang="en-US" sz="1200" spc="-1" strike="noStrike">
              <a:solidFill>
                <a:srgbClr val="000000"/>
              </a:solidFill>
              <a:latin typeface="Arial"/>
            </a:endParaRPr>
          </a:p>
        </p:txBody>
      </p:sp>
      <p:sp>
        <p:nvSpPr>
          <p:cNvPr id="215"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lnSpc>
                <a:spcPct val="115000"/>
              </a:lnSpc>
              <a:buNone/>
              <a:tabLst>
                <a:tab algn="l" pos="0"/>
              </a:tabLst>
            </a:pPr>
            <a:r>
              <a:rPr b="0" lang="de" sz="1800" spc="-1" strike="noStrike">
                <a:solidFill>
                  <a:schemeClr val="dk2"/>
                </a:solidFill>
                <a:latin typeface="Arial"/>
                <a:ea typeface="Arial"/>
              </a:rPr>
              <a:t>The RNA-seq data of P. aeruginosa and human airway organoids that support the findings of this study have been deposited in the NCBI Sequence Read Archive (SRA) with the accession numbers PRJNA835709 and PRJNA836155, respectively</a:t>
            </a:r>
            <a:endParaRPr b="0" lang="en-US" sz="1800" spc="-1" strike="noStrike">
              <a:solidFill>
                <a:srgbClr val="000000"/>
              </a:solidFill>
              <a:latin typeface="Arial"/>
            </a:endParaRPr>
          </a:p>
          <a:p>
            <a:pPr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de" sz="1800" spc="-1" strike="noStrike">
                <a:solidFill>
                  <a:schemeClr val="dk2"/>
                </a:solidFill>
                <a:latin typeface="Arial"/>
                <a:ea typeface="Arial"/>
              </a:rPr>
              <a:t>maybe we can download their data and re-analyse to confirm sth / complement our findings with the seq data from PAO1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6763</TotalTime>
  <Application>LibreOffice/7.4.7.2$Linux_X86_64 LibreOffice_project/40$Build-2</Application>
  <AppVersion>15.0000</AppVersion>
  <Words>510</Words>
  <Paragraphs>108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2023-10-16T09:34:24Z</dcterms:modified>
  <cp:revision>2</cp:revision>
  <dc:subject/>
  <dc:title>inos pathway for figure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