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05808-29D5-45DD-B4E6-2DFC3089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61FE40-9213-4753-BF8A-94D2CC6B3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210B6D-9ED7-43C4-9C22-069F11E8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E47A9-C251-4049-93D4-644D9C29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7D3D3-161D-4EB6-864C-3BC26FAC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E8B9-5985-4E6D-9587-029C34B6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39EE5A-A244-4A60-8CFD-198837E6E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A1F8F-AFED-4AEA-A978-321EA97F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5220C-675C-4268-9663-51E2F581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EA5BC-445B-42AB-9396-A5276033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9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0AFC43-472B-4742-A02C-DF87AB926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C6BE69-9E38-43A3-B687-404DD2946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37D00-5709-455C-8864-D0444657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60AEE-3AB4-4E87-9DFC-B5F308DC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DD4D1-67D9-4826-B7CF-2273D3DA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3949-06F4-4800-B759-8951B471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62669-DB6E-4C1A-B24B-C41BCEE9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46D5C5-F245-4802-92B3-E47236DE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0FE6E-504F-498D-9397-86814E7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AC4120-7413-4A8F-BE1B-2A438758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20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99600-E417-4A88-8AC3-87FD146B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43F3B-B573-4A08-8EAB-220EF08EC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764BE5-ECE2-4F7D-9072-A02FD936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BC3A9-86F7-4154-A8DC-AE31359B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8A5B7-274F-4139-B2DD-D80CEB81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50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CBAEA-21B9-464F-BD07-2749B176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965A6-84B8-4D58-BA32-D58A05B2C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CDC726-1A19-41FC-AAF6-022D8CD8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699163-254E-478C-8E41-730CDCD1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DBEE00-2EB6-47FD-9642-DB6F5288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E9D193-1F90-49E3-BCE1-0CBC114F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8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EA2A7-AEEB-4418-A24B-83E7A350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B042FE-4F5A-4F51-8F4B-EA1F0F6B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DF3A4B-50BD-4CCF-81B0-D68AFD3F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234CE7-1997-4D2A-BFB1-6571ACBD3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93EF8F-00F4-4539-844E-E6133BF0B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6ED6D6-B5A1-4B74-89A4-88BFAC2C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C2F09A-F573-4314-BA54-D574A1F0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464DB1-729A-46B1-BFEA-52B5070A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13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BF1CC-5B4B-4AB3-8F7A-FB16BD48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BC3834-8D38-4F7B-A12B-B271481F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5950DB-4417-4262-98D4-4017A8F2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29039F-9B89-49AD-A127-06D2A5BF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47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B6216B-986B-4323-91F4-47B2C01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D848EF-7D6E-4964-8820-1CBA0533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A66377-C35F-42F7-9CB8-062E8F5E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6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42B53-ABB1-4D0D-A092-A53B332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DFD6B-6B02-4D55-9749-654941AD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AEBFFB-E86B-42F2-BC2C-33358E38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D18836-51BD-45A8-96F7-29521272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12A11C-D507-4A3B-AD22-7D67DD30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0C74FA-ECAB-4DDB-895F-C98B1C9A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4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F7C27-AE9D-4539-BD73-001B0EA2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EC7C6E-07B8-443C-9E64-8C3941844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982712-DF9B-4B4B-91B3-B5C6EA01E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7C751D-9D52-4BF6-9CB0-38C6C94E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950287-D0B5-4F5F-8604-A4D4D8A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52CB80-53FF-40DE-8283-62AC318C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95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B015FE-D14B-43A1-B676-10B57E1B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E415DD-6DB8-47D4-A3DC-CBE3D783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369338-12EF-4666-A6E9-6A2ECF09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4EDB-92E3-40D8-87E3-510691A88FD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DA782-4A75-453F-A749-2A7862AF9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B59EAC-BA62-455E-BD8E-4D2FD123E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3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BF9A1-7C93-4D17-BD4E-1813A7A61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Concurso de las puertas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19400-0BED-4DD9-91DE-B51F0021B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¡No uses la intuición! ¡Usa las matemáticas!</a:t>
            </a:r>
          </a:p>
        </p:txBody>
      </p:sp>
    </p:spTree>
    <p:extLst>
      <p:ext uri="{BB962C8B-B14F-4D97-AF65-F5344CB8AC3E}">
        <p14:creationId xmlns:p14="http://schemas.microsoft.com/office/powerpoint/2010/main" val="305493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AEE8-D3FF-4D38-9A7C-2CA0B74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935A4-29AD-4007-AD08-F575AC06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 3 puertas</a:t>
            </a:r>
            <a:r>
              <a:rPr lang="es-ES" dirty="0">
                <a:sym typeface="Wingdings" panose="05000000000000000000" pitchFamily="2" charset="2"/>
              </a:rPr>
              <a:t> te queda 1 abierta, 2 cerradas</a:t>
            </a:r>
          </a:p>
          <a:p>
            <a:r>
              <a:rPr lang="es-ES" dirty="0">
                <a:sym typeface="Wingdings" panose="05000000000000000000" pitchFamily="2" charset="2"/>
              </a:rPr>
              <a:t>Con 1000 puertas  te quedan 998 abiertas, 2 cerradas</a:t>
            </a:r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Con 1000 puertas también te quedan 2 cerradas. ¿Pensarías ahora que tienes un 50% de acertar o que el descartar 998 puertas te está “señalando” esa remota puerta que también dejan cerrada?</a:t>
            </a:r>
          </a:p>
          <a:p>
            <a:r>
              <a:rPr lang="es-ES" dirty="0">
                <a:sym typeface="Wingdings" panose="05000000000000000000" pitchFamily="2" charset="2"/>
              </a:rPr>
              <a:t>Las matemáticas también ayudan a saber cómo deberían ser las colas en un supermercado o cómo se debería embarcar un avión (aunque muchas veces esperes de más por la intuición de alguien…)</a:t>
            </a:r>
          </a:p>
          <a:p>
            <a:r>
              <a:rPr lang="es-ES" dirty="0">
                <a:sym typeface="Wingdings" panose="05000000000000000000" pitchFamily="2" charset="2"/>
              </a:rPr>
              <a:t>Las matemáticas son tus amigas 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616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E3D19-67F2-4D1B-9F27-63571280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Contamos las opciones diferentes</a:t>
            </a:r>
          </a:p>
        </p:txBody>
      </p:sp>
      <p:pic>
        <p:nvPicPr>
          <p:cNvPr id="1026" name="Picture 2" descr="Estadística para todos">
            <a:extLst>
              <a:ext uri="{FF2B5EF4-FFF2-40B4-BE49-F238E27FC236}">
                <a16:creationId xmlns:a16="http://schemas.microsoft.com/office/drawing/2014/main" id="{1DE06A9D-9172-4DB2-8B67-207E3C17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69" y="1788190"/>
            <a:ext cx="4678053" cy="32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D43AA01-EA7D-4AA5-940B-F53B53F91CB9}"/>
              </a:ext>
            </a:extLst>
          </p:cNvPr>
          <p:cNvSpPr txBox="1"/>
          <p:nvPr/>
        </p:nvSpPr>
        <p:spPr>
          <a:xfrm>
            <a:off x="8352148" y="2205872"/>
            <a:ext cx="3148553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P(</a:t>
            </a:r>
            <a:r>
              <a:rPr lang="en-GB" dirty="0" err="1"/>
              <a:t>coche|quedarse</a:t>
            </a:r>
            <a:r>
              <a:rPr lang="en-GB" dirty="0"/>
              <a:t> </a:t>
            </a:r>
            <a:r>
              <a:rPr lang="en-GB" dirty="0" err="1"/>
              <a:t>puerta</a:t>
            </a:r>
            <a:r>
              <a:rPr lang="en-GB" dirty="0"/>
              <a:t>) =</a:t>
            </a:r>
          </a:p>
          <a:p>
            <a:r>
              <a:rPr lang="en-GB" dirty="0"/>
              <a:t>1 </a:t>
            </a:r>
            <a:r>
              <a:rPr lang="en-GB" dirty="0" err="1"/>
              <a:t>coche</a:t>
            </a:r>
            <a:r>
              <a:rPr lang="en-GB" dirty="0"/>
              <a:t>/3 </a:t>
            </a:r>
            <a:r>
              <a:rPr lang="en-GB" dirty="0" err="1"/>
              <a:t>te</a:t>
            </a:r>
            <a:r>
              <a:rPr lang="en-GB" dirty="0"/>
              <a:t> la </a:t>
            </a:r>
            <a:r>
              <a:rPr lang="en-GB" dirty="0" err="1"/>
              <a:t>quedas</a:t>
            </a:r>
            <a:endParaRPr lang="en-GB" dirty="0"/>
          </a:p>
          <a:p>
            <a:endParaRPr lang="en-GB" dirty="0"/>
          </a:p>
          <a:p>
            <a:r>
              <a:rPr lang="en-GB" dirty="0"/>
              <a:t>P(</a:t>
            </a:r>
            <a:r>
              <a:rPr lang="en-GB" dirty="0" err="1"/>
              <a:t>coche|cambiar</a:t>
            </a:r>
            <a:r>
              <a:rPr lang="en-GB" dirty="0"/>
              <a:t> </a:t>
            </a:r>
            <a:r>
              <a:rPr lang="en-GB" dirty="0" err="1"/>
              <a:t>puerta</a:t>
            </a:r>
            <a:r>
              <a:rPr lang="en-GB" dirty="0"/>
              <a:t>) = 2 </a:t>
            </a:r>
            <a:r>
              <a:rPr lang="en-GB" dirty="0" err="1"/>
              <a:t>coche</a:t>
            </a:r>
            <a:r>
              <a:rPr lang="en-GB" dirty="0"/>
              <a:t>/ 3 la </a:t>
            </a:r>
            <a:r>
              <a:rPr lang="en-GB" dirty="0" err="1"/>
              <a:t>cambias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32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DB9C2-86F8-463A-B924-22756CD5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Veamos, tenemos 3 puertas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E7972-310E-4AA7-9EAF-E019820D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222"/>
          </a:xfrm>
        </p:spPr>
        <p:txBody>
          <a:bodyPr/>
          <a:lstStyle/>
          <a:p>
            <a:r>
              <a:rPr lang="es-ES" dirty="0"/>
              <a:t>Una tiene un coche, y otras dos una cabra cada una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87E3D6-D69C-490D-96D5-FE85E1495BB3}"/>
              </a:ext>
            </a:extLst>
          </p:cNvPr>
          <p:cNvSpPr txBox="1"/>
          <p:nvPr/>
        </p:nvSpPr>
        <p:spPr>
          <a:xfrm>
            <a:off x="725864" y="2592371"/>
            <a:ext cx="26063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7B479C-76B4-4B76-BC6F-C9100E83E9A5}"/>
              </a:ext>
            </a:extLst>
          </p:cNvPr>
          <p:cNvSpPr txBox="1"/>
          <p:nvPr/>
        </p:nvSpPr>
        <p:spPr>
          <a:xfrm>
            <a:off x="3941976" y="2592371"/>
            <a:ext cx="25823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143E16-F1FA-41C8-A0B2-26F31E80A653}"/>
              </a:ext>
            </a:extLst>
          </p:cNvPr>
          <p:cNvSpPr txBox="1"/>
          <p:nvPr/>
        </p:nvSpPr>
        <p:spPr>
          <a:xfrm>
            <a:off x="7356050" y="2592371"/>
            <a:ext cx="2574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C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7618AE9-C2E4-4351-8AD1-FCADE14DB94A}"/>
              </a:ext>
            </a:extLst>
          </p:cNvPr>
          <p:cNvSpPr txBox="1">
            <a:spLocks/>
          </p:cNvSpPr>
          <p:nvPr/>
        </p:nvSpPr>
        <p:spPr>
          <a:xfrm>
            <a:off x="849199" y="4127336"/>
            <a:ext cx="10515600" cy="699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Tras elegir una puerta, el presentador la deja cerrada y te abre una con cabra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6B9A684-D6FA-4E8A-B957-EBF346F4AC30}"/>
              </a:ext>
            </a:extLst>
          </p:cNvPr>
          <p:cNvSpPr txBox="1">
            <a:spLocks/>
          </p:cNvSpPr>
          <p:nvPr/>
        </p:nvSpPr>
        <p:spPr>
          <a:xfrm>
            <a:off x="725864" y="5049079"/>
            <a:ext cx="10515600" cy="512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¿Cambias tu apuesta inicial?</a:t>
            </a:r>
          </a:p>
        </p:txBody>
      </p:sp>
    </p:spTree>
    <p:extLst>
      <p:ext uri="{BB962C8B-B14F-4D97-AF65-F5344CB8AC3E}">
        <p14:creationId xmlns:p14="http://schemas.microsoft.com/office/powerpoint/2010/main" val="190798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EBB95-E36C-4F71-86D8-AE2E0BBE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Calculo la probabilidad INICIAL del coche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8C16EF-3734-4353-80E0-72C2BDC68739}"/>
              </a:ext>
            </a:extLst>
          </p:cNvPr>
          <p:cNvSpPr txBox="1"/>
          <p:nvPr/>
        </p:nvSpPr>
        <p:spPr>
          <a:xfrm>
            <a:off x="725864" y="2592371"/>
            <a:ext cx="26063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81EF80-8DA0-4417-9F36-6D0CABBB4D3D}"/>
              </a:ext>
            </a:extLst>
          </p:cNvPr>
          <p:cNvSpPr txBox="1"/>
          <p:nvPr/>
        </p:nvSpPr>
        <p:spPr>
          <a:xfrm>
            <a:off x="3941976" y="2592371"/>
            <a:ext cx="25823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7E7E31-384A-43D9-BF34-4F3C4C1F572A}"/>
              </a:ext>
            </a:extLst>
          </p:cNvPr>
          <p:cNvSpPr txBox="1"/>
          <p:nvPr/>
        </p:nvSpPr>
        <p:spPr>
          <a:xfrm>
            <a:off x="7356050" y="2592371"/>
            <a:ext cx="2574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03CE68-1CC6-46D5-824E-8B168F2D15F2}"/>
              </a:ext>
            </a:extLst>
          </p:cNvPr>
          <p:cNvSpPr txBox="1"/>
          <p:nvPr/>
        </p:nvSpPr>
        <p:spPr>
          <a:xfrm>
            <a:off x="1545996" y="4081806"/>
            <a:ext cx="16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1/3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631833-9584-4C95-B4D3-B2A37BB47AA5}"/>
              </a:ext>
            </a:extLst>
          </p:cNvPr>
          <p:cNvSpPr txBox="1"/>
          <p:nvPr/>
        </p:nvSpPr>
        <p:spPr>
          <a:xfrm>
            <a:off x="4743253" y="4081806"/>
            <a:ext cx="16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1/3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6E960F-0B7F-490F-8137-F507B72DF38D}"/>
              </a:ext>
            </a:extLst>
          </p:cNvPr>
          <p:cNvSpPr txBox="1"/>
          <p:nvPr/>
        </p:nvSpPr>
        <p:spPr>
          <a:xfrm>
            <a:off x="8143190" y="4081806"/>
            <a:ext cx="16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080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4AF27-06EC-4D5D-B2F0-25A496C1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 muy importante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68D98-1FF4-4F4A-AB63-063FDF67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ATENCIÓN: LA PROBABILIDAD DE HABER ACERTADO EL COCHE A LA PRIMERA ES 1/3</a:t>
            </a:r>
          </a:p>
          <a:p>
            <a:endParaRPr lang="es-ES" dirty="0"/>
          </a:p>
          <a:p>
            <a:r>
              <a:rPr lang="es-ES" sz="4400" dirty="0">
                <a:highlight>
                  <a:srgbClr val="FF0000"/>
                </a:highlight>
              </a:rPr>
              <a:t>ATENCIÓN </a:t>
            </a:r>
            <a:r>
              <a:rPr lang="es-ES" sz="4400" dirty="0" err="1">
                <a:highlight>
                  <a:srgbClr val="FF0000"/>
                </a:highlight>
              </a:rPr>
              <a:t>ATENCIÓN</a:t>
            </a:r>
            <a:r>
              <a:rPr lang="es-ES" sz="4400" dirty="0">
                <a:highlight>
                  <a:srgbClr val="FF0000"/>
                </a:highlight>
              </a:rPr>
              <a:t> </a:t>
            </a:r>
            <a:r>
              <a:rPr lang="es-ES" sz="4400" dirty="0" err="1">
                <a:highlight>
                  <a:srgbClr val="FF0000"/>
                </a:highlight>
              </a:rPr>
              <a:t>ATENCIÓN</a:t>
            </a:r>
            <a:r>
              <a:rPr lang="es-ES" sz="4400" dirty="0">
                <a:highlight>
                  <a:srgbClr val="FF0000"/>
                </a:highlight>
              </a:rPr>
              <a:t> </a:t>
            </a:r>
            <a:r>
              <a:rPr lang="es-ES" sz="4400" dirty="0" err="1">
                <a:highlight>
                  <a:srgbClr val="FF0000"/>
                </a:highlight>
              </a:rPr>
              <a:t>ATENCIÓN</a:t>
            </a:r>
            <a:endParaRPr lang="es-ES" sz="4400" dirty="0">
              <a:highlight>
                <a:srgbClr val="FF0000"/>
              </a:highlight>
            </a:endParaRPr>
          </a:p>
          <a:p>
            <a:endParaRPr lang="es-ES" sz="4400" dirty="0">
              <a:highlight>
                <a:srgbClr val="FF0000"/>
              </a:highlight>
            </a:endParaRPr>
          </a:p>
          <a:p>
            <a:r>
              <a:rPr lang="es-ES" sz="4400" dirty="0">
                <a:highlight>
                  <a:srgbClr val="FF0000"/>
                </a:highlight>
              </a:rPr>
              <a:t>La probabilidad de acertar a la primera es SIEMPRE 1/3 (esa probabilidad YA NO CAMBIA NUNCA JAMÁS)</a:t>
            </a:r>
          </a:p>
        </p:txBody>
      </p:sp>
    </p:spTree>
    <p:extLst>
      <p:ext uri="{BB962C8B-B14F-4D97-AF65-F5344CB8AC3E}">
        <p14:creationId xmlns:p14="http://schemas.microsoft.com/office/powerpoint/2010/main" val="149589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EBB95-E36C-4F71-86D8-AE2E0BBE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Veamos, calculo las probabilidades de coche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8C16EF-3734-4353-80E0-72C2BDC68739}"/>
              </a:ext>
            </a:extLst>
          </p:cNvPr>
          <p:cNvSpPr txBox="1"/>
          <p:nvPr/>
        </p:nvSpPr>
        <p:spPr>
          <a:xfrm>
            <a:off x="725864" y="1640263"/>
            <a:ext cx="26063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81EF80-8DA0-4417-9F36-6D0CABBB4D3D}"/>
              </a:ext>
            </a:extLst>
          </p:cNvPr>
          <p:cNvSpPr txBox="1"/>
          <p:nvPr/>
        </p:nvSpPr>
        <p:spPr>
          <a:xfrm>
            <a:off x="4480308" y="1640263"/>
            <a:ext cx="17276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>
                <a:highlight>
                  <a:srgbClr val="00FFFF"/>
                </a:highlight>
              </a:rPr>
              <a:t>cabra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7E7E31-384A-43D9-BF34-4F3C4C1F572A}"/>
              </a:ext>
            </a:extLst>
          </p:cNvPr>
          <p:cNvSpPr txBox="1"/>
          <p:nvPr/>
        </p:nvSpPr>
        <p:spPr>
          <a:xfrm>
            <a:off x="7356050" y="1640263"/>
            <a:ext cx="2574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03CE68-1CC6-46D5-824E-8B168F2D15F2}"/>
              </a:ext>
            </a:extLst>
          </p:cNvPr>
          <p:cNvSpPr txBox="1"/>
          <p:nvPr/>
        </p:nvSpPr>
        <p:spPr>
          <a:xfrm>
            <a:off x="1545996" y="3129698"/>
            <a:ext cx="16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1/3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631833-9584-4C95-B4D3-B2A37BB47AA5}"/>
              </a:ext>
            </a:extLst>
          </p:cNvPr>
          <p:cNvSpPr txBox="1"/>
          <p:nvPr/>
        </p:nvSpPr>
        <p:spPr>
          <a:xfrm>
            <a:off x="4922362" y="3083531"/>
            <a:ext cx="16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6E960F-0B7F-490F-8137-F507B72DF38D}"/>
              </a:ext>
            </a:extLst>
          </p:cNvPr>
          <p:cNvSpPr txBox="1"/>
          <p:nvPr/>
        </p:nvSpPr>
        <p:spPr>
          <a:xfrm>
            <a:off x="8143190" y="3129698"/>
            <a:ext cx="2084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¿probabilidad de que esté aquí el coche?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8C1AB57-7383-4DE2-ACB1-5E20ACCA4262}"/>
              </a:ext>
            </a:extLst>
          </p:cNvPr>
          <p:cNvSpPr txBox="1">
            <a:spLocks/>
          </p:cNvSpPr>
          <p:nvPr/>
        </p:nvSpPr>
        <p:spPr>
          <a:xfrm>
            <a:off x="754929" y="4825576"/>
            <a:ext cx="105156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La probabilidad total es 1 (100%)</a:t>
            </a:r>
          </a:p>
          <a:p>
            <a:r>
              <a:rPr lang="es-ES" dirty="0"/>
              <a:t>Sucesos excluyentes (coche en A o en C, no en los dos)</a:t>
            </a:r>
          </a:p>
          <a:p>
            <a:r>
              <a:rPr lang="es-ES" dirty="0"/>
              <a:t>P(coche en A) + P(coche en C) = 1</a:t>
            </a:r>
          </a:p>
          <a:p>
            <a:r>
              <a:rPr lang="es-ES" dirty="0"/>
              <a:t>P(coche en C) = 1 – 1/3 = 2/3 = 66%</a:t>
            </a:r>
          </a:p>
        </p:txBody>
      </p:sp>
    </p:spTree>
    <p:extLst>
      <p:ext uri="{BB962C8B-B14F-4D97-AF65-F5344CB8AC3E}">
        <p14:creationId xmlns:p14="http://schemas.microsoft.com/office/powerpoint/2010/main" val="406913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3AE40-3454-4E30-9C8D-80E36B28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Probabilidad </a:t>
            </a:r>
            <a:r>
              <a:rPr lang="es-ES" b="1" dirty="0"/>
              <a:t>CONDICIONADA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C4D34-4157-4FC9-878A-5F9C63C2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cosa es la probabilidad de que el coche esté en C ( 1/3) (de primeras)</a:t>
            </a:r>
          </a:p>
          <a:p>
            <a:r>
              <a:rPr lang="es-ES" dirty="0"/>
              <a:t>Otra cosa es la probabilidad de que el coche esté en C </a:t>
            </a:r>
            <a:r>
              <a:rPr lang="es-ES" dirty="0">
                <a:highlight>
                  <a:srgbClr val="00FFFF"/>
                </a:highlight>
              </a:rPr>
              <a:t>CONDICIONADO</a:t>
            </a:r>
            <a:r>
              <a:rPr lang="es-ES" dirty="0"/>
              <a:t> a que NO está en B (2/3)</a:t>
            </a:r>
          </a:p>
          <a:p>
            <a:endParaRPr lang="es-ES" dirty="0"/>
          </a:p>
          <a:p>
            <a:r>
              <a:rPr lang="es-ES" dirty="0"/>
              <a:t>P(coche en C )                                 P (coche en C | </a:t>
            </a:r>
            <a:r>
              <a:rPr lang="es-ES" b="1" dirty="0"/>
              <a:t>NO está en B</a:t>
            </a:r>
            <a:r>
              <a:rPr lang="es-ES" dirty="0"/>
              <a:t>)</a:t>
            </a:r>
          </a:p>
        </p:txBody>
      </p:sp>
      <p:sp>
        <p:nvSpPr>
          <p:cNvPr id="4" name="Distinto de 3">
            <a:extLst>
              <a:ext uri="{FF2B5EF4-FFF2-40B4-BE49-F238E27FC236}">
                <a16:creationId xmlns:a16="http://schemas.microsoft.com/office/drawing/2014/main" id="{2F933129-9BF1-4AC0-BBA0-D723D8E6DC92}"/>
              </a:ext>
            </a:extLst>
          </p:cNvPr>
          <p:cNvSpPr/>
          <p:nvPr/>
        </p:nvSpPr>
        <p:spPr>
          <a:xfrm>
            <a:off x="3780147" y="4107126"/>
            <a:ext cx="1696825" cy="641023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7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80FED-7692-4116-A8BB-ADCFC300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Profe, no me acaba de quedar claro…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56D78-33C1-43D1-990A-1ECA522A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7389"/>
          </a:xfrm>
        </p:spPr>
        <p:txBody>
          <a:bodyPr/>
          <a:lstStyle/>
          <a:p>
            <a:r>
              <a:rPr lang="es-ES" dirty="0"/>
              <a:t>El concurso te está induciendo a engaño porque a veces la lógica no hace cálculos matemáticos, científicos…</a:t>
            </a:r>
          </a:p>
          <a:p>
            <a:r>
              <a:rPr lang="es-ES" dirty="0"/>
              <a:t>Os pongo otro concurso para ayudar un poco a vuestra intuición</a:t>
            </a:r>
          </a:p>
          <a:p>
            <a:r>
              <a:rPr lang="es-ES" dirty="0"/>
              <a:t>Ahora tenéis </a:t>
            </a:r>
            <a:r>
              <a:rPr lang="es-ES" dirty="0">
                <a:highlight>
                  <a:srgbClr val="00FFFF"/>
                </a:highlight>
              </a:rPr>
              <a:t>MIL</a:t>
            </a:r>
            <a:r>
              <a:rPr lang="es-ES" dirty="0"/>
              <a:t> puertas: un coche y 999 cabras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381828-1510-4737-AFA0-D2B500DD2517}"/>
              </a:ext>
            </a:extLst>
          </p:cNvPr>
          <p:cNvSpPr txBox="1"/>
          <p:nvPr/>
        </p:nvSpPr>
        <p:spPr>
          <a:xfrm>
            <a:off x="725864" y="3874416"/>
            <a:ext cx="25566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5E593C-342C-4557-9509-21794D207D38}"/>
              </a:ext>
            </a:extLst>
          </p:cNvPr>
          <p:cNvSpPr txBox="1"/>
          <p:nvPr/>
        </p:nvSpPr>
        <p:spPr>
          <a:xfrm>
            <a:off x="3941976" y="3874416"/>
            <a:ext cx="25566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164676-9145-419E-98E3-1BD0B3B41E06}"/>
              </a:ext>
            </a:extLst>
          </p:cNvPr>
          <p:cNvSpPr txBox="1"/>
          <p:nvPr/>
        </p:nvSpPr>
        <p:spPr>
          <a:xfrm>
            <a:off x="7356050" y="3874416"/>
            <a:ext cx="36098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1000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F9475484-5612-4F04-A6B9-B210B1FB2500}"/>
              </a:ext>
            </a:extLst>
          </p:cNvPr>
          <p:cNvSpPr/>
          <p:nvPr/>
        </p:nvSpPr>
        <p:spPr>
          <a:xfrm>
            <a:off x="6721311" y="4374037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A27F0332-DBD7-4A39-BF47-18E758D0683F}"/>
              </a:ext>
            </a:extLst>
          </p:cNvPr>
          <p:cNvSpPr/>
          <p:nvPr/>
        </p:nvSpPr>
        <p:spPr>
          <a:xfrm>
            <a:off x="6901992" y="4375605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20795981-5F94-4BD4-9CBA-0C89021D6E22}"/>
              </a:ext>
            </a:extLst>
          </p:cNvPr>
          <p:cNvSpPr/>
          <p:nvPr/>
        </p:nvSpPr>
        <p:spPr>
          <a:xfrm>
            <a:off x="7090528" y="4366178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5433ACD-7278-49A5-A65D-83B89639C7EC}"/>
              </a:ext>
            </a:extLst>
          </p:cNvPr>
          <p:cNvSpPr txBox="1">
            <a:spLocks/>
          </p:cNvSpPr>
          <p:nvPr/>
        </p:nvSpPr>
        <p:spPr>
          <a:xfrm>
            <a:off x="858622" y="5043306"/>
            <a:ext cx="10515600" cy="126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Elige una puerta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06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80FED-7692-4116-A8BB-ADCFC300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Ahora con mil puertas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381828-1510-4737-AFA0-D2B500DD2517}"/>
              </a:ext>
            </a:extLst>
          </p:cNvPr>
          <p:cNvSpPr txBox="1"/>
          <p:nvPr/>
        </p:nvSpPr>
        <p:spPr>
          <a:xfrm>
            <a:off x="725864" y="1574273"/>
            <a:ext cx="25566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5E593C-342C-4557-9509-21794D207D38}"/>
              </a:ext>
            </a:extLst>
          </p:cNvPr>
          <p:cNvSpPr txBox="1"/>
          <p:nvPr/>
        </p:nvSpPr>
        <p:spPr>
          <a:xfrm>
            <a:off x="3941976" y="1574273"/>
            <a:ext cx="25566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164676-9145-419E-98E3-1BD0B3B41E06}"/>
              </a:ext>
            </a:extLst>
          </p:cNvPr>
          <p:cNvSpPr txBox="1"/>
          <p:nvPr/>
        </p:nvSpPr>
        <p:spPr>
          <a:xfrm>
            <a:off x="7356050" y="1574273"/>
            <a:ext cx="36098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1000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F9475484-5612-4F04-A6B9-B210B1FB2500}"/>
              </a:ext>
            </a:extLst>
          </p:cNvPr>
          <p:cNvSpPr/>
          <p:nvPr/>
        </p:nvSpPr>
        <p:spPr>
          <a:xfrm>
            <a:off x="6721311" y="2092746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A27F0332-DBD7-4A39-BF47-18E758D0683F}"/>
              </a:ext>
            </a:extLst>
          </p:cNvPr>
          <p:cNvSpPr/>
          <p:nvPr/>
        </p:nvSpPr>
        <p:spPr>
          <a:xfrm>
            <a:off x="6901992" y="2075462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20795981-5F94-4BD4-9CBA-0C89021D6E22}"/>
              </a:ext>
            </a:extLst>
          </p:cNvPr>
          <p:cNvSpPr/>
          <p:nvPr/>
        </p:nvSpPr>
        <p:spPr>
          <a:xfrm>
            <a:off x="7090528" y="2084887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5433ACD-7278-49A5-A65D-83B89639C7EC}"/>
              </a:ext>
            </a:extLst>
          </p:cNvPr>
          <p:cNvSpPr txBox="1">
            <a:spLocks/>
          </p:cNvSpPr>
          <p:nvPr/>
        </p:nvSpPr>
        <p:spPr>
          <a:xfrm>
            <a:off x="450284" y="2882377"/>
            <a:ext cx="10515600" cy="923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Eliges la puerta 2</a:t>
            </a:r>
          </a:p>
          <a:p>
            <a:r>
              <a:rPr lang="es-ES" dirty="0"/>
              <a:t>Yo abro ahora TODAS las puertas menos tu elegida (la 2) y la puerta 974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9321A5-487E-43D8-A15D-12B42805EB9B}"/>
              </a:ext>
            </a:extLst>
          </p:cNvPr>
          <p:cNvSpPr txBox="1"/>
          <p:nvPr/>
        </p:nvSpPr>
        <p:spPr>
          <a:xfrm>
            <a:off x="826217" y="4766563"/>
            <a:ext cx="142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079E8F-1988-4359-A233-8B08EFE0E881}"/>
              </a:ext>
            </a:extLst>
          </p:cNvPr>
          <p:cNvSpPr txBox="1"/>
          <p:nvPr/>
        </p:nvSpPr>
        <p:spPr>
          <a:xfrm>
            <a:off x="661447" y="3932546"/>
            <a:ext cx="15903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/>
              <a:t>Puerta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D6D464D-B9F6-41CC-AD72-2A331DBC915F}"/>
              </a:ext>
            </a:extLst>
          </p:cNvPr>
          <p:cNvSpPr txBox="1"/>
          <p:nvPr/>
        </p:nvSpPr>
        <p:spPr>
          <a:xfrm>
            <a:off x="2487372" y="3943227"/>
            <a:ext cx="15903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/>
              <a:t>Puerta 2</a:t>
            </a:r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4B725933-DF65-4F3A-9AD8-A4EFB839F810}"/>
              </a:ext>
            </a:extLst>
          </p:cNvPr>
          <p:cNvSpPr/>
          <p:nvPr/>
        </p:nvSpPr>
        <p:spPr>
          <a:xfrm>
            <a:off x="6015869" y="4224776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E4ECCACD-611E-488E-84CF-D86A0BD5EB8B}"/>
              </a:ext>
            </a:extLst>
          </p:cNvPr>
          <p:cNvSpPr/>
          <p:nvPr/>
        </p:nvSpPr>
        <p:spPr>
          <a:xfrm>
            <a:off x="6196550" y="4207492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03698CE3-16D5-481C-BD45-4D6E5E0805DB}"/>
              </a:ext>
            </a:extLst>
          </p:cNvPr>
          <p:cNvSpPr/>
          <p:nvPr/>
        </p:nvSpPr>
        <p:spPr>
          <a:xfrm>
            <a:off x="6385086" y="4216917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F17B587-DD6E-4345-9DA7-B1D1D3DC7F4D}"/>
              </a:ext>
            </a:extLst>
          </p:cNvPr>
          <p:cNvSpPr txBox="1"/>
          <p:nvPr/>
        </p:nvSpPr>
        <p:spPr>
          <a:xfrm>
            <a:off x="4270610" y="3954222"/>
            <a:ext cx="15903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/>
              <a:t>Puerta 3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2EE00C1-0C2B-43B0-A238-6B6783F4EA29}"/>
              </a:ext>
            </a:extLst>
          </p:cNvPr>
          <p:cNvSpPr txBox="1"/>
          <p:nvPr/>
        </p:nvSpPr>
        <p:spPr>
          <a:xfrm>
            <a:off x="6638308" y="3965218"/>
            <a:ext cx="20070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/>
              <a:t>Puerta 974</a:t>
            </a:r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AE0586E5-DB23-402D-BD1B-2909849CE596}"/>
              </a:ext>
            </a:extLst>
          </p:cNvPr>
          <p:cNvSpPr/>
          <p:nvPr/>
        </p:nvSpPr>
        <p:spPr>
          <a:xfrm>
            <a:off x="8817201" y="4235774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4F9C0528-0AB7-4461-A20C-776C719B875B}"/>
              </a:ext>
            </a:extLst>
          </p:cNvPr>
          <p:cNvSpPr/>
          <p:nvPr/>
        </p:nvSpPr>
        <p:spPr>
          <a:xfrm>
            <a:off x="8997882" y="4218490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B887E2C5-A3D2-4E13-B5E7-47FFF009FB5F}"/>
              </a:ext>
            </a:extLst>
          </p:cNvPr>
          <p:cNvSpPr/>
          <p:nvPr/>
        </p:nvSpPr>
        <p:spPr>
          <a:xfrm>
            <a:off x="9186418" y="4227915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635C990-83F6-467D-883B-1CAEE8754CF5}"/>
              </a:ext>
            </a:extLst>
          </p:cNvPr>
          <p:cNvSpPr txBox="1"/>
          <p:nvPr/>
        </p:nvSpPr>
        <p:spPr>
          <a:xfrm>
            <a:off x="9505628" y="3966789"/>
            <a:ext cx="22154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/>
              <a:t>Puerta 1000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5F8823D-3C8D-4B8A-B7A2-1914AEA6AB3D}"/>
              </a:ext>
            </a:extLst>
          </p:cNvPr>
          <p:cNvSpPr txBox="1"/>
          <p:nvPr/>
        </p:nvSpPr>
        <p:spPr>
          <a:xfrm>
            <a:off x="4750571" y="4766563"/>
            <a:ext cx="630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6A87A7E-966C-47C9-B2A4-6BA25FD8F403}"/>
              </a:ext>
            </a:extLst>
          </p:cNvPr>
          <p:cNvSpPr txBox="1"/>
          <p:nvPr/>
        </p:nvSpPr>
        <p:spPr>
          <a:xfrm>
            <a:off x="10359227" y="4773704"/>
            <a:ext cx="630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9ACE659-7B46-4EAA-9F41-F72F092D3352}"/>
              </a:ext>
            </a:extLst>
          </p:cNvPr>
          <p:cNvSpPr txBox="1"/>
          <p:nvPr/>
        </p:nvSpPr>
        <p:spPr>
          <a:xfrm>
            <a:off x="2251755" y="4773704"/>
            <a:ext cx="2216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1/1000=0,001=0,1%</a:t>
            </a:r>
          </a:p>
          <a:p>
            <a:r>
              <a:rPr lang="es-ES" sz="2400" dirty="0"/>
              <a:t>Acertar a la primera = 0,1%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1FF89FC-6E1D-491C-8FAE-3F51A51D2577}"/>
              </a:ext>
            </a:extLst>
          </p:cNvPr>
          <p:cNvSpPr txBox="1"/>
          <p:nvPr/>
        </p:nvSpPr>
        <p:spPr>
          <a:xfrm>
            <a:off x="6661605" y="4816670"/>
            <a:ext cx="2216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Probabilidad de que el coche esté aquí ¿?</a:t>
            </a:r>
          </a:p>
          <a:p>
            <a:r>
              <a:rPr lang="es-ES" sz="2400" dirty="0"/>
              <a:t>1 – 0,001 = 0,999 = 99,9%</a:t>
            </a:r>
          </a:p>
        </p:txBody>
      </p:sp>
    </p:spTree>
    <p:extLst>
      <p:ext uri="{BB962C8B-B14F-4D97-AF65-F5344CB8AC3E}">
        <p14:creationId xmlns:p14="http://schemas.microsoft.com/office/powerpoint/2010/main" val="352161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AEE8-D3FF-4D38-9A7C-2CA0B74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935A4-29AD-4007-AD08-F575AC06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Si vas a un concurso con 3 puertas, eliges una, te abren todas con cabra menos tu elegida y otra, y te preguntan si quieres cambiar, piensas que como quedan 2 cerradas es un 50% </a:t>
            </a:r>
            <a:r>
              <a:rPr lang="es-ES" dirty="0">
                <a:sym typeface="Wingdings" panose="05000000000000000000" pitchFamily="2" charset="2"/>
              </a:rPr>
              <a:t> no es así </a:t>
            </a:r>
          </a:p>
          <a:p>
            <a:r>
              <a:rPr lang="es-ES" dirty="0">
                <a:sym typeface="Wingdings" panose="05000000000000000000" pitchFamily="2" charset="2"/>
              </a:rPr>
              <a:t>Si vas a un concurso con 1000 puertas, eliges una, </a:t>
            </a:r>
            <a:r>
              <a:rPr lang="es-ES" dirty="0"/>
              <a:t>te abren todas con cabra menos tu elegida y otra, y te preguntan si quieres cambiar, piensas: “¿podría haber acertado yo a la primera?, ¿no es más probable que teniendo mil cerradas, elijo una, y me abren todas las demás excepto una, el coche estuviera justo en la única que dejan cerrada además de mi primera elección?” </a:t>
            </a:r>
            <a:r>
              <a:rPr lang="es-ES" dirty="0">
                <a:sym typeface="Wingdings" panose="05000000000000000000" pitchFamily="2" charset="2"/>
              </a:rPr>
              <a:t> efectivamente, puede que acertases a la primera, pero la probabilidad CONDICIONADA en este caso es mayor, igual que es mayor con 2 puertas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728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666</Words>
  <Application>Microsoft Office PowerPoint</Application>
  <PresentationFormat>Panorámica</PresentationFormat>
  <Paragraphs>78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Concurso de las puertas</vt:lpstr>
      <vt:lpstr>Veamos, tenemos 3 puertas</vt:lpstr>
      <vt:lpstr>Calculo la probabilidad INICIAL del coche</vt:lpstr>
      <vt:lpstr>Concepto muy importante </vt:lpstr>
      <vt:lpstr>Veamos, calculo las probabilidades de coche</vt:lpstr>
      <vt:lpstr>Probabilidad CONDICIONADA</vt:lpstr>
      <vt:lpstr>Profe, no me acaba de quedar claro…</vt:lpstr>
      <vt:lpstr>Ahora con mil puertas </vt:lpstr>
      <vt:lpstr>Conclusiones</vt:lpstr>
      <vt:lpstr>Conclusiones</vt:lpstr>
      <vt:lpstr>Contamos las opciones diferentes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Concurso de las puertas</dc:title>
  <dc:creator>Alberto Romero Vázquez</dc:creator>
  <cp:lastModifiedBy>Alberto Romero Vázquez</cp:lastModifiedBy>
  <cp:revision>23</cp:revision>
  <dcterms:created xsi:type="dcterms:W3CDTF">2020-09-03T18:12:29Z</dcterms:created>
  <dcterms:modified xsi:type="dcterms:W3CDTF">2021-04-02T08:27:30Z</dcterms:modified>
</cp:coreProperties>
</file>