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1" r:id="rId5"/>
    <p:sldId id="272" r:id="rId6"/>
    <p:sldId id="278" r:id="rId7"/>
    <p:sldId id="273" r:id="rId8"/>
    <p:sldId id="279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1F82-F547-415F-AAEC-2F2A5C0AA19E}" type="datetimeFigureOut">
              <a:rPr lang="en-GB" smtClean="0"/>
              <a:pPr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5AC1-D69D-4A9C-86FB-DB319FDEDD7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1F82-F547-415F-AAEC-2F2A5C0AA19E}" type="datetimeFigureOut">
              <a:rPr lang="en-GB" smtClean="0"/>
              <a:pPr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5AC1-D69D-4A9C-86FB-DB319FDEDD7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1F82-F547-415F-AAEC-2F2A5C0AA19E}" type="datetimeFigureOut">
              <a:rPr lang="en-GB" smtClean="0"/>
              <a:pPr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5AC1-D69D-4A9C-86FB-DB319FDEDD7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1F82-F547-415F-AAEC-2F2A5C0AA19E}" type="datetimeFigureOut">
              <a:rPr lang="en-GB" smtClean="0"/>
              <a:pPr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5AC1-D69D-4A9C-86FB-DB319FDEDD7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1F82-F547-415F-AAEC-2F2A5C0AA19E}" type="datetimeFigureOut">
              <a:rPr lang="en-GB" smtClean="0"/>
              <a:pPr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5AC1-D69D-4A9C-86FB-DB319FDEDD7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1F82-F547-415F-AAEC-2F2A5C0AA19E}" type="datetimeFigureOut">
              <a:rPr lang="en-GB" smtClean="0"/>
              <a:pPr/>
              <a:t>13/10/2016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5AC1-D69D-4A9C-86FB-DB319FDEDD7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1F82-F547-415F-AAEC-2F2A5C0AA19E}" type="datetimeFigureOut">
              <a:rPr lang="en-GB" smtClean="0"/>
              <a:pPr/>
              <a:t>13/10/2016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5AC1-D69D-4A9C-86FB-DB319FDEDD7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1F82-F547-415F-AAEC-2F2A5C0AA19E}" type="datetimeFigureOut">
              <a:rPr lang="en-GB" smtClean="0"/>
              <a:pPr/>
              <a:t>13/10/2016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5AC1-D69D-4A9C-86FB-DB319FDEDD7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1F82-F547-415F-AAEC-2F2A5C0AA19E}" type="datetimeFigureOut">
              <a:rPr lang="en-GB" smtClean="0"/>
              <a:pPr/>
              <a:t>13/10/2016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5AC1-D69D-4A9C-86FB-DB319FDEDD7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1F82-F547-415F-AAEC-2F2A5C0AA19E}" type="datetimeFigureOut">
              <a:rPr lang="en-GB" smtClean="0"/>
              <a:pPr/>
              <a:t>13/10/2016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5AC1-D69D-4A9C-86FB-DB319FDEDD7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1F82-F547-415F-AAEC-2F2A5C0AA19E}" type="datetimeFigureOut">
              <a:rPr lang="en-GB" smtClean="0"/>
              <a:pPr/>
              <a:t>13/10/2016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5AC1-D69D-4A9C-86FB-DB319FDEDD7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21F82-F547-415F-AAEC-2F2A5C0AA19E}" type="datetimeFigureOut">
              <a:rPr lang="en-GB" smtClean="0"/>
              <a:pPr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35AC1-D69D-4A9C-86FB-DB319FDEDD7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Hash Tables lecture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Lecture 5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a hash table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85000" lnSpcReduction="10000"/>
          </a:bodyPr>
          <a:lstStyle/>
          <a:p>
            <a:r>
              <a:rPr lang="en-IE" dirty="0" smtClean="0"/>
              <a:t>An array is a set of “elements” where each “element” is referred to by a subscript:</a:t>
            </a:r>
          </a:p>
          <a:p>
            <a:pPr lvl="2"/>
            <a:r>
              <a:rPr lang="en-IE" dirty="0" smtClean="0"/>
              <a:t>Consider array : @array </a:t>
            </a:r>
          </a:p>
          <a:p>
            <a:pPr lvl="2"/>
            <a:r>
              <a:rPr lang="en-IE" dirty="0" smtClean="0"/>
              <a:t>You refer to each element by: </a:t>
            </a:r>
          </a:p>
          <a:p>
            <a:pPr lvl="3"/>
            <a:r>
              <a:rPr lang="en-IE" dirty="0" smtClean="0"/>
              <a:t>$array[$index];  or  $array[2] ….. </a:t>
            </a:r>
          </a:p>
          <a:p>
            <a:pPr lvl="3"/>
            <a:endParaRPr lang="en-IE" dirty="0" smtClean="0"/>
          </a:p>
          <a:p>
            <a:r>
              <a:rPr lang="en-IE" dirty="0" smtClean="0"/>
              <a:t>A hash table, or associative array, however, is more representative of an index, e.g. in a book, where </a:t>
            </a:r>
            <a:r>
              <a:rPr lang="en-IE" dirty="0"/>
              <a:t>each “identifier” [key] </a:t>
            </a:r>
            <a:r>
              <a:rPr lang="en-IE" dirty="0" smtClean="0"/>
              <a:t>has a corresponding </a:t>
            </a:r>
            <a:r>
              <a:rPr lang="en-IE" i="1" dirty="0"/>
              <a:t>entry</a:t>
            </a:r>
            <a:r>
              <a:rPr lang="en-IE" dirty="0"/>
              <a:t> </a:t>
            </a:r>
            <a:r>
              <a:rPr lang="en-IE" dirty="0" smtClean="0"/>
              <a:t>or </a:t>
            </a:r>
            <a:r>
              <a:rPr lang="en-IE" dirty="0"/>
              <a:t>“value”. </a:t>
            </a:r>
            <a:endParaRPr lang="en-IE" dirty="0" smtClean="0"/>
          </a:p>
          <a:p>
            <a:r>
              <a:rPr lang="en-IE" dirty="0" smtClean="0"/>
              <a:t>Unlike arrays in the Hash table the </a:t>
            </a:r>
            <a:r>
              <a:rPr lang="en-IE" i="1" dirty="0" smtClean="0"/>
              <a:t>identifiers</a:t>
            </a:r>
            <a:r>
              <a:rPr lang="en-IE" dirty="0" smtClean="0"/>
              <a:t> can “strings” </a:t>
            </a:r>
          </a:p>
          <a:p>
            <a:r>
              <a:rPr lang="en-IE" dirty="0" smtClean="0"/>
              <a:t>Moreover, the identifiers are, by default, unordered. [a </a:t>
            </a:r>
            <a:r>
              <a:rPr lang="en-IE" i="1" dirty="0" smtClean="0"/>
              <a:t>sort function</a:t>
            </a:r>
            <a:r>
              <a:rPr lang="en-IE" dirty="0" smtClean="0"/>
              <a:t> is utilised if required] 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IE" dirty="0" smtClean="0"/>
              <a:t>Declare and define Hash Table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Declare an empty hash table:  </a:t>
            </a:r>
          </a:p>
          <a:p>
            <a:pPr lvl="1"/>
            <a:r>
              <a:rPr lang="en-IE" b="1" dirty="0" smtClean="0"/>
              <a:t>%nucleotides ();</a:t>
            </a:r>
            <a:endParaRPr lang="en-IE" b="1" dirty="0"/>
          </a:p>
          <a:p>
            <a:pPr lvl="1"/>
            <a:endParaRPr lang="en-IE" dirty="0" smtClean="0"/>
          </a:p>
          <a:p>
            <a:r>
              <a:rPr lang="en-IE" dirty="0"/>
              <a:t>To declare and </a:t>
            </a:r>
            <a:r>
              <a:rPr lang="en-IE" dirty="0" smtClean="0"/>
              <a:t>give values </a:t>
            </a:r>
            <a:r>
              <a:rPr lang="en-IE" dirty="0"/>
              <a:t>you do the following:</a:t>
            </a:r>
          </a:p>
          <a:p>
            <a:pPr lvl="2"/>
            <a:r>
              <a:rPr lang="en-IE" b="1" dirty="0" smtClean="0"/>
              <a:t>%nucleotides =</a:t>
            </a:r>
          </a:p>
          <a:p>
            <a:pPr lvl="2"/>
            <a:r>
              <a:rPr lang="en-IE" b="1" dirty="0" smtClean="0"/>
              <a:t> ( </a:t>
            </a:r>
            <a:r>
              <a:rPr lang="en-IE" b="1" dirty="0"/>
              <a:t>A</a:t>
            </a:r>
            <a:r>
              <a:rPr lang="en-IE" b="1" dirty="0" smtClean="0"/>
              <a:t> =&gt; Adenine, </a:t>
            </a:r>
          </a:p>
          <a:p>
            <a:pPr lvl="2"/>
            <a:r>
              <a:rPr lang="en-IE" b="1" dirty="0" smtClean="0"/>
              <a:t>T =&gt; Thymine,                       </a:t>
            </a:r>
          </a:p>
          <a:p>
            <a:pPr lvl="2"/>
            <a:r>
              <a:rPr lang="en-IE" b="1" dirty="0" smtClean="0"/>
              <a:t> G =&gt; Guanine, </a:t>
            </a:r>
          </a:p>
          <a:p>
            <a:pPr lvl="2"/>
            <a:r>
              <a:rPr lang="en-IE" b="1" dirty="0" smtClean="0"/>
              <a:t>C =&gt; Cytosine );</a:t>
            </a:r>
          </a:p>
          <a:p>
            <a:pPr lvl="1"/>
            <a:endParaRPr lang="en-IE" b="1" dirty="0" smtClean="0"/>
          </a:p>
          <a:p>
            <a:pPr lvl="1"/>
            <a:r>
              <a:rPr lang="en-IE" i="1" dirty="0" smtClean="0"/>
              <a:t>A is the identifier (key)  and Adenine is the value [entry]</a:t>
            </a:r>
            <a:r>
              <a:rPr lang="en-IE" b="1" dirty="0" smtClean="0"/>
              <a:t>             refer to </a:t>
            </a:r>
            <a:r>
              <a:rPr lang="en-IE" b="1" dirty="0" err="1" smtClean="0">
                <a:solidFill>
                  <a:srgbClr val="FF0000"/>
                </a:solidFill>
              </a:rPr>
              <a:t>hash_bases.pl</a:t>
            </a:r>
            <a:r>
              <a:rPr lang="en-IE" b="1" dirty="0" smtClean="0"/>
              <a:t>           </a:t>
            </a:r>
          </a:p>
          <a:p>
            <a:pPr lvl="1"/>
            <a:endParaRPr lang="en-I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Add / delete entries  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lvl="1"/>
            <a:r>
              <a:rPr lang="en-IE" dirty="0" smtClean="0"/>
              <a:t>To add  “entries”  need to specify the identifier and the Entry. </a:t>
            </a:r>
            <a:endParaRPr lang="en-GB" dirty="0" smtClean="0"/>
          </a:p>
          <a:p>
            <a:pPr lvl="2"/>
            <a:r>
              <a:rPr lang="en-GB" b="1" dirty="0" smtClean="0"/>
              <a:t>%</a:t>
            </a:r>
            <a:r>
              <a:rPr lang="en-GB" b="1" dirty="0" err="1" smtClean="0"/>
              <a:t>oligos</a:t>
            </a:r>
            <a:r>
              <a:rPr lang="en-GB" b="1" dirty="0" smtClean="0"/>
              <a:t> = ();</a:t>
            </a:r>
          </a:p>
          <a:p>
            <a:pPr lvl="2"/>
            <a:r>
              <a:rPr lang="en-GB" b="1" dirty="0" smtClean="0"/>
              <a:t>$</a:t>
            </a:r>
            <a:r>
              <a:rPr lang="en-GB" b="1" dirty="0" err="1" smtClean="0"/>
              <a:t>oligos</a:t>
            </a:r>
            <a:r>
              <a:rPr lang="en-GB" b="1" dirty="0" smtClean="0"/>
              <a:t>{’192a8’} = ‘GGGTTCCGATTTCCAA’;</a:t>
            </a:r>
          </a:p>
          <a:p>
            <a:pPr lvl="2"/>
            <a:r>
              <a:rPr lang="en-GB" b="1" dirty="0" smtClean="0"/>
              <a:t>$</a:t>
            </a:r>
            <a:r>
              <a:rPr lang="en-GB" b="1" dirty="0" err="1" smtClean="0"/>
              <a:t>oligos</a:t>
            </a:r>
            <a:r>
              <a:rPr lang="en-GB" b="1" dirty="0" smtClean="0"/>
              <a:t>{’18c10’} = ‘CTCTCTCTAGAGAGAGCCCC’;</a:t>
            </a:r>
          </a:p>
          <a:p>
            <a:pPr lvl="2"/>
            <a:r>
              <a:rPr lang="en-GB" b="1" dirty="0" smtClean="0"/>
              <a:t>$</a:t>
            </a:r>
            <a:r>
              <a:rPr lang="en-GB" b="1" dirty="0" err="1" smtClean="0"/>
              <a:t>oligos</a:t>
            </a:r>
            <a:r>
              <a:rPr lang="en-GB" b="1" dirty="0" smtClean="0"/>
              <a:t>{’327h1’} = ‘GGACCTAACCTATTGGC’;</a:t>
            </a:r>
          </a:p>
          <a:p>
            <a:pPr lvl="3"/>
            <a:r>
              <a:rPr lang="en-IE" i="1" dirty="0" smtClean="0"/>
              <a:t>Note: the identifier must use ‘  ‘; e.g. ‘192a8’</a:t>
            </a:r>
            <a:r>
              <a:rPr lang="en-IE" dirty="0" smtClean="0"/>
              <a:t>  </a:t>
            </a:r>
            <a:endParaRPr lang="en-GB" dirty="0" smtClean="0"/>
          </a:p>
          <a:p>
            <a:pPr lvl="1"/>
            <a:endParaRPr lang="en-IE" dirty="0" smtClean="0"/>
          </a:p>
          <a:p>
            <a:pPr lvl="1"/>
            <a:r>
              <a:rPr lang="en-IE" dirty="0" smtClean="0"/>
              <a:t>Removing elements:</a:t>
            </a:r>
          </a:p>
          <a:p>
            <a:pPr lvl="2"/>
            <a:r>
              <a:rPr lang="en-IE" b="1" dirty="0" smtClean="0"/>
              <a:t>Delete </a:t>
            </a:r>
            <a:r>
              <a:rPr lang="en-GB" b="1" dirty="0" smtClean="0"/>
              <a:t>$</a:t>
            </a:r>
            <a:r>
              <a:rPr lang="en-GB" b="1" dirty="0" err="1" smtClean="0"/>
              <a:t>oligos</a:t>
            </a:r>
            <a:r>
              <a:rPr lang="en-GB" b="1" dirty="0" smtClean="0"/>
              <a:t>{’192a8’};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Output and Assign “entry” values 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IE" dirty="0" smtClean="0"/>
              <a:t> hash results</a:t>
            </a:r>
            <a:endParaRPr lang="en-GB" dirty="0" smtClean="0"/>
          </a:p>
          <a:p>
            <a:pPr lvl="1"/>
            <a:r>
              <a:rPr lang="pt-BR" b="1" dirty="0" smtClean="0"/>
              <a:t>Print the value of the entry:</a:t>
            </a:r>
          </a:p>
          <a:p>
            <a:pPr lvl="2"/>
            <a:r>
              <a:rPr lang="pt-BR" b="1" dirty="0" smtClean="0"/>
              <a:t>print “oligo 18c10 is $oligos{’18c10’}\n”;</a:t>
            </a:r>
          </a:p>
          <a:p>
            <a:pPr lvl="1"/>
            <a:r>
              <a:rPr lang="en-US" b="1" i="1" dirty="0" smtClean="0"/>
              <a:t>Assign the entry to a variable</a:t>
            </a:r>
          </a:p>
          <a:p>
            <a:pPr lvl="2"/>
            <a:r>
              <a:rPr lang="en-GB" b="1" dirty="0"/>
              <a:t>$s = $</a:t>
            </a:r>
            <a:r>
              <a:rPr lang="en-GB" b="1" dirty="0" err="1" smtClean="0"/>
              <a:t>oligo</a:t>
            </a:r>
            <a:r>
              <a:rPr lang="en-GB" b="1" dirty="0" smtClean="0"/>
              <a:t>{</a:t>
            </a:r>
            <a:r>
              <a:rPr lang="en-GB" b="1" dirty="0"/>
              <a:t>’192a8’};</a:t>
            </a:r>
          </a:p>
          <a:p>
            <a:pPr lvl="2"/>
            <a:r>
              <a:rPr lang="pt-BR" b="1" dirty="0"/>
              <a:t>print “oligo 192a8 is $s\n</a:t>
            </a:r>
            <a:r>
              <a:rPr lang="pt-BR" b="1" dirty="0" smtClean="0"/>
              <a:t>”;</a:t>
            </a:r>
          </a:p>
          <a:p>
            <a:pPr lvl="1"/>
            <a:r>
              <a:rPr lang="pt-BR" b="1" dirty="0" smtClean="0"/>
              <a:t>Determing the size (number of enteries in the table)</a:t>
            </a:r>
            <a:endParaRPr lang="pt-BR" b="1" dirty="0"/>
          </a:p>
          <a:p>
            <a:pPr lvl="2"/>
            <a:r>
              <a:rPr lang="en-IE" b="1" i="1" dirty="0" smtClean="0"/>
              <a:t>$size = keys %</a:t>
            </a:r>
            <a:r>
              <a:rPr lang="en-IE" b="1" i="1" dirty="0" err="1" smtClean="0"/>
              <a:t>oligo</a:t>
            </a:r>
            <a:r>
              <a:rPr lang="en-IE" b="1" dirty="0" smtClean="0"/>
              <a:t>;</a:t>
            </a:r>
            <a:endParaRPr lang="pt-BR" b="1" dirty="0" smtClean="0"/>
          </a:p>
          <a:p>
            <a:pPr lvl="3"/>
            <a:r>
              <a:rPr lang="pt-BR" b="1" dirty="0" smtClean="0"/>
              <a:t>Print “ the number of enteries are: </a:t>
            </a:r>
            <a:r>
              <a:rPr lang="en-IE" i="1" dirty="0" smtClean="0"/>
              <a:t>$size\n”; </a:t>
            </a:r>
            <a:endParaRPr lang="en-US" dirty="0" smtClean="0"/>
          </a:p>
          <a:p>
            <a:pPr lvl="2"/>
            <a:endParaRPr lang="pt-BR" b="1" dirty="0" smtClean="0"/>
          </a:p>
          <a:p>
            <a:endParaRPr lang="pt-BR" dirty="0" smtClean="0"/>
          </a:p>
          <a:p>
            <a:pPr lvl="2"/>
            <a:endParaRPr lang="pt-BR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Displaying all entries in a hash table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 smtClean="0"/>
              <a:t>Determine the size of the “value” part of the entry</a:t>
            </a:r>
            <a:r>
              <a:rPr lang="en-US" sz="2400" b="1" i="1" dirty="0" smtClean="0"/>
              <a:t>: can prove useful in bioinformatics</a:t>
            </a:r>
          </a:p>
          <a:p>
            <a:pPr lvl="1"/>
            <a:endParaRPr lang="en-US" sz="2000" b="1" dirty="0" smtClean="0"/>
          </a:p>
          <a:p>
            <a:pPr lvl="1"/>
            <a:r>
              <a:rPr lang="en-US" sz="2000" b="1" dirty="0" smtClean="0"/>
              <a:t>print </a:t>
            </a:r>
            <a:r>
              <a:rPr lang="en-US" sz="2000" b="1" dirty="0"/>
              <a:t>“</a:t>
            </a:r>
            <a:r>
              <a:rPr lang="en-US" sz="2000" b="1" dirty="0" err="1"/>
              <a:t>oligo</a:t>
            </a:r>
            <a:r>
              <a:rPr lang="en-US" sz="2000" b="1" dirty="0"/>
              <a:t> 192a8 is ”,length $</a:t>
            </a:r>
            <a:r>
              <a:rPr lang="en-US" sz="2000" b="1" dirty="0" err="1"/>
              <a:t>oligos</a:t>
            </a:r>
            <a:r>
              <a:rPr lang="en-US" sz="2000" b="1" dirty="0"/>
              <a:t>{’192a8’},“ base pairs long\n</a:t>
            </a:r>
            <a:r>
              <a:rPr lang="en-US" sz="2000" b="1" dirty="0" smtClean="0"/>
              <a:t>”;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Input_output_hashtable.pl</a:t>
            </a:r>
            <a:endParaRPr lang="en-GB" sz="2400" dirty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Sort and print all the </a:t>
            </a:r>
            <a:r>
              <a:rPr lang="en-US" sz="2400" dirty="0" err="1" smtClean="0"/>
              <a:t>enteries</a:t>
            </a:r>
            <a:r>
              <a:rPr lang="en-US" sz="2400" dirty="0" smtClean="0"/>
              <a:t>  (identifier and value) in the hash table </a:t>
            </a:r>
          </a:p>
          <a:p>
            <a:pPr lvl="1"/>
            <a:r>
              <a:rPr lang="en-US" sz="2000" b="1" dirty="0" err="1" smtClean="0"/>
              <a:t>foreach</a:t>
            </a:r>
            <a:r>
              <a:rPr lang="en-US" sz="2000" b="1" dirty="0" smtClean="0"/>
              <a:t> $genome ( sort keys %</a:t>
            </a:r>
            <a:r>
              <a:rPr lang="en-US" sz="2000" b="1" dirty="0" err="1" smtClean="0"/>
              <a:t>gene_counts</a:t>
            </a:r>
            <a:r>
              <a:rPr lang="en-US" sz="2000" b="1" dirty="0" smtClean="0"/>
              <a:t> )</a:t>
            </a:r>
          </a:p>
          <a:p>
            <a:pPr lvl="1"/>
            <a:r>
              <a:rPr lang="en-US" sz="2000" b="1" dirty="0" smtClean="0"/>
              <a:t>{    </a:t>
            </a:r>
          </a:p>
          <a:p>
            <a:pPr lvl="2"/>
            <a:r>
              <a:rPr lang="en-US" sz="1600" b="1" dirty="0" smtClean="0"/>
              <a:t> print "`$genome' has a gene count of $</a:t>
            </a:r>
            <a:r>
              <a:rPr lang="en-US" sz="1600" b="1" dirty="0" err="1" smtClean="0"/>
              <a:t>gene_counts</a:t>
            </a:r>
            <a:endParaRPr lang="en-US" sz="1600" b="1" dirty="0" smtClean="0"/>
          </a:p>
          <a:p>
            <a:pPr lvl="1"/>
            <a:r>
              <a:rPr lang="en-US" sz="2000" b="1" dirty="0" smtClean="0"/>
              <a:t>{ $genome }\n";}</a:t>
            </a:r>
          </a:p>
          <a:p>
            <a:endParaRPr lang="en-IE" sz="2400" dirty="0" smtClean="0"/>
          </a:p>
          <a:p>
            <a:r>
              <a:rPr lang="en-IE" sz="2400" dirty="0" smtClean="0"/>
              <a:t>Printing all entries can be done via a </a:t>
            </a:r>
            <a:r>
              <a:rPr lang="en-IE" sz="2400" b="1" dirty="0" smtClean="0"/>
              <a:t>while loop [no sorting]</a:t>
            </a:r>
          </a:p>
          <a:p>
            <a:pPr lvl="1"/>
            <a:r>
              <a:rPr lang="en-GB" sz="2000" b="1" dirty="0"/>
              <a:t>while ( ( my $genome, my $count ) = each %</a:t>
            </a:r>
            <a:r>
              <a:rPr lang="en-GB" sz="2000" b="1" dirty="0" err="1"/>
              <a:t>gene_counts</a:t>
            </a:r>
            <a:r>
              <a:rPr lang="en-GB" sz="2000" b="1" dirty="0"/>
              <a:t> </a:t>
            </a:r>
            <a:r>
              <a:rPr lang="en-GB" sz="2000" b="1" dirty="0" smtClean="0"/>
              <a:t>)</a:t>
            </a:r>
          </a:p>
          <a:p>
            <a:pPr lvl="1"/>
            <a:r>
              <a:rPr lang="en-GB" sz="2000" b="1" dirty="0" smtClean="0"/>
              <a:t>{    </a:t>
            </a:r>
          </a:p>
          <a:p>
            <a:pPr lvl="1"/>
            <a:r>
              <a:rPr lang="en-GB" sz="2000" b="1" dirty="0" smtClean="0"/>
              <a:t>print </a:t>
            </a:r>
            <a:r>
              <a:rPr lang="en-GB" sz="2000" b="1" dirty="0"/>
              <a:t>"`$genome' has a gene count of $count\n</a:t>
            </a:r>
            <a:r>
              <a:rPr lang="en-GB" sz="2000" b="1" dirty="0" smtClean="0"/>
              <a:t>";</a:t>
            </a:r>
          </a:p>
          <a:p>
            <a:pPr lvl="1"/>
            <a:r>
              <a:rPr lang="en-GB" sz="2000" b="1" dirty="0" smtClean="0"/>
              <a:t>}</a:t>
            </a:r>
            <a:endParaRPr lang="en-IE" sz="2000" b="1" dirty="0" smtClean="0"/>
          </a:p>
          <a:p>
            <a:endParaRPr lang="en-IE" sz="2400" dirty="0" smtClean="0"/>
          </a:p>
          <a:p>
            <a:r>
              <a:rPr lang="en-IE" sz="2400" dirty="0" smtClean="0"/>
              <a:t>Refer to </a:t>
            </a:r>
            <a:r>
              <a:rPr lang="en-IE" sz="2400" dirty="0" smtClean="0">
                <a:solidFill>
                  <a:srgbClr val="FF0000"/>
                </a:solidFill>
              </a:rPr>
              <a:t> </a:t>
            </a:r>
            <a:r>
              <a:rPr lang="en-IE" sz="2400" b="1" dirty="0" smtClean="0">
                <a:solidFill>
                  <a:srgbClr val="FF0000"/>
                </a:solidFill>
              </a:rPr>
              <a:t>genes.pl</a:t>
            </a:r>
            <a:r>
              <a:rPr lang="en-IE" sz="2400" dirty="0" smtClean="0">
                <a:solidFill>
                  <a:srgbClr val="FF0000"/>
                </a:solidFill>
              </a:rPr>
              <a:t>  </a:t>
            </a:r>
            <a:r>
              <a:rPr lang="en-IE" sz="2400" dirty="0" smtClean="0"/>
              <a:t> 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08656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E" dirty="0" smtClean="0"/>
              <a:t>Hashes: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 lnSpcReduction="10000"/>
          </a:bodyPr>
          <a:lstStyle/>
          <a:p>
            <a:endParaRPr lang="en-IE" dirty="0" smtClean="0"/>
          </a:p>
          <a:p>
            <a:r>
              <a:rPr lang="en-IE" dirty="0" smtClean="0"/>
              <a:t>A Hash table can be often used like an reference index ; e.g. “code of life” translation table : </a:t>
            </a:r>
          </a:p>
          <a:p>
            <a:pPr lvl="1"/>
            <a:r>
              <a:rPr lang="en-IE" b="1" dirty="0" smtClean="0"/>
              <a:t>As shown before</a:t>
            </a:r>
            <a:r>
              <a:rPr lang="en-IE" b="1" dirty="0" smtClean="0">
                <a:solidFill>
                  <a:srgbClr val="FF0000"/>
                </a:solidFill>
              </a:rPr>
              <a:t> </a:t>
            </a:r>
            <a:r>
              <a:rPr lang="en-IE" b="1" dirty="0" err="1" smtClean="0">
                <a:solidFill>
                  <a:srgbClr val="FF0000"/>
                </a:solidFill>
              </a:rPr>
              <a:t>hash_base.pl</a:t>
            </a:r>
            <a:r>
              <a:rPr lang="en-IE" b="1" dirty="0" smtClean="0">
                <a:solidFill>
                  <a:srgbClr val="FF0000"/>
                </a:solidFill>
              </a:rPr>
              <a:t>  </a:t>
            </a:r>
            <a:r>
              <a:rPr lang="en-IE" dirty="0" smtClean="0"/>
              <a:t>shows  what the nucleotide base letter stands for. </a:t>
            </a:r>
          </a:p>
          <a:p>
            <a:pPr lvl="1"/>
            <a:endParaRPr lang="en-IE" dirty="0" smtClean="0"/>
          </a:p>
          <a:p>
            <a:pPr lvl="1"/>
            <a:r>
              <a:rPr lang="en-IE" dirty="0" smtClean="0"/>
              <a:t>Moreover A Hash tables could be use to create a DNA codon conversion table so that when a codon (a set of three DNA molecules) is encountered as input it converts it to an amino acid; e.g. name, letter ….. ; ATG   Methionine , MET or M  (the M is the way this amino acid is represent in files)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pPr lvl="1"/>
            <a:endParaRPr lang="en-IE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Error prevention: exists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It is important to try and prevent errors occurring; such as entering a key that is not in the table.</a:t>
            </a:r>
          </a:p>
          <a:p>
            <a:r>
              <a:rPr lang="en-GB" dirty="0" smtClean="0"/>
              <a:t>if this happens you need to effectively deal with it by using the exists function.</a:t>
            </a:r>
          </a:p>
          <a:p>
            <a:r>
              <a:rPr lang="en-GB" dirty="0" smtClean="0"/>
              <a:t>The function returns a value of true if the entry is there or false it is not. </a:t>
            </a:r>
          </a:p>
          <a:p>
            <a:pPr lvl="1"/>
            <a:r>
              <a:rPr lang="en-GB" dirty="0"/>
              <a:t>if (exists $</a:t>
            </a:r>
            <a:r>
              <a:rPr lang="en-GB" dirty="0" err="1"/>
              <a:t>nucleotide_bases</a:t>
            </a:r>
            <a:r>
              <a:rPr lang="en-GB" dirty="0" smtClean="0"/>
              <a:t>{$_})</a:t>
            </a:r>
          </a:p>
          <a:p>
            <a:pPr lvl="1"/>
            <a:r>
              <a:rPr lang="en-GB" dirty="0" smtClean="0"/>
              <a:t>{</a:t>
            </a:r>
          </a:p>
          <a:p>
            <a:pPr lvl="1"/>
            <a:r>
              <a:rPr lang="en-GB" dirty="0"/>
              <a:t> </a:t>
            </a:r>
            <a:r>
              <a:rPr lang="en-GB" dirty="0" smtClean="0"/>
              <a:t>	print “exists\n”;</a:t>
            </a:r>
          </a:p>
          <a:p>
            <a:pPr lvl="1"/>
            <a:r>
              <a:rPr lang="en-GB" dirty="0" smtClean="0"/>
              <a:t>}</a:t>
            </a:r>
          </a:p>
          <a:p>
            <a:pPr lvl="1"/>
            <a:r>
              <a:rPr lang="en-GB" dirty="0" smtClean="0"/>
              <a:t>else</a:t>
            </a:r>
          </a:p>
          <a:p>
            <a:pPr lvl="1"/>
            <a:r>
              <a:rPr lang="en-GB" dirty="0" smtClean="0"/>
              <a:t>{</a:t>
            </a:r>
          </a:p>
          <a:p>
            <a:pPr lvl="2"/>
            <a:r>
              <a:rPr lang="en-GB" dirty="0" smtClean="0"/>
              <a:t>print  “does not </a:t>
            </a:r>
            <a:r>
              <a:rPr lang="en-GB" dirty="0" err="1" smtClean="0"/>
              <a:t>exis</a:t>
            </a:r>
            <a:r>
              <a:rPr lang="en-GB" dirty="0" smtClean="0"/>
              <a:t>\</a:t>
            </a:r>
            <a:r>
              <a:rPr lang="en-GB" dirty="0" err="1" smtClean="0"/>
              <a:t>nt</a:t>
            </a:r>
            <a:r>
              <a:rPr lang="en-GB" dirty="0" smtClean="0"/>
              <a:t>”;</a:t>
            </a:r>
          </a:p>
          <a:p>
            <a:pPr lvl="1"/>
            <a:r>
              <a:rPr lang="en-GB" dirty="0" smtClean="0"/>
              <a:t>}</a:t>
            </a:r>
          </a:p>
          <a:p>
            <a:pPr lvl="1"/>
            <a:endParaRPr lang="en-GB" dirty="0" smtClean="0"/>
          </a:p>
          <a:p>
            <a:pPr lvl="1"/>
            <a:r>
              <a:rPr lang="en-GB" b="1" dirty="0" smtClean="0">
                <a:solidFill>
                  <a:srgbClr val="FF0000"/>
                </a:solidFill>
              </a:rPr>
              <a:t>hash_base_ErrorPrevention.pl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1768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IE" dirty="0" smtClean="0"/>
              <a:t>Sample question: translator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rmAutofit fontScale="85000" lnSpcReduction="10000"/>
          </a:bodyPr>
          <a:lstStyle/>
          <a:p>
            <a:r>
              <a:rPr lang="en-IE" b="1" dirty="0" smtClean="0"/>
              <a:t>Given</a:t>
            </a:r>
            <a:r>
              <a:rPr lang="en-IE" b="1" dirty="0" smtClean="0"/>
              <a:t> </a:t>
            </a:r>
            <a:r>
              <a:rPr lang="en-IE" b="1" dirty="0" smtClean="0"/>
              <a:t>a hash table for converting DNA </a:t>
            </a:r>
            <a:r>
              <a:rPr lang="en-IE" b="1" dirty="0" err="1" smtClean="0"/>
              <a:t>condons</a:t>
            </a:r>
            <a:r>
              <a:rPr lang="en-IE" b="1" dirty="0" smtClean="0"/>
              <a:t> (3 bases) into amino </a:t>
            </a:r>
            <a:r>
              <a:rPr lang="en-IE" b="1" dirty="0" smtClean="0"/>
              <a:t>acids : </a:t>
            </a:r>
            <a:r>
              <a:rPr lang="en-IE" b="1" dirty="0" err="1" smtClean="0"/>
              <a:t>conversiontable.txt</a:t>
            </a:r>
            <a:r>
              <a:rPr lang="en-IE" b="1" dirty="0" smtClean="0"/>
              <a:t> </a:t>
            </a:r>
            <a:endParaRPr lang="en-IE" b="1" dirty="0" smtClean="0"/>
          </a:p>
          <a:p>
            <a:r>
              <a:rPr lang="en-IE" b="1" dirty="0" smtClean="0"/>
              <a:t>Display all the entries to the user</a:t>
            </a:r>
          </a:p>
          <a:p>
            <a:pPr marL="514350" indent="-514350">
              <a:buFont typeface="+mj-lt"/>
              <a:buAutoNum type="arabicPeriod"/>
            </a:pPr>
            <a:r>
              <a:rPr lang="en-IE" b="1" dirty="0" smtClean="0"/>
              <a:t>Continually ask the user to entered three bases and display the corresponding Amino Acid (AA); e.g. </a:t>
            </a:r>
            <a:r>
              <a:rPr lang="en-IE" b="1" dirty="0" err="1" smtClean="0"/>
              <a:t>aug</a:t>
            </a:r>
            <a:r>
              <a:rPr lang="en-IE" b="1" dirty="0" smtClean="0"/>
              <a:t> </a:t>
            </a:r>
            <a:r>
              <a:rPr lang="en-IE" b="1" dirty="0" smtClean="0">
                <a:sym typeface="Wingdings" pitchFamily="2" charset="2"/>
              </a:rPr>
              <a:t> met …. Repeat the process until a “stop” codon is entered. </a:t>
            </a:r>
            <a:r>
              <a:rPr lang="en-IE" b="1" dirty="0" smtClean="0">
                <a:sym typeface="Wingdings" pitchFamily="2" charset="2"/>
              </a:rPr>
              <a:t>Display the sequence of inputs (the DNA sequence and the converted </a:t>
            </a:r>
            <a:r>
              <a:rPr lang="en-IE" b="1" dirty="0" smtClean="0">
                <a:sym typeface="Wingdings" pitchFamily="2" charset="2"/>
              </a:rPr>
              <a:t>amino acid)</a:t>
            </a:r>
            <a:endParaRPr lang="en-IE" b="1" dirty="0" smtClean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IE" b="1" dirty="0" smtClean="0">
                <a:sym typeface="Wingdings" pitchFamily="2" charset="2"/>
              </a:rPr>
              <a:t>Display the DNA sequence, from part 2, as an </a:t>
            </a:r>
            <a:r>
              <a:rPr lang="en-IE" b="1" dirty="0" smtClean="0">
                <a:sym typeface="Wingdings" pitchFamily="2" charset="2"/>
              </a:rPr>
              <a:t>amino </a:t>
            </a:r>
            <a:r>
              <a:rPr lang="en-IE" b="1" dirty="0" smtClean="0">
                <a:sym typeface="Wingdings" pitchFamily="2" charset="2"/>
              </a:rPr>
              <a:t>acid sequence, this time using only a single characters for each amino acid</a:t>
            </a:r>
            <a:r>
              <a:rPr lang="en-IE" b="1" dirty="0" smtClean="0">
                <a:sym typeface="Wingdings" pitchFamily="2" charset="2"/>
              </a:rPr>
              <a:t>. (use </a:t>
            </a:r>
            <a:r>
              <a:rPr lang="en-IE" b="1" dirty="0" err="1" smtClean="0">
                <a:sym typeface="Wingdings" pitchFamily="2" charset="2"/>
              </a:rPr>
              <a:t>DNA_AA_table</a:t>
            </a:r>
            <a:r>
              <a:rPr lang="en-IE" b="1" dirty="0" smtClean="0">
                <a:sym typeface="Wingdings" pitchFamily="2" charset="2"/>
              </a:rPr>
              <a:t>). Display the DNA sequence and the amino acid sequence [hint: string </a:t>
            </a:r>
            <a:r>
              <a:rPr lang="en-IE" b="1" dirty="0" err="1" smtClean="0">
                <a:sym typeface="Wingdings" pitchFamily="2" charset="2"/>
              </a:rPr>
              <a:t>contatenation</a:t>
            </a:r>
            <a:r>
              <a:rPr lang="en-IE" b="1" dirty="0" smtClean="0">
                <a:sym typeface="Wingdings" pitchFamily="2" charset="2"/>
              </a:rPr>
              <a:t>]    </a:t>
            </a:r>
          </a:p>
          <a:p>
            <a:pPr marL="0" indent="0">
              <a:buNone/>
            </a:pPr>
            <a:r>
              <a:rPr lang="en-IE" b="1" dirty="0" smtClean="0">
                <a:sym typeface="Wingdings" pitchFamily="2" charset="2"/>
              </a:rPr>
              <a:t>Do not forget to error check the </a:t>
            </a:r>
            <a:r>
              <a:rPr lang="en-IE" b="1" dirty="0" err="1" smtClean="0">
                <a:sym typeface="Wingdings" pitchFamily="2" charset="2"/>
              </a:rPr>
              <a:t>enteries</a:t>
            </a:r>
            <a:r>
              <a:rPr lang="en-IE" b="1" dirty="0" smtClean="0">
                <a:sym typeface="Wingdings" pitchFamily="2" charset="2"/>
              </a:rPr>
              <a:t>!!!!!!!!</a:t>
            </a:r>
            <a:endParaRPr lang="en-IE" b="1" dirty="0" smtClean="0">
              <a:sym typeface="Wingdings" pitchFamily="2" charset="2"/>
            </a:endParaRPr>
          </a:p>
          <a:p>
            <a:endParaRPr lang="en-IE" b="1" dirty="0" smtClean="0">
              <a:sym typeface="Wingdings" pitchFamily="2" charset="2"/>
            </a:endParaRPr>
          </a:p>
          <a:p>
            <a:endParaRPr lang="en-IE" b="1" dirty="0" smtClean="0">
              <a:sym typeface="Wingdings" pitchFamily="2" charset="2"/>
            </a:endParaRPr>
          </a:p>
          <a:p>
            <a:endParaRPr lang="en-IE" b="1" dirty="0" smtClean="0">
              <a:sym typeface="Wingdings" pitchFamily="2" charset="2"/>
            </a:endParaRPr>
          </a:p>
          <a:p>
            <a:endParaRPr lang="en-IE" b="1" dirty="0" smtClean="0"/>
          </a:p>
          <a:p>
            <a:pPr lvl="1"/>
            <a:endParaRPr lang="en-IE" dirty="0" smtClean="0"/>
          </a:p>
          <a:p>
            <a:endParaRPr lang="en-IE" dirty="0" smtClean="0"/>
          </a:p>
          <a:p>
            <a:pPr lvl="1"/>
            <a:endParaRPr lang="en-IE" dirty="0" smtClean="0"/>
          </a:p>
          <a:p>
            <a:pPr lvl="2"/>
            <a:endParaRPr lang="en-IE" dirty="0" smtClean="0"/>
          </a:p>
          <a:p>
            <a:endParaRPr lang="en-IE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775</Words>
  <Application>Microsoft Office PowerPoint</Application>
  <PresentationFormat>On-screen Show (4:3)</PresentationFormat>
  <Paragraphs>104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Hash Tables lecture</vt:lpstr>
      <vt:lpstr>What is a hash table</vt:lpstr>
      <vt:lpstr>Declare and define Hash Table</vt:lpstr>
      <vt:lpstr>Add / delete entries   </vt:lpstr>
      <vt:lpstr>Output and Assign “entry” values  </vt:lpstr>
      <vt:lpstr>Displaying all entries in a hash table</vt:lpstr>
      <vt:lpstr>Hashes: </vt:lpstr>
      <vt:lpstr>Error prevention: exists</vt:lpstr>
      <vt:lpstr>Sample question: translator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(if else) lecture</dc:title>
  <dc:creator>dmanley</dc:creator>
  <cp:lastModifiedBy>Denis Manley</cp:lastModifiedBy>
  <cp:revision>51</cp:revision>
  <dcterms:created xsi:type="dcterms:W3CDTF">2012-02-01T10:58:48Z</dcterms:created>
  <dcterms:modified xsi:type="dcterms:W3CDTF">2016-10-13T15:23:58Z</dcterms:modified>
</cp:coreProperties>
</file>