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1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8070" autoAdjust="0"/>
  </p:normalViewPr>
  <p:slideViewPr>
    <p:cSldViewPr>
      <p:cViewPr varScale="1">
        <p:scale>
          <a:sx n="67" d="100"/>
          <a:sy n="67" d="100"/>
        </p:scale>
        <p:origin x="19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a Secillano" userId="541307c02b747e44" providerId="LiveId" clId="{E9FC4263-61CD-400E-AF1E-C52D28EDDD55}"/>
    <pc:docChg chg="custSel modSld">
      <pc:chgData name="Erika Secillano" userId="541307c02b747e44" providerId="LiveId" clId="{E9FC4263-61CD-400E-AF1E-C52D28EDDD55}" dt="2018-10-18T20:05:34.262" v="132" actId="20577"/>
      <pc:docMkLst>
        <pc:docMk/>
      </pc:docMkLst>
      <pc:sldChg chg="modNotesTx">
        <pc:chgData name="Erika Secillano" userId="541307c02b747e44" providerId="LiveId" clId="{E9FC4263-61CD-400E-AF1E-C52D28EDDD55}" dt="2018-10-18T19:55:00.655" v="49" actId="20577"/>
        <pc:sldMkLst>
          <pc:docMk/>
          <pc:sldMk cId="0" sldId="258"/>
        </pc:sldMkLst>
      </pc:sldChg>
      <pc:sldChg chg="modNotesTx">
        <pc:chgData name="Erika Secillano" userId="541307c02b747e44" providerId="LiveId" clId="{E9FC4263-61CD-400E-AF1E-C52D28EDDD55}" dt="2018-10-18T20:05:34.262" v="132" actId="20577"/>
        <pc:sldMkLst>
          <pc:docMk/>
          <pc:sldMk cId="0" sldId="261"/>
        </pc:sldMkLst>
      </pc:sldChg>
      <pc:sldChg chg="modNotesTx">
        <pc:chgData name="Erika Secillano" userId="541307c02b747e44" providerId="LiveId" clId="{E9FC4263-61CD-400E-AF1E-C52D28EDDD55}" dt="2018-10-18T19:59:32.619" v="100" actId="20577"/>
        <pc:sldMkLst>
          <pc:docMk/>
          <pc:sldMk cId="3011758097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472E0-374E-47EA-8F93-49D9FD2E9ABD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59C3-6A38-4DCA-8D36-D8276ABEBE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7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59C3-6A38-4DCA-8D36-D8276ABEBE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67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Read each line of the array then join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59C3-6A38-4DCA-8D36-D8276ABEBE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9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Off set position every 3</a:t>
            </a:r>
            <a:r>
              <a:rPr lang="en-IE" baseline="30000" dirty="0"/>
              <a:t>rd</a:t>
            </a:r>
            <a:r>
              <a:rPr lang="en-IE" dirty="0"/>
              <a:t> position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59C3-6A38-4DCA-8D36-D8276ABEBE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24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For loop and extract substrings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59C3-6A38-4DCA-8D36-D8276ABEBE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6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EEE4-6726-421F-B060-BDDF49FCAAD6}" type="datetimeFigureOut">
              <a:rPr lang="en-IE" smtClean="0"/>
              <a:pPr/>
              <a:t>18/10/2018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E566-590A-44DC-8F4F-ED708F69F6E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String ($</a:t>
            </a:r>
            <a:r>
              <a:rPr lang="en-IE" dirty="0" err="1"/>
              <a:t>var</a:t>
            </a:r>
            <a:r>
              <a:rPr lang="en-IE" dirty="0"/>
              <a:t>) arrays (@array) conversion and substring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Lecture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 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191289"/>
            <a:ext cx="8229600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Download the </a:t>
            </a:r>
          </a:p>
          <a:p>
            <a:pPr lvl="1"/>
            <a:r>
              <a:rPr lang="en-GB" sz="2400" i="1" dirty="0"/>
              <a:t>e. coli pal gene. </a:t>
            </a:r>
          </a:p>
          <a:p>
            <a:endParaRPr lang="en-GB" sz="2400" i="1" dirty="0"/>
          </a:p>
          <a:p>
            <a:r>
              <a:rPr lang="en-GB" sz="2400" i="1" dirty="0"/>
              <a:t>Write a </a:t>
            </a:r>
            <a:r>
              <a:rPr lang="en-GB" sz="2400" i="1" dirty="0" err="1"/>
              <a:t>perl</a:t>
            </a:r>
            <a:r>
              <a:rPr lang="en-GB" sz="2400" i="1" dirty="0"/>
              <a:t> script to find potential ORF.</a:t>
            </a:r>
            <a:r>
              <a:rPr lang="en-GB" sz="2400" i="1" dirty="0">
                <a:solidFill>
                  <a:srgbClr val="FF0000"/>
                </a:solidFill>
              </a:rPr>
              <a:t>  </a:t>
            </a:r>
          </a:p>
          <a:p>
            <a:pPr lvl="1"/>
            <a:r>
              <a:rPr lang="en-GB" sz="2000" i="1" dirty="0">
                <a:solidFill>
                  <a:srgbClr val="FF0000"/>
                </a:solidFill>
              </a:rPr>
              <a:t>Translate a sequence</a:t>
            </a:r>
          </a:p>
          <a:p>
            <a:pPr lvl="1"/>
            <a:r>
              <a:rPr lang="en-GB" sz="2000" i="1" dirty="0">
                <a:solidFill>
                  <a:srgbClr val="FF0000"/>
                </a:solidFill>
              </a:rPr>
              <a:t>….</a:t>
            </a:r>
          </a:p>
          <a:p>
            <a:endParaRPr lang="en-GB" sz="2400" i="1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Analyse the results and discuss the pertinent findings. (compare your findings to that of the annotated graph shown  above. [V.F.I.]</a:t>
            </a:r>
            <a:r>
              <a:rPr lang="en-GB" sz="2400" i="1" dirty="0">
                <a:solidFill>
                  <a:srgbClr val="FF0000"/>
                </a:solidFill>
              </a:rPr>
              <a:t>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8030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/>
              <a:t>Split 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This function can be used to split (divide) data:</a:t>
            </a:r>
          </a:p>
          <a:p>
            <a:pPr lvl="1"/>
            <a:r>
              <a:rPr lang="en-IE" dirty="0"/>
              <a:t>Strings into an arrays. </a:t>
            </a:r>
          </a:p>
          <a:p>
            <a:pPr lvl="1"/>
            <a:r>
              <a:rPr lang="en-IE" dirty="0"/>
              <a:t>Strings into a list of scalars ($variables) </a:t>
            </a:r>
          </a:p>
          <a:p>
            <a:pPr lvl="1"/>
            <a:r>
              <a:rPr lang="en-IE" dirty="0"/>
              <a:t>It can also split each character of a string by using </a:t>
            </a:r>
            <a:r>
              <a:rPr lang="en-IE" b="1" dirty="0"/>
              <a:t>“”</a:t>
            </a:r>
            <a:r>
              <a:rPr lang="en-IE" dirty="0"/>
              <a:t> as the </a:t>
            </a:r>
            <a:r>
              <a:rPr lang="en-IE" dirty="0" err="1"/>
              <a:t>deliminiter</a:t>
            </a:r>
            <a:r>
              <a:rPr lang="en-IE" dirty="0"/>
              <a:t>.</a:t>
            </a:r>
          </a:p>
          <a:p>
            <a:endParaRPr lang="en-GB" sz="2000" dirty="0"/>
          </a:p>
          <a:p>
            <a:r>
              <a:rPr lang="en-GB" sz="2000" i="1" dirty="0">
                <a:solidFill>
                  <a:srgbClr val="FF0000"/>
                </a:solidFill>
              </a:rPr>
              <a:t>&gt;192a8, the lactose gene, e. coli, </a:t>
            </a:r>
            <a:r>
              <a:rPr lang="en-GB" sz="2000" i="1" dirty="0" err="1">
                <a:solidFill>
                  <a:srgbClr val="FF0000"/>
                </a:solidFill>
              </a:rPr>
              <a:t>cambridge</a:t>
            </a:r>
            <a:r>
              <a:rPr lang="en-GB" sz="2000" i="1" dirty="0">
                <a:solidFill>
                  <a:srgbClr val="FF0000"/>
                </a:solidFill>
              </a:rPr>
              <a:t> university, </a:t>
            </a:r>
            <a:r>
              <a:rPr lang="en-GB" sz="2000" i="1" dirty="0" err="1">
                <a:solidFill>
                  <a:srgbClr val="FF0000"/>
                </a:solidFill>
              </a:rPr>
              <a:t>january</a:t>
            </a:r>
            <a:r>
              <a:rPr lang="en-GB" sz="2000" i="1" dirty="0">
                <a:solidFill>
                  <a:srgbClr val="FF0000"/>
                </a:solidFill>
              </a:rPr>
              <a:t> 1981</a:t>
            </a:r>
          </a:p>
          <a:p>
            <a:pPr lvl="1"/>
            <a:r>
              <a:rPr lang="en-US" dirty="0"/>
              <a:t>chomp($line = &lt;&gt;);      # read the line into $line</a:t>
            </a:r>
          </a:p>
          <a:p>
            <a:pPr lvl="1"/>
            <a:r>
              <a:rPr lang="en-GB" dirty="0"/>
              <a:t>@fields = </a:t>
            </a:r>
            <a:r>
              <a:rPr lang="en-GB" b="1" dirty="0"/>
              <a:t>split ‘,’,$line;</a:t>
            </a:r>
            <a:r>
              <a:rPr lang="en-GB" dirty="0"/>
              <a:t>   #splits a String into an array </a:t>
            </a:r>
          </a:p>
          <a:p>
            <a:pPr lvl="1"/>
            <a:r>
              <a:rPr lang="en-US" dirty="0"/>
              <a:t>($</a:t>
            </a:r>
            <a:r>
              <a:rPr lang="en-US" dirty="0" err="1"/>
              <a:t>clone,$laboratory,$left_oligo,$right_oligo</a:t>
            </a:r>
            <a:r>
              <a:rPr lang="en-US" dirty="0"/>
              <a:t>) = split ‘,’,$line;</a:t>
            </a:r>
          </a:p>
          <a:p>
            <a:r>
              <a:rPr lang="en-US" dirty="0"/>
              <a:t>See  </a:t>
            </a:r>
            <a:r>
              <a:rPr lang="en-US" dirty="0">
                <a:solidFill>
                  <a:srgbClr val="FF0000"/>
                </a:solidFill>
              </a:rPr>
              <a:t> Split_Example.pl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/>
              <a:t>Join: elements of an array/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The join function is the reverse of the split:</a:t>
            </a:r>
          </a:p>
          <a:p>
            <a:pPr lvl="1"/>
            <a:r>
              <a:rPr lang="en-IE" dirty="0"/>
              <a:t>Convert an array into a string</a:t>
            </a:r>
          </a:p>
          <a:p>
            <a:endParaRPr lang="en-IE" dirty="0"/>
          </a:p>
          <a:p>
            <a:r>
              <a:rPr lang="en-IE" dirty="0"/>
              <a:t>To transform arrays (lists) into strings: join</a:t>
            </a:r>
          </a:p>
          <a:p>
            <a:pPr lvl="2"/>
            <a:r>
              <a:rPr lang="en-US" sz="2600" b="1" dirty="0"/>
              <a:t>#initialize an array </a:t>
            </a:r>
          </a:p>
          <a:p>
            <a:pPr lvl="2"/>
            <a:r>
              <a:rPr lang="en-US" sz="2600" b="1" dirty="0"/>
              <a:t>@</a:t>
            </a:r>
            <a:r>
              <a:rPr lang="en-US" sz="2600" b="1" dirty="0" err="1"/>
              <a:t>seq</a:t>
            </a:r>
            <a:r>
              <a:rPr lang="en-US" sz="2600" b="1" dirty="0"/>
              <a:t> = (“</a:t>
            </a:r>
            <a:r>
              <a:rPr lang="en-US" sz="2600" b="1" dirty="0" err="1"/>
              <a:t>aaaaaa",“tttttt",“cccccc",“ggggggg</a:t>
            </a:r>
            <a:r>
              <a:rPr lang="en-US" sz="2600" b="1" dirty="0"/>
              <a:t>"); </a:t>
            </a:r>
          </a:p>
          <a:p>
            <a:pPr lvl="2"/>
            <a:endParaRPr lang="en-US" sz="2600" b="1" dirty="0"/>
          </a:p>
          <a:p>
            <a:pPr lvl="2"/>
            <a:r>
              <a:rPr lang="en-US" sz="2600" b="1" dirty="0"/>
              <a:t>$</a:t>
            </a:r>
            <a:r>
              <a:rPr lang="en-US" sz="2600" b="1" dirty="0" err="1"/>
              <a:t>CombinedSeq</a:t>
            </a:r>
            <a:r>
              <a:rPr lang="en-US" sz="2600" b="1" dirty="0"/>
              <a:t> = join ‘', @</a:t>
            </a:r>
            <a:r>
              <a:rPr lang="en-US" sz="2600" b="1" dirty="0" err="1"/>
              <a:t>seq</a:t>
            </a:r>
            <a:r>
              <a:rPr lang="en-US" sz="2600" b="1" dirty="0"/>
              <a:t>;</a:t>
            </a:r>
          </a:p>
          <a:p>
            <a:pPr lvl="2"/>
            <a:endParaRPr lang="en-US" sz="2600" b="1" dirty="0"/>
          </a:p>
          <a:p>
            <a:pPr lvl="2"/>
            <a:r>
              <a:rPr lang="en-US" sz="2600" b="1" dirty="0"/>
              <a:t>Result of the join  is:</a:t>
            </a:r>
          </a:p>
          <a:p>
            <a:pPr lvl="2"/>
            <a:r>
              <a:rPr lang="en-US" sz="2600" b="1" dirty="0"/>
              <a:t> </a:t>
            </a:r>
            <a:r>
              <a:rPr lang="en-US" sz="2600" b="1" dirty="0" err="1"/>
              <a:t>aaaaaattttttccccccggggggg</a:t>
            </a:r>
            <a:endParaRPr lang="en-US" sz="2600" b="1" dirty="0"/>
          </a:p>
          <a:p>
            <a:pPr lvl="2"/>
            <a:endParaRPr lang="en-GB" sz="1400" dirty="0"/>
          </a:p>
          <a:p>
            <a:pPr lvl="2"/>
            <a:endParaRPr lang="en-GB" sz="1400" dirty="0"/>
          </a:p>
          <a:p>
            <a:pPr lvl="2"/>
            <a:endParaRPr lang="en-IE" dirty="0"/>
          </a:p>
          <a:p>
            <a:r>
              <a:rPr lang="en-IE" dirty="0"/>
              <a:t>See </a:t>
            </a:r>
            <a:r>
              <a:rPr lang="en-IE" b="1" dirty="0">
                <a:solidFill>
                  <a:srgbClr val="FF0000"/>
                </a:solidFill>
              </a:rPr>
              <a:t>Join_Example.pl</a:t>
            </a:r>
          </a:p>
          <a:p>
            <a:endParaRPr lang="en-IE" dirty="0"/>
          </a:p>
          <a:p>
            <a:pPr lvl="1"/>
            <a:endParaRPr lang="en-GB" dirty="0"/>
          </a:p>
          <a:p>
            <a:pPr lvl="1">
              <a:buNone/>
            </a:pPr>
            <a:endParaRPr lang="en-IE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>
              <a:buNone/>
            </a:pPr>
            <a:endParaRPr lang="en-IE" dirty="0"/>
          </a:p>
          <a:p>
            <a:pPr lvl="2"/>
            <a:endParaRPr lang="en-IE" dirty="0"/>
          </a:p>
          <a:p>
            <a:pPr lvl="1"/>
            <a:endParaRPr lang="en-GB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concatenate two strings you use the </a:t>
            </a:r>
          </a:p>
          <a:p>
            <a:pPr lvl="1"/>
            <a:r>
              <a:rPr lang="en-GB" b="1" dirty="0"/>
              <a:t>.=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For example </a:t>
            </a:r>
          </a:p>
          <a:p>
            <a:pPr lvl="2"/>
            <a:r>
              <a:rPr lang="en-GB" dirty="0"/>
              <a:t>Set Seq1 to be a null string:  </a:t>
            </a:r>
            <a:r>
              <a:rPr lang="en-GB" b="1" dirty="0"/>
              <a:t>$</a:t>
            </a:r>
            <a:r>
              <a:rPr lang="en-GB" b="1" dirty="0" err="1"/>
              <a:t>seq</a:t>
            </a:r>
            <a:r>
              <a:rPr lang="en-GB" b="1" dirty="0"/>
              <a:t> = “”;</a:t>
            </a:r>
          </a:p>
          <a:p>
            <a:pPr lvl="2"/>
            <a:r>
              <a:rPr lang="en-GB" dirty="0"/>
              <a:t>We can add (concatenate) a sequence to this by:</a:t>
            </a:r>
          </a:p>
          <a:p>
            <a:pPr lvl="2"/>
            <a:r>
              <a:rPr lang="en-GB" dirty="0"/>
              <a:t>$</a:t>
            </a:r>
            <a:r>
              <a:rPr lang="en-GB" dirty="0" err="1"/>
              <a:t>seq</a:t>
            </a:r>
            <a:r>
              <a:rPr lang="en-GB" b="1" dirty="0"/>
              <a:t> .= </a:t>
            </a:r>
            <a:r>
              <a:rPr lang="en-GB" dirty="0"/>
              <a:t>$input_seq2;  ( </a:t>
            </a:r>
            <a:r>
              <a:rPr lang="en-GB" b="1" dirty="0"/>
              <a:t>.=</a:t>
            </a:r>
            <a:r>
              <a:rPr lang="en-GB" dirty="0"/>
              <a:t>) the dot =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It can be used to read in sequences and join them together so they form one string.  An alternative to “join” approach</a:t>
            </a:r>
          </a:p>
        </p:txBody>
      </p:sp>
    </p:spTree>
    <p:extLst>
      <p:ext uri="{BB962C8B-B14F-4D97-AF65-F5344CB8AC3E}">
        <p14:creationId xmlns:p14="http://schemas.microsoft.com/office/powerpoint/2010/main" val="1523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Extracting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IE" sz="2400" dirty="0" err="1"/>
              <a:t>Substr</a:t>
            </a:r>
            <a:r>
              <a:rPr lang="en-IE" sz="2400" dirty="0"/>
              <a:t>: a function to extracting a substring from a string.</a:t>
            </a:r>
          </a:p>
          <a:p>
            <a:r>
              <a:rPr lang="en-IE" sz="2400" dirty="0"/>
              <a:t>Assume the string is: </a:t>
            </a:r>
            <a:r>
              <a:rPr lang="en-IE" sz="2000" i="1" dirty="0"/>
              <a:t>AAAAGGGGCCCCTTTT</a:t>
            </a:r>
          </a:p>
          <a:p>
            <a:endParaRPr lang="en-IE" sz="2000" i="1" dirty="0"/>
          </a:p>
          <a:p>
            <a:r>
              <a:rPr lang="en-IE" sz="2400" dirty="0"/>
              <a:t>To extract the sequence AGG (</a:t>
            </a:r>
            <a:r>
              <a:rPr lang="en-IE" sz="2400" b="1" dirty="0"/>
              <a:t>a codon</a:t>
            </a:r>
            <a:r>
              <a:rPr lang="en-IE" sz="2400" dirty="0"/>
              <a:t>) from the string we need:</a:t>
            </a:r>
          </a:p>
          <a:p>
            <a:pPr lvl="1"/>
            <a:r>
              <a:rPr lang="en-IE" sz="2400" dirty="0"/>
              <a:t>Move to </a:t>
            </a:r>
            <a:r>
              <a:rPr lang="en-IE" sz="2400" i="1" dirty="0"/>
              <a:t>4th position</a:t>
            </a:r>
            <a:r>
              <a:rPr lang="en-IE" sz="2400" dirty="0"/>
              <a:t> [character} of the string] t. </a:t>
            </a:r>
          </a:p>
          <a:p>
            <a:pPr lvl="1"/>
            <a:r>
              <a:rPr lang="en-IE" sz="2400" dirty="0"/>
              <a:t>Extract 3 characters or a </a:t>
            </a:r>
            <a:r>
              <a:rPr lang="en-IE" sz="2400" i="1" dirty="0"/>
              <a:t>3 character substring</a:t>
            </a:r>
          </a:p>
          <a:p>
            <a:pPr lvl="1"/>
            <a:endParaRPr lang="en-IE" sz="2000" dirty="0"/>
          </a:p>
          <a:p>
            <a:r>
              <a:rPr lang="en-IE" sz="2400" dirty="0"/>
              <a:t>The syntax for </a:t>
            </a:r>
            <a:r>
              <a:rPr lang="en-IE" sz="2400" dirty="0" err="1"/>
              <a:t>perl</a:t>
            </a:r>
            <a:r>
              <a:rPr lang="en-IE" sz="2400" dirty="0"/>
              <a:t> </a:t>
            </a:r>
            <a:r>
              <a:rPr lang="en-IE" sz="2400" dirty="0" err="1"/>
              <a:t>substr</a:t>
            </a:r>
            <a:r>
              <a:rPr lang="en-IE" sz="2400" dirty="0"/>
              <a:t> (substring function)  </a:t>
            </a:r>
          </a:p>
          <a:p>
            <a:pPr lvl="1"/>
            <a:r>
              <a:rPr lang="en-IE" sz="2000" b="1" dirty="0"/>
              <a:t>$sub = </a:t>
            </a:r>
            <a:r>
              <a:rPr lang="en-IE" sz="2000" b="1" dirty="0" err="1"/>
              <a:t>substr</a:t>
            </a:r>
            <a:r>
              <a:rPr lang="en-IE" sz="2000" b="1" dirty="0"/>
              <a:t> ($string, offset position[</a:t>
            </a:r>
            <a:r>
              <a:rPr lang="en-IE" sz="2000" b="1" i="1" dirty="0"/>
              <a:t>position to begin extraction</a:t>
            </a:r>
            <a:r>
              <a:rPr lang="en-IE" sz="2000" b="1" dirty="0"/>
              <a:t>], size of substring)</a:t>
            </a:r>
          </a:p>
          <a:p>
            <a:pPr lvl="1"/>
            <a:endParaRPr lang="en-IE" sz="2000" b="1" dirty="0"/>
          </a:p>
          <a:p>
            <a:pPr lvl="1"/>
            <a:r>
              <a:rPr lang="en-IE" sz="2000" b="1" dirty="0"/>
              <a:t>Offset is </a:t>
            </a:r>
            <a:r>
              <a:rPr lang="en-IE" sz="2000" b="1" i="1" dirty="0"/>
              <a:t>zero</a:t>
            </a:r>
            <a:r>
              <a:rPr lang="en-IE" sz="2000" b="1" dirty="0"/>
              <a:t> based </a:t>
            </a:r>
          </a:p>
          <a:p>
            <a:endParaRPr lang="en-IE" sz="2400" b="1" dirty="0"/>
          </a:p>
          <a:p>
            <a:endParaRPr lang="en-GB" sz="2400" dirty="0">
              <a:solidFill>
                <a:srgbClr val="FF0000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175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Extracting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# more details on substrings can be found at:</a:t>
            </a:r>
          </a:p>
          <a:p>
            <a:r>
              <a:rPr lang="en-GB" sz="2400" dirty="0">
                <a:solidFill>
                  <a:srgbClr val="FF0000"/>
                </a:solidFill>
              </a:rPr>
              <a:t># http://</a:t>
            </a:r>
            <a:r>
              <a:rPr lang="en-GB" sz="2400" dirty="0" err="1">
                <a:solidFill>
                  <a:srgbClr val="FF0000"/>
                </a:solidFill>
              </a:rPr>
              <a:t>perlmeme.org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howtos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perlfunc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substr.html</a:t>
            </a:r>
            <a:endParaRPr lang="en-GB" sz="2400" dirty="0">
              <a:solidFill>
                <a:srgbClr val="FF0000"/>
              </a:solidFill>
            </a:endParaRPr>
          </a:p>
          <a:p>
            <a:endParaRPr lang="en-IE" dirty="0"/>
          </a:p>
          <a:p>
            <a:r>
              <a:rPr lang="en-IE" dirty="0"/>
              <a:t>Extract words (substring) from a sentence (string)</a:t>
            </a:r>
            <a:r>
              <a:rPr lang="en-IE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IE" dirty="0">
                <a:solidFill>
                  <a:srgbClr val="FF0000"/>
                </a:solidFill>
              </a:rPr>
              <a:t>Substring_Example1.pl</a:t>
            </a:r>
          </a:p>
          <a:p>
            <a:pPr lvl="1"/>
            <a:r>
              <a:rPr lang="en-IE" dirty="0">
                <a:solidFill>
                  <a:srgbClr val="002060"/>
                </a:solidFill>
              </a:rPr>
              <a:t>Extract a “codon” from a DNA sequence:</a:t>
            </a:r>
            <a:r>
              <a:rPr lang="en-IE" dirty="0">
                <a:solidFill>
                  <a:srgbClr val="FF0000"/>
                </a:solidFill>
              </a:rPr>
              <a:t> Substring_Example2.pl</a:t>
            </a:r>
            <a:endParaRPr lang="en-GB" dirty="0">
              <a:solidFill>
                <a:srgbClr val="FF0000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726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IE" sz="3200" dirty="0"/>
              <a:t>An alternative “substring” Perl Function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The Unpack function: this a function of the </a:t>
            </a:r>
            <a:r>
              <a:rPr lang="en-IE" dirty="0" err="1"/>
              <a:t>perl</a:t>
            </a:r>
            <a:r>
              <a:rPr lang="en-IE" dirty="0"/>
              <a:t> language that extracts “sets” of characters from a sequence  assign them to an array. </a:t>
            </a:r>
          </a:p>
          <a:p>
            <a:r>
              <a:rPr lang="en-IE" dirty="0"/>
              <a:t>So it can be used to extract groups of 3 bases from a DNA sequence. E.g.. open reading frames,  and assign each set to an element of an array.    </a:t>
            </a:r>
          </a:p>
          <a:p>
            <a:pPr lvl="1"/>
            <a:endParaRPr lang="en-IE" dirty="0"/>
          </a:p>
          <a:p>
            <a:pPr lvl="1"/>
            <a:r>
              <a:rPr lang="en-US" dirty="0"/>
              <a:t>@triplets = unpack("a3" x (length($line)/3), $line);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need to frame shift  (e.g.  Start at the second positions); you could use: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@triplets = unpack(‘a1’ . “a3” x (length ($line)/3),$line);</a:t>
            </a:r>
            <a:endParaRPr lang="en-IE" sz="2400" dirty="0">
              <a:solidFill>
                <a:srgbClr val="FF0000"/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sz="4200" b="1" dirty="0"/>
              <a:t>See </a:t>
            </a:r>
            <a:r>
              <a:rPr lang="en-US" sz="4200" b="1" dirty="0">
                <a:solidFill>
                  <a:srgbClr val="FF0000"/>
                </a:solidFill>
              </a:rPr>
              <a:t>Unpack_codons.pl  (</a:t>
            </a:r>
            <a:r>
              <a:rPr lang="en-US" sz="4200" b="1" dirty="0"/>
              <a:t>Run to show the output</a:t>
            </a:r>
            <a:r>
              <a:rPr lang="en-US" sz="4200" b="1" dirty="0">
                <a:solidFill>
                  <a:srgbClr val="FF0000"/>
                </a:solidFill>
              </a:rPr>
              <a:t>)</a:t>
            </a:r>
            <a:endParaRPr lang="en-GB" sz="4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/>
              <a:t>Sample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Write a script to read in the contents of a (DNA/AA) </a:t>
            </a:r>
            <a:r>
              <a:rPr lang="en-IE" dirty="0" err="1"/>
              <a:t>fasta</a:t>
            </a:r>
            <a:r>
              <a:rPr lang="en-IE" dirty="0"/>
              <a:t> file (without descriptor line) and print it out as a string containing </a:t>
            </a:r>
            <a:r>
              <a:rPr lang="en-IE" i="1" dirty="0"/>
              <a:t>all</a:t>
            </a:r>
            <a:r>
              <a:rPr lang="en-IE" dirty="0"/>
              <a:t> the DNA bases/ Amino acids. [using the split and join approach]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Rewrite the above program using the “concatenation”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Modify the unpack example (unpack codons)  using substrings.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question: </a:t>
            </a:r>
            <a:r>
              <a:rPr lang="en-GB" dirty="0" err="1"/>
              <a:t>perl</a:t>
            </a:r>
            <a:r>
              <a:rPr lang="en-GB" dirty="0"/>
              <a:t> scripts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IE" dirty="0"/>
              <a:t>To show all the start and stop codons in a “translated” prokaryotic DNA sequence 							</a:t>
            </a:r>
          </a:p>
          <a:p>
            <a:pPr marL="514350" indent="-514350">
              <a:buFont typeface="+mj-lt"/>
              <a:buAutoNum type="alphaLcParenR"/>
            </a:pPr>
            <a:r>
              <a:rPr lang="en-IE" dirty="0"/>
              <a:t>Using the output from part 5.a list all ORF.			</a:t>
            </a:r>
          </a:p>
          <a:p>
            <a:pPr marL="514350" indent="-514350">
              <a:buFont typeface="+mj-lt"/>
              <a:buAutoNum type="alphaLcParenR"/>
            </a:pPr>
            <a:r>
              <a:rPr lang="en-IE" dirty="0"/>
              <a:t>Will eliminate possible false ORF from the listed generate in part 5b (comment the code to explain your reasoning for the removal of ORF).								</a:t>
            </a:r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520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On-screen Show (4:3)</PresentationFormat>
  <Paragraphs>102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String ($var) arrays (@array) conversion and substring extraction</vt:lpstr>
      <vt:lpstr>Split  strings</vt:lpstr>
      <vt:lpstr>Join: elements of an array/ </vt:lpstr>
      <vt:lpstr>Concatenation</vt:lpstr>
      <vt:lpstr>Extracting substrings</vt:lpstr>
      <vt:lpstr>Extracting substrings</vt:lpstr>
      <vt:lpstr>An alternative “substring” Perl Function</vt:lpstr>
      <vt:lpstr>Sample Exercises</vt:lpstr>
      <vt:lpstr>Assignment question: perl scripts</vt:lpstr>
      <vt:lpstr>Exercise  </vt:lpstr>
    </vt:vector>
  </TitlesOfParts>
  <Company>DIT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data from $string to @array </dc:title>
  <dc:creator>DIT</dc:creator>
  <cp:lastModifiedBy>Erika Secillano</cp:lastModifiedBy>
  <cp:revision>53</cp:revision>
  <dcterms:created xsi:type="dcterms:W3CDTF">2012-03-20T19:57:13Z</dcterms:created>
  <dcterms:modified xsi:type="dcterms:W3CDTF">2018-10-18T20:05:48Z</dcterms:modified>
</cp:coreProperties>
</file>