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1" r:id="rId1"/>
  </p:sldMasterIdLst>
  <p:sldIdLst>
    <p:sldId id="256" r:id="rId2"/>
    <p:sldId id="257" r:id="rId3"/>
    <p:sldId id="258" r:id="rId4"/>
    <p:sldId id="259" r:id="rId5"/>
    <p:sldId id="261" r:id="rId6"/>
    <p:sldId id="272" r:id="rId7"/>
    <p:sldId id="262" r:id="rId8"/>
    <p:sldId id="265" r:id="rId9"/>
    <p:sldId id="278" r:id="rId10"/>
    <p:sldId id="264" r:id="rId11"/>
    <p:sldId id="267" r:id="rId12"/>
    <p:sldId id="268" r:id="rId13"/>
    <p:sldId id="269" r:id="rId14"/>
    <p:sldId id="274" r:id="rId15"/>
    <p:sldId id="275" r:id="rId16"/>
    <p:sldId id="276" r:id="rId17"/>
    <p:sldId id="279" r:id="rId18"/>
    <p:sldId id="280" r:id="rId19"/>
    <p:sldId id="283" r:id="rId20"/>
    <p:sldId id="282" r:id="rId21"/>
    <p:sldId id="273" r:id="rId22"/>
    <p:sldId id="277" r:id="rId23"/>
    <p:sldId id="281"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06" d="100"/>
          <a:sy n="106" d="100"/>
        </p:scale>
        <p:origin x="12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DIAGRAMA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s-GQ"/>
        </a:p>
      </c:txPr>
    </c:title>
    <c:autoTitleDeleted val="0"/>
    <c:plotArea>
      <c:layout/>
      <c:barChart>
        <c:barDir val="col"/>
        <c:grouping val="clustered"/>
        <c:varyColors val="0"/>
        <c:ser>
          <c:idx val="0"/>
          <c:order val="0"/>
          <c:tx>
            <c:strRef>
              <c:f>Hoja1!$B$1</c:f>
              <c:strCache>
                <c:ptCount val="1"/>
                <c:pt idx="0">
                  <c:v>Encuestas</c:v>
                </c:pt>
              </c:strCache>
            </c:strRef>
          </c:tx>
          <c:spPr>
            <a:solidFill>
              <a:schemeClr val="accent1"/>
            </a:solidFill>
            <a:ln>
              <a:noFill/>
            </a:ln>
            <a:effectLst>
              <a:outerShdw blurRad="254000" sx="102000" sy="102000" algn="ctr" rotWithShape="0">
                <a:prstClr val="black">
                  <a:alpha val="20000"/>
                </a:prstClr>
              </a:outerShdw>
            </a:effectLst>
          </c:spPr>
          <c:invertIfNegative val="0"/>
          <c:dPt>
            <c:idx val="0"/>
            <c:invertIfNegative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544-48B8-8F0A-5AD3D737DA5A}"/>
              </c:ext>
            </c:extLst>
          </c:dPt>
          <c:dPt>
            <c:idx val="1"/>
            <c:invertIfNegative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544-48B8-8F0A-5AD3D737DA5A}"/>
              </c:ext>
            </c:extLst>
          </c:dPt>
          <c:dPt>
            <c:idx val="2"/>
            <c:invertIfNegative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544-48B8-8F0A-5AD3D737DA5A}"/>
              </c:ext>
            </c:extLst>
          </c:dPt>
          <c:dPt>
            <c:idx val="3"/>
            <c:invertIfNegative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544-48B8-8F0A-5AD3D737DA5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GQ"/>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Hoja1!$A$2:$A$5</c:f>
              <c:strCache>
                <c:ptCount val="3"/>
                <c:pt idx="0">
                  <c:v>SI</c:v>
                </c:pt>
                <c:pt idx="1">
                  <c:v>NADA</c:v>
                </c:pt>
                <c:pt idx="2">
                  <c:v>NO</c:v>
                </c:pt>
              </c:strCache>
            </c:strRef>
          </c:cat>
          <c:val>
            <c:numRef>
              <c:f>Hoja1!$B$2:$B$5</c:f>
              <c:numCache>
                <c:formatCode>General</c:formatCode>
                <c:ptCount val="4"/>
                <c:pt idx="0">
                  <c:v>20</c:v>
                </c:pt>
                <c:pt idx="1">
                  <c:v>3</c:v>
                </c:pt>
                <c:pt idx="2">
                  <c:v>2</c:v>
                </c:pt>
                <c:pt idx="3">
                  <c:v>0</c:v>
                </c:pt>
              </c:numCache>
            </c:numRef>
          </c:val>
          <c:extLst>
            <c:ext xmlns:c16="http://schemas.microsoft.com/office/drawing/2014/chart" uri="{C3380CC4-5D6E-409C-BE32-E72D297353CC}">
              <c16:uniqueId val="{00000008-4544-48B8-8F0A-5AD3D737DA5A}"/>
            </c:ext>
          </c:extLst>
        </c:ser>
        <c:ser>
          <c:idx val="1"/>
          <c:order val="1"/>
          <c:tx>
            <c:strRef>
              <c:f>Hoja1!$C$1</c:f>
              <c:strCache>
                <c:ptCount val="1"/>
                <c:pt idx="0">
                  <c:v>columna2</c:v>
                </c:pt>
              </c:strCache>
            </c:strRef>
          </c:tx>
          <c:spPr>
            <a:solidFill>
              <a:schemeClr val="accent2"/>
            </a:solidFill>
            <a:ln>
              <a:noFill/>
            </a:ln>
            <a:effectLst>
              <a:outerShdw blurRad="254000" sx="102000" sy="102000" algn="ctr" rotWithShape="0">
                <a:prstClr val="black">
                  <a:alpha val="20000"/>
                </a:prstClr>
              </a:outerShdw>
            </a:effectLst>
          </c:spPr>
          <c:invertIfNegative val="0"/>
          <c:dPt>
            <c:idx val="0"/>
            <c:invertIfNegative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A-4544-48B8-8F0A-5AD3D737DA5A}"/>
              </c:ext>
            </c:extLst>
          </c:dPt>
          <c:dPt>
            <c:idx val="1"/>
            <c:invertIfNegative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4544-48B8-8F0A-5AD3D737DA5A}"/>
              </c:ext>
            </c:extLst>
          </c:dPt>
          <c:dPt>
            <c:idx val="2"/>
            <c:invertIfNegative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E-4544-48B8-8F0A-5AD3D737DA5A}"/>
              </c:ext>
            </c:extLst>
          </c:dPt>
          <c:dPt>
            <c:idx val="3"/>
            <c:invertIfNegative val="0"/>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0-4544-48B8-8F0A-5AD3D737DA5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GQ"/>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Hoja1!$A$2:$A$5</c:f>
              <c:strCache>
                <c:ptCount val="3"/>
                <c:pt idx="0">
                  <c:v>SI</c:v>
                </c:pt>
                <c:pt idx="1">
                  <c:v>NADA</c:v>
                </c:pt>
                <c:pt idx="2">
                  <c:v>NO</c:v>
                </c:pt>
              </c:strCache>
            </c:strRef>
          </c:cat>
          <c:val>
            <c:numRef>
              <c:f>Hoja1!$C$2:$C$5</c:f>
              <c:numCache>
                <c:formatCode>General</c:formatCode>
                <c:ptCount val="4"/>
                <c:pt idx="0">
                  <c:v>17</c:v>
                </c:pt>
                <c:pt idx="1">
                  <c:v>5</c:v>
                </c:pt>
                <c:pt idx="2">
                  <c:v>3</c:v>
                </c:pt>
                <c:pt idx="3">
                  <c:v>0</c:v>
                </c:pt>
              </c:numCache>
            </c:numRef>
          </c:val>
          <c:extLst>
            <c:ext xmlns:c16="http://schemas.microsoft.com/office/drawing/2014/chart" uri="{C3380CC4-5D6E-409C-BE32-E72D297353CC}">
              <c16:uniqueId val="{00000011-4544-48B8-8F0A-5AD3D737DA5A}"/>
            </c:ext>
          </c:extLst>
        </c:ser>
        <c:ser>
          <c:idx val="2"/>
          <c:order val="2"/>
          <c:tx>
            <c:strRef>
              <c:f>Hoja1!$D$1</c:f>
              <c:strCache>
                <c:ptCount val="1"/>
                <c:pt idx="0">
                  <c:v>Columna3</c:v>
                </c:pt>
              </c:strCache>
            </c:strRef>
          </c:tx>
          <c:spPr>
            <a:solidFill>
              <a:schemeClr val="accent3"/>
            </a:solidFill>
            <a:ln>
              <a:noFill/>
            </a:ln>
            <a:effectLst>
              <a:outerShdw blurRad="254000" sx="102000" sy="102000" algn="ctr" rotWithShape="0">
                <a:prstClr val="black">
                  <a:alpha val="20000"/>
                </a:prstClr>
              </a:outerShdw>
            </a:effectLst>
          </c:spPr>
          <c:invertIfNegative val="0"/>
          <c:dPt>
            <c:idx val="0"/>
            <c:invertIfNegative val="0"/>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4544-48B8-8F0A-5AD3D737DA5A}"/>
              </c:ext>
            </c:extLst>
          </c:dPt>
          <c:dPt>
            <c:idx val="1"/>
            <c:invertIfNegative val="0"/>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4544-48B8-8F0A-5AD3D737DA5A}"/>
              </c:ext>
            </c:extLst>
          </c:dPt>
          <c:dPt>
            <c:idx val="2"/>
            <c:invertIfNegative val="0"/>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4544-48B8-8F0A-5AD3D737DA5A}"/>
              </c:ext>
            </c:extLst>
          </c:dPt>
          <c:dPt>
            <c:idx val="3"/>
            <c:invertIfNegative val="0"/>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4544-48B8-8F0A-5AD3D737DA5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GQ"/>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Hoja1!$A$2:$A$5</c:f>
              <c:strCache>
                <c:ptCount val="3"/>
                <c:pt idx="0">
                  <c:v>SI</c:v>
                </c:pt>
                <c:pt idx="1">
                  <c:v>NADA</c:v>
                </c:pt>
                <c:pt idx="2">
                  <c:v>NO</c:v>
                </c:pt>
              </c:strCache>
            </c:strRef>
          </c:cat>
          <c:val>
            <c:numRef>
              <c:f>Hoja1!$D$2:$D$5</c:f>
              <c:numCache>
                <c:formatCode>General</c:formatCode>
                <c:ptCount val="4"/>
                <c:pt idx="0">
                  <c:v>17</c:v>
                </c:pt>
                <c:pt idx="1">
                  <c:v>2</c:v>
                </c:pt>
                <c:pt idx="2">
                  <c:v>6</c:v>
                </c:pt>
                <c:pt idx="3">
                  <c:v>0</c:v>
                </c:pt>
              </c:numCache>
            </c:numRef>
          </c:val>
          <c:extLst>
            <c:ext xmlns:c16="http://schemas.microsoft.com/office/drawing/2014/chart" uri="{C3380CC4-5D6E-409C-BE32-E72D297353CC}">
              <c16:uniqueId val="{0000001A-4544-48B8-8F0A-5AD3D737DA5A}"/>
            </c:ext>
          </c:extLst>
        </c:ser>
        <c:ser>
          <c:idx val="3"/>
          <c:order val="3"/>
          <c:tx>
            <c:strRef>
              <c:f>Hoja1!$E$1</c:f>
              <c:strCache>
                <c:ptCount val="1"/>
                <c:pt idx="0">
                  <c:v>Columna34</c:v>
                </c:pt>
              </c:strCache>
            </c:strRef>
          </c:tx>
          <c:spPr>
            <a:solidFill>
              <a:schemeClr val="accent4"/>
            </a:solidFill>
            <a:ln>
              <a:noFill/>
            </a:ln>
            <a:effectLst>
              <a:outerShdw blurRad="254000" sx="102000" sy="102000" algn="ctr" rotWithShape="0">
                <a:prstClr val="black">
                  <a:alpha val="20000"/>
                </a:prstClr>
              </a:outerShdw>
            </a:effectLst>
          </c:spPr>
          <c:invertIfNegative val="0"/>
          <c:dPt>
            <c:idx val="0"/>
            <c:invertIfNegative val="0"/>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C-4544-48B8-8F0A-5AD3D737DA5A}"/>
              </c:ext>
            </c:extLst>
          </c:dPt>
          <c:dPt>
            <c:idx val="1"/>
            <c:invertIfNegative val="0"/>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E-4544-48B8-8F0A-5AD3D737DA5A}"/>
              </c:ext>
            </c:extLst>
          </c:dPt>
          <c:dPt>
            <c:idx val="2"/>
            <c:invertIfNegative val="0"/>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0-4544-48B8-8F0A-5AD3D737DA5A}"/>
              </c:ext>
            </c:extLst>
          </c:dPt>
          <c:dPt>
            <c:idx val="3"/>
            <c:invertIfNegative val="0"/>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2-4544-48B8-8F0A-5AD3D737DA5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GQ"/>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Hoja1!$A$2:$A$5</c:f>
              <c:strCache>
                <c:ptCount val="3"/>
                <c:pt idx="0">
                  <c:v>SI</c:v>
                </c:pt>
                <c:pt idx="1">
                  <c:v>NADA</c:v>
                </c:pt>
                <c:pt idx="2">
                  <c:v>NO</c:v>
                </c:pt>
              </c:strCache>
            </c:strRef>
          </c:cat>
          <c:val>
            <c:numRef>
              <c:f>Hoja1!$E$2:$E$5</c:f>
              <c:numCache>
                <c:formatCode>General</c:formatCode>
                <c:ptCount val="4"/>
                <c:pt idx="0">
                  <c:v>18</c:v>
                </c:pt>
                <c:pt idx="1">
                  <c:v>4</c:v>
                </c:pt>
                <c:pt idx="2">
                  <c:v>3</c:v>
                </c:pt>
                <c:pt idx="3">
                  <c:v>0</c:v>
                </c:pt>
              </c:numCache>
            </c:numRef>
          </c:val>
          <c:extLst>
            <c:ext xmlns:c16="http://schemas.microsoft.com/office/drawing/2014/chart" uri="{C3380CC4-5D6E-409C-BE32-E72D297353CC}">
              <c16:uniqueId val="{00000023-4544-48B8-8F0A-5AD3D737DA5A}"/>
            </c:ext>
          </c:extLst>
        </c:ser>
        <c:ser>
          <c:idx val="4"/>
          <c:order val="4"/>
          <c:tx>
            <c:strRef>
              <c:f>Hoja1!$F$1</c:f>
              <c:strCache>
                <c:ptCount val="1"/>
                <c:pt idx="0">
                  <c:v>Columna1</c:v>
                </c:pt>
              </c:strCache>
            </c:strRef>
          </c:tx>
          <c:spPr>
            <a:solidFill>
              <a:schemeClr val="accent5"/>
            </a:solidFill>
            <a:ln>
              <a:noFill/>
            </a:ln>
            <a:effectLst>
              <a:outerShdw blurRad="254000" sx="102000" sy="102000" algn="ctr" rotWithShape="0">
                <a:prstClr val="black">
                  <a:alpha val="20000"/>
                </a:prstClr>
              </a:outerShdw>
            </a:effectLst>
          </c:spPr>
          <c:invertIfNegative val="0"/>
          <c:dPt>
            <c:idx val="0"/>
            <c:invertIfNegative val="0"/>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4544-48B8-8F0A-5AD3D737DA5A}"/>
              </c:ext>
            </c:extLst>
          </c:dPt>
          <c:dPt>
            <c:idx val="1"/>
            <c:invertIfNegative val="0"/>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4544-48B8-8F0A-5AD3D737DA5A}"/>
              </c:ext>
            </c:extLst>
          </c:dPt>
          <c:dPt>
            <c:idx val="2"/>
            <c:invertIfNegative val="0"/>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9-4544-48B8-8F0A-5AD3D737DA5A}"/>
              </c:ext>
            </c:extLst>
          </c:dPt>
          <c:dPt>
            <c:idx val="3"/>
            <c:invertIfNegative val="0"/>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B-4544-48B8-8F0A-5AD3D737DA5A}"/>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s-GQ"/>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Hoja1!$A$2:$A$5</c:f>
              <c:strCache>
                <c:ptCount val="3"/>
                <c:pt idx="0">
                  <c:v>SI</c:v>
                </c:pt>
                <c:pt idx="1">
                  <c:v>NADA</c:v>
                </c:pt>
                <c:pt idx="2">
                  <c:v>NO</c:v>
                </c:pt>
              </c:strCache>
            </c:strRef>
          </c:cat>
          <c:val>
            <c:numRef>
              <c:f>Hoja1!$F$2:$F$5</c:f>
              <c:numCache>
                <c:formatCode>General</c:formatCode>
                <c:ptCount val="4"/>
              </c:numCache>
            </c:numRef>
          </c:val>
          <c:extLst>
            <c:ext xmlns:c16="http://schemas.microsoft.com/office/drawing/2014/chart" uri="{C3380CC4-5D6E-409C-BE32-E72D297353CC}">
              <c16:uniqueId val="{0000002C-4544-48B8-8F0A-5AD3D737DA5A}"/>
            </c:ext>
          </c:extLst>
        </c:ser>
        <c:dLbls>
          <c:showLegendKey val="0"/>
          <c:showVal val="0"/>
          <c:showCatName val="0"/>
          <c:showSerName val="0"/>
          <c:showPercent val="0"/>
          <c:showBubbleSize val="0"/>
        </c:dLbls>
        <c:gapWidth val="100"/>
        <c:axId val="280893104"/>
        <c:axId val="280897680"/>
      </c:barChart>
      <c:catAx>
        <c:axId val="280893104"/>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s-GQ"/>
          </a:p>
        </c:txPr>
        <c:crossAx val="280897680"/>
        <c:crosses val="autoZero"/>
        <c:auto val="1"/>
        <c:lblAlgn val="ctr"/>
        <c:lblOffset val="100"/>
        <c:noMultiLvlLbl val="0"/>
      </c:catAx>
      <c:valAx>
        <c:axId val="280897680"/>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s-GQ"/>
          </a:p>
        </c:txPr>
        <c:crossAx val="280893104"/>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s-GQ"/>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s-GQ"/>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02691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931360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3500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50101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567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65172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55501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433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37724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5520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5765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158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21492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2513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1868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1897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3/26/2025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9701851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932301" y="3517983"/>
            <a:ext cx="8692445" cy="1938992"/>
          </a:xfrm>
          <a:prstGeom prst="rect">
            <a:avLst/>
          </a:prstGeom>
          <a:noFill/>
        </p:spPr>
        <p:txBody>
          <a:bodyPr wrap="square" rtlCol="0">
            <a:spAutoFit/>
          </a:bodyPr>
          <a:lstStyle/>
          <a:p>
            <a:endParaRPr lang="en-US" sz="2000" dirty="0"/>
          </a:p>
          <a:p>
            <a:r>
              <a:rPr lang="es-ES" sz="2000" b="1" dirty="0">
                <a:latin typeface="Arial" panose="020B0604020202020204" pitchFamily="34" charset="0"/>
                <a:cs typeface="Arial" panose="020B0604020202020204" pitchFamily="34" charset="0"/>
              </a:rPr>
              <a:t>               AUTORA</a:t>
            </a:r>
            <a:r>
              <a:rPr lang="es-ES" sz="2000" dirty="0">
                <a:latin typeface="Arial" panose="020B0604020202020204" pitchFamily="34" charset="0"/>
                <a:cs typeface="Arial" panose="020B0604020202020204" pitchFamily="34" charset="0"/>
              </a:rPr>
              <a:t>: MEDIANERA ASANGONO EWORO EYANG</a:t>
            </a:r>
            <a:endParaRPr lang="en-U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a:t>
            </a:r>
            <a:r>
              <a:rPr lang="es-ES" sz="2000" b="1" dirty="0">
                <a:latin typeface="Arial" panose="020B0604020202020204" pitchFamily="34" charset="0"/>
                <a:cs typeface="Arial" panose="020B0604020202020204" pitchFamily="34" charset="0"/>
              </a:rPr>
              <a:t>PROFESOR</a:t>
            </a:r>
            <a:r>
              <a:rPr lang="es-ES" sz="2000" dirty="0">
                <a:latin typeface="Arial" panose="020B0604020202020204" pitchFamily="34" charset="0"/>
                <a:cs typeface="Arial" panose="020B0604020202020204" pitchFamily="34" charset="0"/>
              </a:rPr>
              <a:t>: FERMÍN COPOBORÚ LOERI</a:t>
            </a:r>
          </a:p>
          <a:p>
            <a:endParaRPr lang="es-E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a:t>
            </a:r>
            <a:r>
              <a:rPr lang="es-ES" sz="2000" b="1" dirty="0">
                <a:latin typeface="Arial" panose="020B0604020202020204" pitchFamily="34" charset="0"/>
                <a:cs typeface="Arial" panose="020B0604020202020204" pitchFamily="34" charset="0"/>
              </a:rPr>
              <a:t>LUGAR Y FECHA</a:t>
            </a:r>
            <a:r>
              <a:rPr lang="en-US" sz="2000" dirty="0">
                <a:latin typeface="Arial" panose="020B0604020202020204" pitchFamily="34" charset="0"/>
                <a:cs typeface="Arial" panose="020B0604020202020204" pitchFamily="34" charset="0"/>
              </a:rPr>
              <a:t>: OYALA 27/03/ 2025</a:t>
            </a:r>
          </a:p>
        </p:txBody>
      </p:sp>
      <p:pic>
        <p:nvPicPr>
          <p:cNvPr id="5" name="Imagen 4"/>
          <p:cNvPicPr/>
          <p:nvPr/>
        </p:nvPicPr>
        <p:blipFill>
          <a:blip r:embed="rId2" cstate="print">
            <a:extLst>
              <a:ext uri="{28A0092B-C50C-407E-A947-70E740481C1C}">
                <a14:useLocalDpi xmlns:a14="http://schemas.microsoft.com/office/drawing/2010/main" val="0"/>
              </a:ext>
            </a:extLst>
          </a:blip>
          <a:stretch>
            <a:fillRect/>
          </a:stretch>
        </p:blipFill>
        <p:spPr>
          <a:xfrm>
            <a:off x="10100930" y="32205"/>
            <a:ext cx="2091070" cy="781050"/>
          </a:xfrm>
          <a:prstGeom prst="rect">
            <a:avLst/>
          </a:prstGeom>
        </p:spPr>
      </p:pic>
      <p:pic>
        <p:nvPicPr>
          <p:cNvPr id="6" name="Imagen 5"/>
          <p:cNvPicPr/>
          <p:nvPr/>
        </p:nvPicPr>
        <p:blipFill>
          <a:blip r:embed="rId3" cstate="print">
            <a:extLst>
              <a:ext uri="{28A0092B-C50C-407E-A947-70E740481C1C}">
                <a14:useLocalDpi xmlns:a14="http://schemas.microsoft.com/office/drawing/2010/main" val="0"/>
              </a:ext>
            </a:extLst>
          </a:blip>
          <a:stretch>
            <a:fillRect/>
          </a:stretch>
        </p:blipFill>
        <p:spPr>
          <a:xfrm>
            <a:off x="203288" y="0"/>
            <a:ext cx="2008281" cy="771525"/>
          </a:xfrm>
          <a:prstGeom prst="rect">
            <a:avLst/>
          </a:prstGeom>
        </p:spPr>
      </p:pic>
      <p:sp>
        <p:nvSpPr>
          <p:cNvPr id="7" name="CuadroTexto 6"/>
          <p:cNvSpPr txBox="1"/>
          <p:nvPr/>
        </p:nvSpPr>
        <p:spPr>
          <a:xfrm>
            <a:off x="1601972" y="1731311"/>
            <a:ext cx="10590028" cy="584775"/>
          </a:xfrm>
          <a:prstGeom prst="rect">
            <a:avLst/>
          </a:prstGeom>
          <a:noFill/>
        </p:spPr>
        <p:txBody>
          <a:bodyPr wrap="square" rtlCol="0">
            <a:spAutoFit/>
          </a:bodyPr>
          <a:lstStyle/>
          <a:p>
            <a:r>
              <a:rPr lang="en-US" sz="1600" b="1" dirty="0">
                <a:solidFill>
                  <a:srgbClr val="00B050"/>
                </a:solidFill>
              </a:rPr>
              <a:t>INSTITUTO SUPERIOR DE TELECOMUNICACIONES, TECNOLOG</a:t>
            </a:r>
            <a:r>
              <a:rPr lang="es-ES" sz="1600" b="1" dirty="0">
                <a:solidFill>
                  <a:srgbClr val="00B050"/>
                </a:solidFill>
              </a:rPr>
              <a:t>ÍAS, INFORMACIÓN Y COMUNICACIÓN</a:t>
            </a:r>
            <a:endParaRPr lang="en-US" sz="1600" b="1" dirty="0">
              <a:solidFill>
                <a:srgbClr val="00B050"/>
              </a:solidFill>
            </a:endParaRPr>
          </a:p>
          <a:p>
            <a:endParaRPr lang="en-US" sz="1600" b="1" dirty="0">
              <a:solidFill>
                <a:srgbClr val="00B050"/>
              </a:solidFill>
            </a:endParaRPr>
          </a:p>
        </p:txBody>
      </p:sp>
      <p:sp>
        <p:nvSpPr>
          <p:cNvPr id="8" name="CuadroTexto 7"/>
          <p:cNvSpPr txBox="1"/>
          <p:nvPr/>
        </p:nvSpPr>
        <p:spPr>
          <a:xfrm>
            <a:off x="2211569" y="2477668"/>
            <a:ext cx="8133907" cy="369332"/>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CICLO</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TÉCNICO SUPERIOR EN DASARROLLO DE APLICACIONES WEB</a:t>
            </a:r>
            <a:endParaRPr lang="en-US" dirty="0">
              <a:latin typeface="Arial" panose="020B0604020202020204" pitchFamily="34" charset="0"/>
              <a:cs typeface="Arial" panose="020B0604020202020204" pitchFamily="34" charset="0"/>
            </a:endParaRPr>
          </a:p>
        </p:txBody>
      </p:sp>
      <p:sp>
        <p:nvSpPr>
          <p:cNvPr id="9" name="CuadroTexto 8"/>
          <p:cNvSpPr txBox="1"/>
          <p:nvPr/>
        </p:nvSpPr>
        <p:spPr>
          <a:xfrm>
            <a:off x="2359376" y="3008583"/>
            <a:ext cx="8133907" cy="369332"/>
          </a:xfrm>
          <a:prstGeom prst="rect">
            <a:avLst/>
          </a:prstGeom>
          <a:noFill/>
        </p:spPr>
        <p:txBody>
          <a:bodyPr wrap="square" rtlCol="0">
            <a:spAutoFit/>
          </a:bodyPr>
          <a:lstStyle/>
          <a:p>
            <a:r>
              <a:rPr lang="es-ES" b="1" dirty="0"/>
              <a:t>TEMA</a:t>
            </a:r>
            <a:r>
              <a:rPr lang="en-US" b="1" dirty="0"/>
              <a:t>: </a:t>
            </a:r>
            <a:r>
              <a:rPr lang="es-MX" b="1" dirty="0"/>
              <a:t>TU CASA</a:t>
            </a:r>
            <a:endParaRPr lang="en-US" dirty="0"/>
          </a:p>
        </p:txBody>
      </p:sp>
    </p:spTree>
    <p:extLst>
      <p:ext uri="{BB962C8B-B14F-4D97-AF65-F5344CB8AC3E}">
        <p14:creationId xmlns:p14="http://schemas.microsoft.com/office/powerpoint/2010/main" val="118121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501453" y="1123895"/>
            <a:ext cx="392007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341813" algn="l"/>
              </a:tabLst>
              <a:defRPr>
                <a:solidFill>
                  <a:schemeClr val="tx1"/>
                </a:solidFill>
                <a:latin typeface="Arial" panose="020B0604020202020204" pitchFamily="34" charset="0"/>
              </a:defRPr>
            </a:lvl1pPr>
            <a:lvl2pPr eaLnBrk="0" fontAlgn="base" hangingPunct="0">
              <a:spcBef>
                <a:spcPct val="0"/>
              </a:spcBef>
              <a:spcAft>
                <a:spcPct val="0"/>
              </a:spcAft>
              <a:tabLst>
                <a:tab pos="4341813" algn="l"/>
              </a:tabLst>
              <a:defRPr>
                <a:solidFill>
                  <a:schemeClr val="tx1"/>
                </a:solidFill>
                <a:latin typeface="Arial" panose="020B0604020202020204" pitchFamily="34" charset="0"/>
              </a:defRPr>
            </a:lvl2pPr>
            <a:lvl3pPr eaLnBrk="0" fontAlgn="base" hangingPunct="0">
              <a:spcBef>
                <a:spcPct val="0"/>
              </a:spcBef>
              <a:spcAft>
                <a:spcPct val="0"/>
              </a:spcAft>
              <a:tabLst>
                <a:tab pos="4341813" algn="l"/>
              </a:tabLst>
              <a:defRPr>
                <a:solidFill>
                  <a:schemeClr val="tx1"/>
                </a:solidFill>
                <a:latin typeface="Arial" panose="020B0604020202020204" pitchFamily="34" charset="0"/>
              </a:defRPr>
            </a:lvl3pPr>
            <a:lvl4pPr eaLnBrk="0" fontAlgn="base" hangingPunct="0">
              <a:spcBef>
                <a:spcPct val="0"/>
              </a:spcBef>
              <a:spcAft>
                <a:spcPct val="0"/>
              </a:spcAft>
              <a:tabLst>
                <a:tab pos="4341813" algn="l"/>
              </a:tabLst>
              <a:defRPr>
                <a:solidFill>
                  <a:schemeClr val="tx1"/>
                </a:solidFill>
                <a:latin typeface="Arial" panose="020B0604020202020204" pitchFamily="34" charset="0"/>
              </a:defRPr>
            </a:lvl4pPr>
            <a:lvl5pPr eaLnBrk="0" fontAlgn="base" hangingPunct="0">
              <a:spcBef>
                <a:spcPct val="0"/>
              </a:spcBef>
              <a:spcAft>
                <a:spcPct val="0"/>
              </a:spcAft>
              <a:tabLst>
                <a:tab pos="4341813" algn="l"/>
              </a:tabLst>
              <a:defRPr>
                <a:solidFill>
                  <a:schemeClr val="tx1"/>
                </a:solidFill>
                <a:latin typeface="Arial" panose="020B0604020202020204" pitchFamily="34" charset="0"/>
              </a:defRPr>
            </a:lvl5pPr>
            <a:lvl6pPr eaLnBrk="0" fontAlgn="base" hangingPunct="0">
              <a:spcBef>
                <a:spcPct val="0"/>
              </a:spcBef>
              <a:spcAft>
                <a:spcPct val="0"/>
              </a:spcAft>
              <a:tabLst>
                <a:tab pos="4341813" algn="l"/>
              </a:tabLst>
              <a:defRPr>
                <a:solidFill>
                  <a:schemeClr val="tx1"/>
                </a:solidFill>
                <a:latin typeface="Arial" panose="020B0604020202020204" pitchFamily="34" charset="0"/>
              </a:defRPr>
            </a:lvl6pPr>
            <a:lvl7pPr eaLnBrk="0" fontAlgn="base" hangingPunct="0">
              <a:spcBef>
                <a:spcPct val="0"/>
              </a:spcBef>
              <a:spcAft>
                <a:spcPct val="0"/>
              </a:spcAft>
              <a:tabLst>
                <a:tab pos="4341813" algn="l"/>
              </a:tabLst>
              <a:defRPr>
                <a:solidFill>
                  <a:schemeClr val="tx1"/>
                </a:solidFill>
                <a:latin typeface="Arial" panose="020B0604020202020204" pitchFamily="34" charset="0"/>
              </a:defRPr>
            </a:lvl7pPr>
            <a:lvl8pPr eaLnBrk="0" fontAlgn="base" hangingPunct="0">
              <a:spcBef>
                <a:spcPct val="0"/>
              </a:spcBef>
              <a:spcAft>
                <a:spcPct val="0"/>
              </a:spcAft>
              <a:tabLst>
                <a:tab pos="4341813" algn="l"/>
              </a:tabLst>
              <a:defRPr>
                <a:solidFill>
                  <a:schemeClr val="tx1"/>
                </a:solidFill>
                <a:latin typeface="Arial" panose="020B0604020202020204" pitchFamily="34" charset="0"/>
              </a:defRPr>
            </a:lvl8pPr>
            <a:lvl9pPr eaLnBrk="0" fontAlgn="base" hangingPunct="0">
              <a:spcBef>
                <a:spcPct val="0"/>
              </a:spcBef>
              <a:spcAft>
                <a:spcPct val="0"/>
              </a:spcAft>
              <a:tabLst>
                <a:tab pos="43418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341813" algn="l"/>
              </a:tabLst>
            </a:pPr>
            <a:r>
              <a:rPr lang="es-ES" altLang="en-US" sz="2200" b="1" dirty="0">
                <a:solidFill>
                  <a:srgbClr val="00B050"/>
                </a:solidFill>
                <a:latin typeface="Calibri" panose="020F0502020204030204" pitchFamily="34" charset="0"/>
                <a:cs typeface="Times New Roman" panose="02020603050405020304" pitchFamily="18" charset="0"/>
              </a:rPr>
              <a:t>DIAGRAMA DE VIDA ÚTIL</a:t>
            </a:r>
            <a:endParaRPr kumimoji="0" lang="en-US" altLang="en-US" sz="1100" b="1"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341813"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296355" y="52849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n-US" sz="2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s-ES" altLang="en-US" sz="1800" b="0" i="0" u="none" strike="noStrike" cap="none" normalizeH="0" baseline="0">
              <a:ln>
                <a:noFill/>
              </a:ln>
              <a:solidFill>
                <a:schemeClr val="tx1"/>
              </a:solidFill>
              <a:effectLst/>
              <a:latin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703" y="1831781"/>
            <a:ext cx="9106405" cy="4251372"/>
          </a:xfrm>
          <a:prstGeom prst="rect">
            <a:avLst/>
          </a:prstGeom>
        </p:spPr>
      </p:pic>
    </p:spTree>
    <p:extLst>
      <p:ext uri="{BB962C8B-B14F-4D97-AF65-F5344CB8AC3E}">
        <p14:creationId xmlns:p14="http://schemas.microsoft.com/office/powerpoint/2010/main" val="64426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4773282" y="1244009"/>
            <a:ext cx="2913321" cy="369332"/>
          </a:xfrm>
          <a:prstGeom prst="rect">
            <a:avLst/>
          </a:prstGeom>
          <a:noFill/>
        </p:spPr>
        <p:txBody>
          <a:bodyPr wrap="square" rtlCol="0">
            <a:spAutoFit/>
          </a:bodyPr>
          <a:lstStyle/>
          <a:p>
            <a:r>
              <a:rPr lang="es-ES" b="1" dirty="0">
                <a:solidFill>
                  <a:srgbClr val="00B050"/>
                </a:solidFill>
              </a:rPr>
              <a:t>DIAGRAMA DE GANTT</a:t>
            </a:r>
            <a:endParaRPr lang="en-US" b="1" dirty="0">
              <a:solidFill>
                <a:srgbClr val="00B050"/>
              </a:solidFill>
            </a:endParaRPr>
          </a:p>
        </p:txBody>
      </p:sp>
      <p:pic>
        <p:nvPicPr>
          <p:cNvPr id="4" name="Imagen 3">
            <a:extLst>
              <a:ext uri="{FF2B5EF4-FFF2-40B4-BE49-F238E27FC236}">
                <a16:creationId xmlns:a16="http://schemas.microsoft.com/office/drawing/2014/main" id="{72370872-D42D-4C0C-AAE9-1E05FBC4C59B}"/>
              </a:ext>
            </a:extLst>
          </p:cNvPr>
          <p:cNvPicPr>
            <a:picLocks noChangeAspect="1"/>
          </p:cNvPicPr>
          <p:nvPr/>
        </p:nvPicPr>
        <p:blipFill>
          <a:blip r:embed="rId2"/>
          <a:stretch>
            <a:fillRect/>
          </a:stretch>
        </p:blipFill>
        <p:spPr>
          <a:xfrm>
            <a:off x="1010824" y="2027856"/>
            <a:ext cx="10170352" cy="3743847"/>
          </a:xfrm>
          <a:prstGeom prst="rect">
            <a:avLst/>
          </a:prstGeom>
        </p:spPr>
      </p:pic>
    </p:spTree>
    <p:extLst>
      <p:ext uri="{BB962C8B-B14F-4D97-AF65-F5344CB8AC3E}">
        <p14:creationId xmlns:p14="http://schemas.microsoft.com/office/powerpoint/2010/main" val="133151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135526" y="861237"/>
            <a:ext cx="2041451" cy="369332"/>
          </a:xfrm>
          <a:prstGeom prst="rect">
            <a:avLst/>
          </a:prstGeom>
          <a:noFill/>
        </p:spPr>
        <p:txBody>
          <a:bodyPr wrap="square" rtlCol="0">
            <a:spAutoFit/>
          </a:bodyPr>
          <a:lstStyle/>
          <a:p>
            <a:r>
              <a:rPr lang="es-ES" b="1" dirty="0">
                <a:solidFill>
                  <a:srgbClr val="00B050"/>
                </a:solidFill>
              </a:rPr>
              <a:t>CASOS DE USO</a:t>
            </a:r>
            <a:endParaRPr lang="en-US" b="1" dirty="0">
              <a:solidFill>
                <a:srgbClr val="00B050"/>
              </a:solidFill>
            </a:endParaRPr>
          </a:p>
        </p:txBody>
      </p:sp>
      <p:pic>
        <p:nvPicPr>
          <p:cNvPr id="5" name="Imagen 4">
            <a:extLst>
              <a:ext uri="{FF2B5EF4-FFF2-40B4-BE49-F238E27FC236}">
                <a16:creationId xmlns:a16="http://schemas.microsoft.com/office/drawing/2014/main" id="{E737A37C-95CF-A114-2FFE-109FCD0D9E06}"/>
              </a:ext>
            </a:extLst>
          </p:cNvPr>
          <p:cNvPicPr>
            <a:picLocks noChangeAspect="1"/>
          </p:cNvPicPr>
          <p:nvPr/>
        </p:nvPicPr>
        <p:blipFill>
          <a:blip r:embed="rId2"/>
          <a:stretch>
            <a:fillRect/>
          </a:stretch>
        </p:blipFill>
        <p:spPr>
          <a:xfrm>
            <a:off x="1423335" y="1658969"/>
            <a:ext cx="9345329" cy="4601217"/>
          </a:xfrm>
          <a:prstGeom prst="rect">
            <a:avLst/>
          </a:prstGeom>
        </p:spPr>
      </p:pic>
    </p:spTree>
    <p:extLst>
      <p:ext uri="{BB962C8B-B14F-4D97-AF65-F5344CB8AC3E}">
        <p14:creationId xmlns:p14="http://schemas.microsoft.com/office/powerpoint/2010/main" val="91808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4C0DCBD-3783-ACB6-79FE-25DB3FC5F9C5}"/>
              </a:ext>
            </a:extLst>
          </p:cNvPr>
          <p:cNvPicPr>
            <a:picLocks noChangeAspect="1"/>
          </p:cNvPicPr>
          <p:nvPr/>
        </p:nvPicPr>
        <p:blipFill>
          <a:blip r:embed="rId2"/>
          <a:stretch>
            <a:fillRect/>
          </a:stretch>
        </p:blipFill>
        <p:spPr>
          <a:xfrm>
            <a:off x="1617534" y="1471107"/>
            <a:ext cx="9431066" cy="4706007"/>
          </a:xfrm>
          <a:prstGeom prst="rect">
            <a:avLst/>
          </a:prstGeom>
        </p:spPr>
      </p:pic>
      <p:sp>
        <p:nvSpPr>
          <p:cNvPr id="5" name="CuadroTexto 4">
            <a:extLst>
              <a:ext uri="{FF2B5EF4-FFF2-40B4-BE49-F238E27FC236}">
                <a16:creationId xmlns:a16="http://schemas.microsoft.com/office/drawing/2014/main" id="{04057FA5-6293-1B56-7FE3-53EB72C70C30}"/>
              </a:ext>
            </a:extLst>
          </p:cNvPr>
          <p:cNvSpPr txBox="1"/>
          <p:nvPr/>
        </p:nvSpPr>
        <p:spPr>
          <a:xfrm>
            <a:off x="4854222" y="861237"/>
            <a:ext cx="3307645" cy="369332"/>
          </a:xfrm>
          <a:prstGeom prst="rect">
            <a:avLst/>
          </a:prstGeom>
          <a:noFill/>
        </p:spPr>
        <p:txBody>
          <a:bodyPr wrap="square" rtlCol="0">
            <a:spAutoFit/>
          </a:bodyPr>
          <a:lstStyle/>
          <a:p>
            <a:r>
              <a:rPr lang="es-ES" b="1" dirty="0">
                <a:solidFill>
                  <a:srgbClr val="00B050"/>
                </a:solidFill>
              </a:rPr>
              <a:t>GESTIÓN DE PROPIEDADES </a:t>
            </a:r>
            <a:endParaRPr lang="en-US" b="1" dirty="0">
              <a:solidFill>
                <a:srgbClr val="00B050"/>
              </a:solidFill>
            </a:endParaRPr>
          </a:p>
        </p:txBody>
      </p:sp>
    </p:spTree>
    <p:extLst>
      <p:ext uri="{BB962C8B-B14F-4D97-AF65-F5344CB8AC3E}">
        <p14:creationId xmlns:p14="http://schemas.microsoft.com/office/powerpoint/2010/main" val="67860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363F06E-52D5-0794-8547-86CB51B69AAD}"/>
              </a:ext>
            </a:extLst>
          </p:cNvPr>
          <p:cNvPicPr>
            <a:picLocks noChangeAspect="1"/>
          </p:cNvPicPr>
          <p:nvPr/>
        </p:nvPicPr>
        <p:blipFill>
          <a:blip r:embed="rId2"/>
          <a:stretch>
            <a:fillRect/>
          </a:stretch>
        </p:blipFill>
        <p:spPr>
          <a:xfrm>
            <a:off x="1525460" y="1428239"/>
            <a:ext cx="9412013" cy="4791744"/>
          </a:xfrm>
          <a:prstGeom prst="rect">
            <a:avLst/>
          </a:prstGeom>
        </p:spPr>
      </p:pic>
      <p:sp>
        <p:nvSpPr>
          <p:cNvPr id="4" name="CuadroTexto 3">
            <a:extLst>
              <a:ext uri="{FF2B5EF4-FFF2-40B4-BE49-F238E27FC236}">
                <a16:creationId xmlns:a16="http://schemas.microsoft.com/office/drawing/2014/main" id="{33AE2CF8-A1B4-FA18-C3A1-720F6F0D463D}"/>
              </a:ext>
            </a:extLst>
          </p:cNvPr>
          <p:cNvSpPr txBox="1"/>
          <p:nvPr/>
        </p:nvSpPr>
        <p:spPr>
          <a:xfrm>
            <a:off x="4854222" y="861237"/>
            <a:ext cx="3307645" cy="369332"/>
          </a:xfrm>
          <a:prstGeom prst="rect">
            <a:avLst/>
          </a:prstGeom>
          <a:noFill/>
        </p:spPr>
        <p:txBody>
          <a:bodyPr wrap="square" rtlCol="0">
            <a:spAutoFit/>
          </a:bodyPr>
          <a:lstStyle/>
          <a:p>
            <a:r>
              <a:rPr lang="es-ES" b="1" dirty="0">
                <a:solidFill>
                  <a:srgbClr val="00B050"/>
                </a:solidFill>
              </a:rPr>
              <a:t>GESTIÓN DE NOTICIAS </a:t>
            </a:r>
            <a:endParaRPr lang="en-US" b="1" dirty="0">
              <a:solidFill>
                <a:srgbClr val="00B050"/>
              </a:solidFill>
            </a:endParaRPr>
          </a:p>
        </p:txBody>
      </p:sp>
    </p:spTree>
    <p:extLst>
      <p:ext uri="{BB962C8B-B14F-4D97-AF65-F5344CB8AC3E}">
        <p14:creationId xmlns:p14="http://schemas.microsoft.com/office/powerpoint/2010/main" val="45552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25E0C10-D44D-80C1-F50E-B8DAB445829A}"/>
              </a:ext>
            </a:extLst>
          </p:cNvPr>
          <p:cNvPicPr>
            <a:picLocks noChangeAspect="1"/>
          </p:cNvPicPr>
          <p:nvPr/>
        </p:nvPicPr>
        <p:blipFill>
          <a:blip r:embed="rId2"/>
          <a:stretch>
            <a:fillRect/>
          </a:stretch>
        </p:blipFill>
        <p:spPr>
          <a:xfrm>
            <a:off x="1404283" y="1574281"/>
            <a:ext cx="9383434" cy="4906060"/>
          </a:xfrm>
          <a:prstGeom prst="rect">
            <a:avLst/>
          </a:prstGeom>
        </p:spPr>
      </p:pic>
      <p:sp>
        <p:nvSpPr>
          <p:cNvPr id="5" name="CuadroTexto 4">
            <a:extLst>
              <a:ext uri="{FF2B5EF4-FFF2-40B4-BE49-F238E27FC236}">
                <a16:creationId xmlns:a16="http://schemas.microsoft.com/office/drawing/2014/main" id="{B37A23A9-B6F1-4164-6556-2DC56EFF35C8}"/>
              </a:ext>
            </a:extLst>
          </p:cNvPr>
          <p:cNvSpPr txBox="1"/>
          <p:nvPr/>
        </p:nvSpPr>
        <p:spPr>
          <a:xfrm>
            <a:off x="4854222" y="861237"/>
            <a:ext cx="3307645" cy="369332"/>
          </a:xfrm>
          <a:prstGeom prst="rect">
            <a:avLst/>
          </a:prstGeom>
          <a:noFill/>
        </p:spPr>
        <p:txBody>
          <a:bodyPr wrap="square" rtlCol="0">
            <a:spAutoFit/>
          </a:bodyPr>
          <a:lstStyle/>
          <a:p>
            <a:r>
              <a:rPr lang="es-ES" b="1" dirty="0">
                <a:solidFill>
                  <a:srgbClr val="00B050"/>
                </a:solidFill>
              </a:rPr>
              <a:t>GESTIÓN DE SERVICIOS</a:t>
            </a:r>
            <a:endParaRPr lang="en-US" b="1" dirty="0">
              <a:solidFill>
                <a:srgbClr val="00B050"/>
              </a:solidFill>
            </a:endParaRPr>
          </a:p>
        </p:txBody>
      </p:sp>
    </p:spTree>
    <p:extLst>
      <p:ext uri="{BB962C8B-B14F-4D97-AF65-F5344CB8AC3E}">
        <p14:creationId xmlns:p14="http://schemas.microsoft.com/office/powerpoint/2010/main" val="2588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32F5167-3024-9828-9975-94B95453B80D}"/>
              </a:ext>
            </a:extLst>
          </p:cNvPr>
          <p:cNvPicPr>
            <a:picLocks noChangeAspect="1"/>
          </p:cNvPicPr>
          <p:nvPr/>
        </p:nvPicPr>
        <p:blipFill>
          <a:blip r:embed="rId2"/>
          <a:stretch>
            <a:fillRect/>
          </a:stretch>
        </p:blipFill>
        <p:spPr>
          <a:xfrm>
            <a:off x="1498454" y="1388183"/>
            <a:ext cx="9669224" cy="5029902"/>
          </a:xfrm>
          <a:prstGeom prst="rect">
            <a:avLst/>
          </a:prstGeom>
        </p:spPr>
      </p:pic>
      <p:sp>
        <p:nvSpPr>
          <p:cNvPr id="4" name="CuadroTexto 3">
            <a:extLst>
              <a:ext uri="{FF2B5EF4-FFF2-40B4-BE49-F238E27FC236}">
                <a16:creationId xmlns:a16="http://schemas.microsoft.com/office/drawing/2014/main" id="{4C4F62F8-CCDE-0FC6-7EBE-79C1E3D1DEC9}"/>
              </a:ext>
            </a:extLst>
          </p:cNvPr>
          <p:cNvSpPr txBox="1"/>
          <p:nvPr/>
        </p:nvSpPr>
        <p:spPr>
          <a:xfrm>
            <a:off x="4854222" y="861237"/>
            <a:ext cx="3307645" cy="369332"/>
          </a:xfrm>
          <a:prstGeom prst="rect">
            <a:avLst/>
          </a:prstGeom>
          <a:noFill/>
        </p:spPr>
        <p:txBody>
          <a:bodyPr wrap="square" rtlCol="0">
            <a:spAutoFit/>
          </a:bodyPr>
          <a:lstStyle/>
          <a:p>
            <a:r>
              <a:rPr lang="es-ES" b="1" dirty="0">
                <a:solidFill>
                  <a:srgbClr val="00B050"/>
                </a:solidFill>
              </a:rPr>
              <a:t>GESTIÓN DE RESEÑAS</a:t>
            </a:r>
            <a:endParaRPr lang="en-US" b="1" dirty="0">
              <a:solidFill>
                <a:srgbClr val="00B050"/>
              </a:solidFill>
            </a:endParaRPr>
          </a:p>
        </p:txBody>
      </p:sp>
    </p:spTree>
    <p:extLst>
      <p:ext uri="{BB962C8B-B14F-4D97-AF65-F5344CB8AC3E}">
        <p14:creationId xmlns:p14="http://schemas.microsoft.com/office/powerpoint/2010/main" val="422455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AC300D6-4883-547E-E2B4-2BCA78172F23}"/>
              </a:ext>
            </a:extLst>
          </p:cNvPr>
          <p:cNvPicPr>
            <a:picLocks noChangeAspect="1"/>
          </p:cNvPicPr>
          <p:nvPr/>
        </p:nvPicPr>
        <p:blipFill>
          <a:blip r:embed="rId2"/>
          <a:stretch>
            <a:fillRect/>
          </a:stretch>
        </p:blipFill>
        <p:spPr>
          <a:xfrm>
            <a:off x="1594809" y="1869597"/>
            <a:ext cx="9002381" cy="4315427"/>
          </a:xfrm>
          <a:prstGeom prst="rect">
            <a:avLst/>
          </a:prstGeom>
        </p:spPr>
      </p:pic>
      <p:sp>
        <p:nvSpPr>
          <p:cNvPr id="4" name="CuadroTexto 3">
            <a:extLst>
              <a:ext uri="{FF2B5EF4-FFF2-40B4-BE49-F238E27FC236}">
                <a16:creationId xmlns:a16="http://schemas.microsoft.com/office/drawing/2014/main" id="{0BE2A824-522D-283D-9F62-E65BD5F06F61}"/>
              </a:ext>
            </a:extLst>
          </p:cNvPr>
          <p:cNvSpPr txBox="1"/>
          <p:nvPr/>
        </p:nvSpPr>
        <p:spPr>
          <a:xfrm>
            <a:off x="4854222" y="861237"/>
            <a:ext cx="3307645" cy="369332"/>
          </a:xfrm>
          <a:prstGeom prst="rect">
            <a:avLst/>
          </a:prstGeom>
          <a:noFill/>
        </p:spPr>
        <p:txBody>
          <a:bodyPr wrap="square" rtlCol="0">
            <a:spAutoFit/>
          </a:bodyPr>
          <a:lstStyle/>
          <a:p>
            <a:r>
              <a:rPr lang="es-ES" b="1" dirty="0">
                <a:solidFill>
                  <a:srgbClr val="00B050"/>
                </a:solidFill>
              </a:rPr>
              <a:t>GESTIÓN DE IMAGENES </a:t>
            </a:r>
            <a:endParaRPr lang="en-US" b="1" dirty="0">
              <a:solidFill>
                <a:srgbClr val="00B050"/>
              </a:solidFill>
            </a:endParaRPr>
          </a:p>
        </p:txBody>
      </p:sp>
    </p:spTree>
    <p:extLst>
      <p:ext uri="{BB962C8B-B14F-4D97-AF65-F5344CB8AC3E}">
        <p14:creationId xmlns:p14="http://schemas.microsoft.com/office/powerpoint/2010/main" val="350923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5BC23B6-5873-6BC9-F5A9-3DDA7A301929}"/>
              </a:ext>
            </a:extLst>
          </p:cNvPr>
          <p:cNvPicPr>
            <a:picLocks noChangeAspect="1"/>
          </p:cNvPicPr>
          <p:nvPr/>
        </p:nvPicPr>
        <p:blipFill>
          <a:blip r:embed="rId2"/>
          <a:stretch>
            <a:fillRect/>
          </a:stretch>
        </p:blipFill>
        <p:spPr>
          <a:xfrm>
            <a:off x="1542414" y="1586661"/>
            <a:ext cx="9107171" cy="4429743"/>
          </a:xfrm>
          <a:prstGeom prst="rect">
            <a:avLst/>
          </a:prstGeom>
        </p:spPr>
      </p:pic>
      <p:sp>
        <p:nvSpPr>
          <p:cNvPr id="4" name="CuadroTexto 3">
            <a:extLst>
              <a:ext uri="{FF2B5EF4-FFF2-40B4-BE49-F238E27FC236}">
                <a16:creationId xmlns:a16="http://schemas.microsoft.com/office/drawing/2014/main" id="{B17935A3-6038-9ED3-4378-F29B2B4FFE62}"/>
              </a:ext>
            </a:extLst>
          </p:cNvPr>
          <p:cNvSpPr txBox="1"/>
          <p:nvPr/>
        </p:nvSpPr>
        <p:spPr>
          <a:xfrm>
            <a:off x="4854222" y="861237"/>
            <a:ext cx="3307645" cy="369332"/>
          </a:xfrm>
          <a:prstGeom prst="rect">
            <a:avLst/>
          </a:prstGeom>
          <a:noFill/>
        </p:spPr>
        <p:txBody>
          <a:bodyPr wrap="square" rtlCol="0">
            <a:spAutoFit/>
          </a:bodyPr>
          <a:lstStyle/>
          <a:p>
            <a:r>
              <a:rPr lang="es-ES" b="1" dirty="0">
                <a:solidFill>
                  <a:srgbClr val="00B050"/>
                </a:solidFill>
              </a:rPr>
              <a:t>GESTIÓN DE EMAILS </a:t>
            </a:r>
            <a:endParaRPr lang="en-US" b="1" dirty="0">
              <a:solidFill>
                <a:srgbClr val="00B050"/>
              </a:solidFill>
            </a:endParaRPr>
          </a:p>
        </p:txBody>
      </p:sp>
    </p:spTree>
    <p:extLst>
      <p:ext uri="{BB962C8B-B14F-4D97-AF65-F5344CB8AC3E}">
        <p14:creationId xmlns:p14="http://schemas.microsoft.com/office/powerpoint/2010/main" val="4192635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07F367E-4296-7053-3503-36E090B10046}"/>
              </a:ext>
            </a:extLst>
          </p:cNvPr>
          <p:cNvSpPr txBox="1"/>
          <p:nvPr/>
        </p:nvSpPr>
        <p:spPr>
          <a:xfrm>
            <a:off x="3512746" y="752596"/>
            <a:ext cx="5699324" cy="369332"/>
          </a:xfrm>
          <a:prstGeom prst="rect">
            <a:avLst/>
          </a:prstGeom>
          <a:noFill/>
        </p:spPr>
        <p:txBody>
          <a:bodyPr wrap="square" rtlCol="0">
            <a:spAutoFit/>
          </a:bodyPr>
          <a:lstStyle/>
          <a:p>
            <a:r>
              <a:rPr lang="en-US" b="1" dirty="0">
                <a:solidFill>
                  <a:srgbClr val="00B050"/>
                </a:solidFill>
              </a:rPr>
              <a:t>D</a:t>
            </a:r>
            <a:r>
              <a:rPr lang="es-ES" b="1" dirty="0">
                <a:solidFill>
                  <a:srgbClr val="00B050"/>
                </a:solidFill>
              </a:rPr>
              <a:t>ISEÑO CONCEPTUAL DE LA BASE DE DATOS</a:t>
            </a:r>
            <a:endParaRPr lang="en-US" b="1" dirty="0">
              <a:solidFill>
                <a:srgbClr val="00B050"/>
              </a:solidFill>
            </a:endParaRPr>
          </a:p>
        </p:txBody>
      </p:sp>
      <p:sp>
        <p:nvSpPr>
          <p:cNvPr id="3" name="Rectángulo 2">
            <a:extLst>
              <a:ext uri="{FF2B5EF4-FFF2-40B4-BE49-F238E27FC236}">
                <a16:creationId xmlns:a16="http://schemas.microsoft.com/office/drawing/2014/main" id="{BDF32C60-7B8B-D48E-642A-B2B4FCBBBF92}"/>
              </a:ext>
            </a:extLst>
          </p:cNvPr>
          <p:cNvSpPr/>
          <p:nvPr/>
        </p:nvSpPr>
        <p:spPr>
          <a:xfrm>
            <a:off x="751436" y="4017476"/>
            <a:ext cx="1720157" cy="45267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Usuarios</a:t>
            </a:r>
          </a:p>
        </p:txBody>
      </p:sp>
      <p:sp>
        <p:nvSpPr>
          <p:cNvPr id="4" name="Rectángulo 3">
            <a:extLst>
              <a:ext uri="{FF2B5EF4-FFF2-40B4-BE49-F238E27FC236}">
                <a16:creationId xmlns:a16="http://schemas.microsoft.com/office/drawing/2014/main" id="{5EF98E6F-6E16-6B4D-F476-821DE224B015}"/>
              </a:ext>
            </a:extLst>
          </p:cNvPr>
          <p:cNvSpPr/>
          <p:nvPr/>
        </p:nvSpPr>
        <p:spPr>
          <a:xfrm>
            <a:off x="3512746" y="1683946"/>
            <a:ext cx="1720157" cy="45267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Reseñas</a:t>
            </a:r>
          </a:p>
        </p:txBody>
      </p:sp>
      <p:sp>
        <p:nvSpPr>
          <p:cNvPr id="5" name="Rectángulo 4">
            <a:extLst>
              <a:ext uri="{FF2B5EF4-FFF2-40B4-BE49-F238E27FC236}">
                <a16:creationId xmlns:a16="http://schemas.microsoft.com/office/drawing/2014/main" id="{06B9AD22-6F1D-A5CA-62AF-883409B384DD}"/>
              </a:ext>
            </a:extLst>
          </p:cNvPr>
          <p:cNvSpPr/>
          <p:nvPr/>
        </p:nvSpPr>
        <p:spPr>
          <a:xfrm>
            <a:off x="3720974" y="4017476"/>
            <a:ext cx="1720157" cy="45267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Propiedades</a:t>
            </a:r>
          </a:p>
        </p:txBody>
      </p:sp>
      <p:sp>
        <p:nvSpPr>
          <p:cNvPr id="6" name="Rectángulo 5">
            <a:extLst>
              <a:ext uri="{FF2B5EF4-FFF2-40B4-BE49-F238E27FC236}">
                <a16:creationId xmlns:a16="http://schemas.microsoft.com/office/drawing/2014/main" id="{DE2703F5-A8D7-D42C-BFD5-108CA41571B2}"/>
              </a:ext>
            </a:extLst>
          </p:cNvPr>
          <p:cNvSpPr/>
          <p:nvPr/>
        </p:nvSpPr>
        <p:spPr>
          <a:xfrm>
            <a:off x="6489156" y="1657535"/>
            <a:ext cx="1720157" cy="45267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Imagenes</a:t>
            </a:r>
          </a:p>
        </p:txBody>
      </p:sp>
      <p:sp>
        <p:nvSpPr>
          <p:cNvPr id="7" name="Rectángulo 6">
            <a:extLst>
              <a:ext uri="{FF2B5EF4-FFF2-40B4-BE49-F238E27FC236}">
                <a16:creationId xmlns:a16="http://schemas.microsoft.com/office/drawing/2014/main" id="{3BFDF898-3778-FA85-5D72-E05858CB7B05}"/>
              </a:ext>
            </a:extLst>
          </p:cNvPr>
          <p:cNvSpPr/>
          <p:nvPr/>
        </p:nvSpPr>
        <p:spPr>
          <a:xfrm>
            <a:off x="5736882" y="5652730"/>
            <a:ext cx="1720157" cy="45267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Email</a:t>
            </a:r>
          </a:p>
        </p:txBody>
      </p:sp>
      <p:sp>
        <p:nvSpPr>
          <p:cNvPr id="8" name="Rectángulo 7">
            <a:extLst>
              <a:ext uri="{FF2B5EF4-FFF2-40B4-BE49-F238E27FC236}">
                <a16:creationId xmlns:a16="http://schemas.microsoft.com/office/drawing/2014/main" id="{867CF28F-DD85-1618-523D-00191C5124A8}"/>
              </a:ext>
            </a:extLst>
          </p:cNvPr>
          <p:cNvSpPr/>
          <p:nvPr/>
        </p:nvSpPr>
        <p:spPr>
          <a:xfrm>
            <a:off x="9212070" y="4043051"/>
            <a:ext cx="1720157" cy="45267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Noticias</a:t>
            </a:r>
          </a:p>
        </p:txBody>
      </p:sp>
      <p:sp>
        <p:nvSpPr>
          <p:cNvPr id="9" name="Rectángulo 8">
            <a:extLst>
              <a:ext uri="{FF2B5EF4-FFF2-40B4-BE49-F238E27FC236}">
                <a16:creationId xmlns:a16="http://schemas.microsoft.com/office/drawing/2014/main" id="{453F871E-A2C7-E7A6-E791-F853836FC66D}"/>
              </a:ext>
            </a:extLst>
          </p:cNvPr>
          <p:cNvSpPr/>
          <p:nvPr/>
        </p:nvSpPr>
        <p:spPr>
          <a:xfrm>
            <a:off x="9618635" y="1683946"/>
            <a:ext cx="1720157" cy="45267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Servicios</a:t>
            </a:r>
          </a:p>
        </p:txBody>
      </p:sp>
      <p:sp>
        <p:nvSpPr>
          <p:cNvPr id="10" name="Rectángulo 9">
            <a:extLst>
              <a:ext uri="{FF2B5EF4-FFF2-40B4-BE49-F238E27FC236}">
                <a16:creationId xmlns:a16="http://schemas.microsoft.com/office/drawing/2014/main" id="{84EE7886-C013-4C38-CE47-08124E16B385}"/>
              </a:ext>
            </a:extLst>
          </p:cNvPr>
          <p:cNvSpPr/>
          <p:nvPr/>
        </p:nvSpPr>
        <p:spPr>
          <a:xfrm>
            <a:off x="8932752" y="5740440"/>
            <a:ext cx="1720157" cy="452674"/>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Nosotros</a:t>
            </a:r>
          </a:p>
        </p:txBody>
      </p:sp>
      <p:cxnSp>
        <p:nvCxnSpPr>
          <p:cNvPr id="12" name="Conector recto de flecha 11">
            <a:extLst>
              <a:ext uri="{FF2B5EF4-FFF2-40B4-BE49-F238E27FC236}">
                <a16:creationId xmlns:a16="http://schemas.microsoft.com/office/drawing/2014/main" id="{0CE51721-9DAF-AF00-8F01-8DCFEEA36F44}"/>
              </a:ext>
            </a:extLst>
          </p:cNvPr>
          <p:cNvCxnSpPr>
            <a:cxnSpLocks/>
            <a:stCxn id="3" idx="0"/>
          </p:cNvCxnSpPr>
          <p:nvPr/>
        </p:nvCxnSpPr>
        <p:spPr>
          <a:xfrm flipV="1">
            <a:off x="1611515" y="2136620"/>
            <a:ext cx="0" cy="188085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Diagrama de flujo: decisión 16">
            <a:extLst>
              <a:ext uri="{FF2B5EF4-FFF2-40B4-BE49-F238E27FC236}">
                <a16:creationId xmlns:a16="http://schemas.microsoft.com/office/drawing/2014/main" id="{7C2CA155-2424-A059-708C-506CDC10567C}"/>
              </a:ext>
            </a:extLst>
          </p:cNvPr>
          <p:cNvSpPr/>
          <p:nvPr/>
        </p:nvSpPr>
        <p:spPr>
          <a:xfrm>
            <a:off x="853208" y="1657535"/>
            <a:ext cx="1720157" cy="612648"/>
          </a:xfrm>
          <a:prstGeom prst="flowChartDecisi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t>crear</a:t>
            </a:r>
          </a:p>
        </p:txBody>
      </p:sp>
      <p:cxnSp>
        <p:nvCxnSpPr>
          <p:cNvPr id="19" name="Conector recto de flecha 18">
            <a:extLst>
              <a:ext uri="{FF2B5EF4-FFF2-40B4-BE49-F238E27FC236}">
                <a16:creationId xmlns:a16="http://schemas.microsoft.com/office/drawing/2014/main" id="{4D9290F4-0840-D700-6700-F651AF1D3F13}"/>
              </a:ext>
            </a:extLst>
          </p:cNvPr>
          <p:cNvCxnSpPr>
            <a:cxnSpLocks/>
          </p:cNvCxnSpPr>
          <p:nvPr/>
        </p:nvCxnSpPr>
        <p:spPr>
          <a:xfrm flipH="1">
            <a:off x="2471593" y="1917099"/>
            <a:ext cx="1041153"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Diagrama de flujo: decisión 21">
            <a:extLst>
              <a:ext uri="{FF2B5EF4-FFF2-40B4-BE49-F238E27FC236}">
                <a16:creationId xmlns:a16="http://schemas.microsoft.com/office/drawing/2014/main" id="{3DE1972F-B3AE-73CA-FF3D-A9B6F6532F6B}"/>
              </a:ext>
            </a:extLst>
          </p:cNvPr>
          <p:cNvSpPr/>
          <p:nvPr/>
        </p:nvSpPr>
        <p:spPr>
          <a:xfrm>
            <a:off x="3723155" y="2734146"/>
            <a:ext cx="1720157" cy="612648"/>
          </a:xfrm>
          <a:prstGeom prst="flowChartDecisi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t>tener</a:t>
            </a:r>
          </a:p>
        </p:txBody>
      </p:sp>
      <p:cxnSp>
        <p:nvCxnSpPr>
          <p:cNvPr id="23" name="Conector recto de flecha 22">
            <a:extLst>
              <a:ext uri="{FF2B5EF4-FFF2-40B4-BE49-F238E27FC236}">
                <a16:creationId xmlns:a16="http://schemas.microsoft.com/office/drawing/2014/main" id="{D0E29365-01B4-11B1-ECBC-5EEF5D581ADE}"/>
              </a:ext>
            </a:extLst>
          </p:cNvPr>
          <p:cNvCxnSpPr>
            <a:cxnSpLocks/>
          </p:cNvCxnSpPr>
          <p:nvPr/>
        </p:nvCxnSpPr>
        <p:spPr>
          <a:xfrm flipV="1">
            <a:off x="4581052" y="3346794"/>
            <a:ext cx="0" cy="71409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3EEBF724-FCFB-1872-5FEC-7EBDDF088CCE}"/>
              </a:ext>
            </a:extLst>
          </p:cNvPr>
          <p:cNvCxnSpPr>
            <a:cxnSpLocks/>
            <a:endCxn id="22" idx="0"/>
          </p:cNvCxnSpPr>
          <p:nvPr/>
        </p:nvCxnSpPr>
        <p:spPr>
          <a:xfrm>
            <a:off x="4581052" y="2136620"/>
            <a:ext cx="2182" cy="597526"/>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Diagrama de flujo: decisión 30">
            <a:extLst>
              <a:ext uri="{FF2B5EF4-FFF2-40B4-BE49-F238E27FC236}">
                <a16:creationId xmlns:a16="http://schemas.microsoft.com/office/drawing/2014/main" id="{8E250F04-4F1E-D52A-C43C-FBC909211CE7}"/>
              </a:ext>
            </a:extLst>
          </p:cNvPr>
          <p:cNvSpPr/>
          <p:nvPr/>
        </p:nvSpPr>
        <p:spPr>
          <a:xfrm>
            <a:off x="5949383" y="2628493"/>
            <a:ext cx="1801220" cy="612648"/>
          </a:xfrm>
          <a:prstGeom prst="flowChartDecisi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t>pertenecer</a:t>
            </a:r>
          </a:p>
        </p:txBody>
      </p:sp>
      <p:cxnSp>
        <p:nvCxnSpPr>
          <p:cNvPr id="32" name="Conector recto de flecha 31">
            <a:extLst>
              <a:ext uri="{FF2B5EF4-FFF2-40B4-BE49-F238E27FC236}">
                <a16:creationId xmlns:a16="http://schemas.microsoft.com/office/drawing/2014/main" id="{1E797F2C-74F5-3858-BDCA-C515E5559CDB}"/>
              </a:ext>
            </a:extLst>
          </p:cNvPr>
          <p:cNvCxnSpPr>
            <a:cxnSpLocks/>
            <a:stCxn id="5" idx="3"/>
            <a:endCxn id="31" idx="2"/>
          </p:cNvCxnSpPr>
          <p:nvPr/>
        </p:nvCxnSpPr>
        <p:spPr>
          <a:xfrm flipV="1">
            <a:off x="5441131" y="3241141"/>
            <a:ext cx="1408862" cy="100267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8FC7FFC7-67C7-11EC-DEC7-D50966418D5C}"/>
              </a:ext>
            </a:extLst>
          </p:cNvPr>
          <p:cNvCxnSpPr>
            <a:cxnSpLocks/>
            <a:endCxn id="31" idx="0"/>
          </p:cNvCxnSpPr>
          <p:nvPr/>
        </p:nvCxnSpPr>
        <p:spPr>
          <a:xfrm>
            <a:off x="6809461" y="2024341"/>
            <a:ext cx="40532" cy="60415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Diagrama de flujo: decisión 40">
            <a:extLst>
              <a:ext uri="{FF2B5EF4-FFF2-40B4-BE49-F238E27FC236}">
                <a16:creationId xmlns:a16="http://schemas.microsoft.com/office/drawing/2014/main" id="{B6BB3913-9E27-6602-5525-A7EB302333C4}"/>
              </a:ext>
            </a:extLst>
          </p:cNvPr>
          <p:cNvSpPr/>
          <p:nvPr/>
        </p:nvSpPr>
        <p:spPr>
          <a:xfrm>
            <a:off x="8991137" y="2770724"/>
            <a:ext cx="1801220" cy="612648"/>
          </a:xfrm>
          <a:prstGeom prst="flowChartDecision">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200" dirty="0"/>
              <a:t>pertenecer</a:t>
            </a:r>
          </a:p>
        </p:txBody>
      </p:sp>
      <p:cxnSp>
        <p:nvCxnSpPr>
          <p:cNvPr id="42" name="Conector recto de flecha 41">
            <a:extLst>
              <a:ext uri="{FF2B5EF4-FFF2-40B4-BE49-F238E27FC236}">
                <a16:creationId xmlns:a16="http://schemas.microsoft.com/office/drawing/2014/main" id="{C327A838-EBF0-CA0A-6585-ACCBB088A67D}"/>
              </a:ext>
            </a:extLst>
          </p:cNvPr>
          <p:cNvCxnSpPr>
            <a:cxnSpLocks/>
            <a:stCxn id="41" idx="0"/>
          </p:cNvCxnSpPr>
          <p:nvPr/>
        </p:nvCxnSpPr>
        <p:spPr>
          <a:xfrm flipH="1" flipV="1">
            <a:off x="8070908" y="2024341"/>
            <a:ext cx="1820839" cy="746383"/>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AB44CBCA-DECC-36B1-4AA1-0BB925D2E3A3}"/>
              </a:ext>
            </a:extLst>
          </p:cNvPr>
          <p:cNvCxnSpPr>
            <a:cxnSpLocks/>
          </p:cNvCxnSpPr>
          <p:nvPr/>
        </p:nvCxnSpPr>
        <p:spPr>
          <a:xfrm flipV="1">
            <a:off x="9908344" y="3328960"/>
            <a:ext cx="0" cy="714091"/>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63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411111" y="1670754"/>
            <a:ext cx="9866489" cy="4093428"/>
          </a:xfrm>
          <a:prstGeom prst="rect">
            <a:avLst/>
          </a:prstGeom>
          <a:noFill/>
        </p:spPr>
        <p:txBody>
          <a:bodyPr wrap="square" rtlCol="0">
            <a:spAutoFit/>
          </a:bodyPr>
          <a:lstStyle/>
          <a:p>
            <a:r>
              <a:rPr lang="en-US" dirty="0"/>
              <a:t> </a:t>
            </a:r>
            <a:r>
              <a:rPr lang="es-ES" sz="2000" dirty="0">
                <a:latin typeface="Arial" panose="020B0604020202020204" pitchFamily="34" charset="0"/>
                <a:cs typeface="Arial" panose="020B0604020202020204" pitchFamily="34" charset="0"/>
              </a:rPr>
              <a:t>El tema se centra en la experiencia de usuario de las aplicaciones para encontrar casas de alquiler, que actualmente son lentas y tediosas. En nuestra sociedad como podemos percatar que no existe agencias legalmente establecidas en el país, ni departamento que se encarga de brindar cuestiones de arrendamiento entre las partes (arrendador y arrendatario). Por lo tanto, esta parte al realizar el presente trabajo se ha basado en la forma tradicional y coherente que a diario los ciudadanos utilizan en busca de viviendas o casas de alquiler. </a:t>
            </a:r>
            <a:endParaRPr lang="en-U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La gente recibe información de forma verbal, recorriendo grandes distancias preguntando a los moradores residentes de los barrios que pretenden residir. </a:t>
            </a:r>
            <a:endParaRPr lang="en-U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En actualidad, hay que destacar la aparición de las redes sociales que también son fuente de información entre otras, de la gente para el arrendamiento de una vivienda. Por lo tanto, el objetivo es mejorar la experiencia de usuario a través de la simplificación del proceso de búsqueda.</a:t>
            </a:r>
            <a:endParaRPr lang="en-US" sz="2000" dirty="0">
              <a:latin typeface="Arial" panose="020B0604020202020204" pitchFamily="34" charset="0"/>
              <a:cs typeface="Arial" panose="020B0604020202020204" pitchFamily="34" charset="0"/>
            </a:endParaRPr>
          </a:p>
        </p:txBody>
      </p:sp>
      <p:sp>
        <p:nvSpPr>
          <p:cNvPr id="5" name="CuadroTexto 4"/>
          <p:cNvSpPr txBox="1"/>
          <p:nvPr/>
        </p:nvSpPr>
        <p:spPr>
          <a:xfrm>
            <a:off x="4097868" y="745067"/>
            <a:ext cx="3048000" cy="523220"/>
          </a:xfrm>
          <a:prstGeom prst="rect">
            <a:avLst/>
          </a:prstGeom>
          <a:noFill/>
        </p:spPr>
        <p:txBody>
          <a:bodyPr wrap="square" rtlCol="0">
            <a:spAutoFit/>
          </a:bodyPr>
          <a:lstStyle/>
          <a:p>
            <a:r>
              <a:rPr lang="es-ES" dirty="0"/>
              <a:t> </a:t>
            </a:r>
            <a:r>
              <a:rPr lang="es-ES" sz="2800" dirty="0">
                <a:solidFill>
                  <a:srgbClr val="00B050"/>
                </a:solidFill>
              </a:rPr>
              <a:t>INTRODUCCIÓN</a:t>
            </a:r>
            <a:endParaRPr lang="en-US" sz="2800" dirty="0">
              <a:solidFill>
                <a:srgbClr val="00B050"/>
              </a:solidFill>
            </a:endParaRPr>
          </a:p>
        </p:txBody>
      </p:sp>
    </p:spTree>
    <p:extLst>
      <p:ext uri="{BB962C8B-B14F-4D97-AF65-F5344CB8AC3E}">
        <p14:creationId xmlns:p14="http://schemas.microsoft.com/office/powerpoint/2010/main" val="36260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F4BA456-510A-407E-2C17-27030138A576}"/>
              </a:ext>
            </a:extLst>
          </p:cNvPr>
          <p:cNvSpPr txBox="1"/>
          <p:nvPr/>
        </p:nvSpPr>
        <p:spPr>
          <a:xfrm>
            <a:off x="3512746" y="752596"/>
            <a:ext cx="5699324" cy="369332"/>
          </a:xfrm>
          <a:prstGeom prst="rect">
            <a:avLst/>
          </a:prstGeom>
          <a:noFill/>
        </p:spPr>
        <p:txBody>
          <a:bodyPr wrap="square" rtlCol="0">
            <a:spAutoFit/>
          </a:bodyPr>
          <a:lstStyle/>
          <a:p>
            <a:r>
              <a:rPr lang="en-US" b="1" dirty="0">
                <a:solidFill>
                  <a:srgbClr val="00B050"/>
                </a:solidFill>
              </a:rPr>
              <a:t>D</a:t>
            </a:r>
            <a:r>
              <a:rPr lang="es-ES" b="1" dirty="0">
                <a:solidFill>
                  <a:srgbClr val="00B050"/>
                </a:solidFill>
              </a:rPr>
              <a:t>ISEÑO LÓGICO DE LA BASE DE DATOS</a:t>
            </a:r>
            <a:endParaRPr lang="en-US" b="1" dirty="0">
              <a:solidFill>
                <a:srgbClr val="00B050"/>
              </a:solidFill>
            </a:endParaRPr>
          </a:p>
        </p:txBody>
      </p:sp>
      <p:pic>
        <p:nvPicPr>
          <p:cNvPr id="6" name="Imagen 5">
            <a:extLst>
              <a:ext uri="{FF2B5EF4-FFF2-40B4-BE49-F238E27FC236}">
                <a16:creationId xmlns:a16="http://schemas.microsoft.com/office/drawing/2014/main" id="{77E49FB1-077F-804D-C1DE-F23874BB05B1}"/>
              </a:ext>
            </a:extLst>
          </p:cNvPr>
          <p:cNvPicPr>
            <a:picLocks noChangeAspect="1"/>
          </p:cNvPicPr>
          <p:nvPr/>
        </p:nvPicPr>
        <p:blipFill>
          <a:blip r:embed="rId2"/>
          <a:stretch>
            <a:fillRect/>
          </a:stretch>
        </p:blipFill>
        <p:spPr>
          <a:xfrm>
            <a:off x="1733300" y="1479084"/>
            <a:ext cx="8725399" cy="4481465"/>
          </a:xfrm>
          <a:prstGeom prst="rect">
            <a:avLst/>
          </a:prstGeom>
        </p:spPr>
      </p:pic>
    </p:spTree>
    <p:extLst>
      <p:ext uri="{BB962C8B-B14F-4D97-AF65-F5344CB8AC3E}">
        <p14:creationId xmlns:p14="http://schemas.microsoft.com/office/powerpoint/2010/main" val="296409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81186" y="1026060"/>
            <a:ext cx="9381067" cy="4144083"/>
          </a:xfrm>
          <a:prstGeom prst="rect">
            <a:avLst/>
          </a:prstGeom>
        </p:spPr>
        <p:txBody>
          <a:bodyPr wrap="square">
            <a:spAutoFit/>
          </a:bodyPr>
          <a:lstStyle/>
          <a:p>
            <a:pPr>
              <a:lnSpc>
                <a:spcPct val="107000"/>
              </a:lnSpc>
              <a:spcAft>
                <a:spcPts val="800"/>
              </a:spcAft>
            </a:pPr>
            <a:r>
              <a:rPr lang="es-ES" sz="2400" b="1" dirty="0">
                <a:latin typeface="Calibri" panose="020F0502020204030204" pitchFamily="34" charset="0"/>
                <a:ea typeface="Calibri" panose="020F0502020204030204" pitchFamily="34" charset="0"/>
                <a:cs typeface="Times New Roman" panose="02020603050405020304" pitchFamily="18" charset="0"/>
              </a:rPr>
              <a:t>         </a:t>
            </a:r>
            <a:r>
              <a:rPr lang="es-ES" sz="24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2.6.     TECNOLOGÍAS Y HERRAMIENTAS UTILIZADAS</a:t>
            </a:r>
            <a:endParaRPr lang="en-US" sz="2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b="1" dirty="0">
                <a:latin typeface="Arial" panose="020B0604020202020204" pitchFamily="34" charset="0"/>
                <a:ea typeface="Calibri" panose="020F0502020204030204" pitchFamily="34" charset="0"/>
                <a:cs typeface="Arial" panose="020B0604020202020204" pitchFamily="34" charset="0"/>
              </a:rPr>
              <a:t>L</a:t>
            </a:r>
            <a:r>
              <a:rPr lang="es-ES" sz="2000" dirty="0">
                <a:latin typeface="Arial" panose="020B0604020202020204" pitchFamily="34" charset="0"/>
                <a:ea typeface="Calibri" panose="020F0502020204030204" pitchFamily="34" charset="0"/>
                <a:cs typeface="Arial" panose="020B0604020202020204" pitchFamily="34" charset="0"/>
              </a:rPr>
              <a:t>as tecnologías utilizadas son las siguientes:</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ES" sz="2000" dirty="0">
                <a:latin typeface="Arial" panose="020B0604020202020204" pitchFamily="34" charset="0"/>
                <a:ea typeface="Calibri" panose="020F0502020204030204" pitchFamily="34" charset="0"/>
                <a:cs typeface="Arial" panose="020B0604020202020204" pitchFamily="34" charset="0"/>
              </a:rPr>
              <a:t>HTML, Lenguaje de Marcado de Hipertexto  es el lenguaje de marcas utilizado para crear una página web.</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ES" sz="2000" dirty="0">
                <a:latin typeface="Arial" panose="020B0604020202020204" pitchFamily="34" charset="0"/>
                <a:ea typeface="Calibri" panose="020F0502020204030204" pitchFamily="34" charset="0"/>
                <a:cs typeface="Arial" panose="020B0604020202020204" pitchFamily="34" charset="0"/>
              </a:rPr>
              <a:t>CSS: Lenguaje de programación para diseño gráfico.</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ES" sz="2000" dirty="0">
                <a:latin typeface="Arial" panose="020B0604020202020204" pitchFamily="34" charset="0"/>
                <a:ea typeface="Calibri" panose="020F0502020204030204" pitchFamily="34" charset="0"/>
                <a:cs typeface="Arial" panose="020B0604020202020204" pitchFamily="34" charset="0"/>
              </a:rPr>
              <a:t>JAVASCRIPT: Lenguaje de programación o de secuencias de comandos que permite implementar funciones complejas en páginas web.</a:t>
            </a:r>
          </a:p>
          <a:p>
            <a:pPr>
              <a:lnSpc>
                <a:spcPct val="107000"/>
              </a:lnSpc>
              <a:spcAft>
                <a:spcPts val="800"/>
              </a:spcAft>
            </a:pPr>
            <a:r>
              <a:rPr lang="es-ES" sz="2000" dirty="0">
                <a:latin typeface="Arial" panose="020B0604020202020204" pitchFamily="34" charset="0"/>
                <a:ea typeface="Calibri" panose="020F0502020204030204" pitchFamily="34" charset="0"/>
                <a:cs typeface="Arial" panose="020B0604020202020204" pitchFamily="34" charset="0"/>
              </a:rPr>
              <a:t>JSON, AJAX, SQL, PHP, BOOTSTRAP, FONT</a:t>
            </a:r>
          </a:p>
          <a:p>
            <a:pPr>
              <a:lnSpc>
                <a:spcPct val="107000"/>
              </a:lnSpc>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2000" dirty="0"/>
          </a:p>
        </p:txBody>
      </p:sp>
    </p:spTree>
    <p:extLst>
      <p:ext uri="{BB962C8B-B14F-4D97-AF65-F5344CB8AC3E}">
        <p14:creationId xmlns:p14="http://schemas.microsoft.com/office/powerpoint/2010/main" val="181931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0051FEB-89CE-E21C-E74B-30AC536A4F46}"/>
              </a:ext>
            </a:extLst>
          </p:cNvPr>
          <p:cNvSpPr txBox="1"/>
          <p:nvPr/>
        </p:nvSpPr>
        <p:spPr>
          <a:xfrm>
            <a:off x="2119350" y="1957973"/>
            <a:ext cx="7953300" cy="3443635"/>
          </a:xfrm>
          <a:prstGeom prst="rect">
            <a:avLst/>
          </a:prstGeom>
          <a:noFill/>
        </p:spPr>
        <p:txBody>
          <a:bodyPr wrap="square">
            <a:spAutoFit/>
          </a:bodyPr>
          <a:lstStyle/>
          <a:p>
            <a:pPr>
              <a:lnSpc>
                <a:spcPct val="107000"/>
              </a:lnSpc>
              <a:spcAft>
                <a:spcPts val="800"/>
              </a:spcAft>
            </a:pPr>
            <a:r>
              <a:rPr lang="es-ES" sz="2400" b="1" dirty="0">
                <a:latin typeface="Calibri" panose="020F0502020204030204" pitchFamily="34" charset="0"/>
                <a:ea typeface="Calibri" panose="020F0502020204030204" pitchFamily="34" charset="0"/>
                <a:cs typeface="Times New Roman" panose="02020603050405020304" pitchFamily="18" charset="0"/>
              </a:rPr>
              <a:t>Las herramientas  utilizadas son las siguientes: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Ordenador.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Visual Studio Code.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Fontaweson: para </a:t>
            </a:r>
            <a:r>
              <a:rPr lang="es-MX" sz="2400" dirty="0">
                <a:latin typeface="Calibri" panose="020F0502020204030204" pitchFamily="34" charset="0"/>
                <a:ea typeface="Calibri" panose="020F0502020204030204" pitchFamily="34" charset="0"/>
                <a:cs typeface="Times New Roman" panose="02020603050405020304" pitchFamily="18" charset="0"/>
              </a:rPr>
              <a:t>añadir iconos a la p</a:t>
            </a:r>
            <a:r>
              <a:rPr lang="es-ES" sz="2400" dirty="0">
                <a:latin typeface="Calibri" panose="020F0502020204030204" pitchFamily="34" charset="0"/>
                <a:ea typeface="Calibri" panose="020F0502020204030204" pitchFamily="34" charset="0"/>
                <a:cs typeface="Times New Roman" panose="02020603050405020304" pitchFamily="18" charset="0"/>
              </a:rPr>
              <a:t>ágina web</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Edraw-</a:t>
            </a:r>
            <a:r>
              <a:rPr lang="es-ES" sz="2400" dirty="0" err="1">
                <a:latin typeface="Calibri" panose="020F0502020204030204" pitchFamily="34" charset="0"/>
                <a:ea typeface="Calibri" panose="020F0502020204030204" pitchFamily="34" charset="0"/>
                <a:cs typeface="Times New Roman" panose="02020603050405020304" pitchFamily="18" charset="0"/>
              </a:rPr>
              <a:t>max</a:t>
            </a:r>
            <a:r>
              <a:rPr lang="en-US" sz="2400" dirty="0">
                <a:latin typeface="Calibri" panose="020F0502020204030204" pitchFamily="34" charset="0"/>
                <a:ea typeface="Calibri" panose="020F0502020204030204" pitchFamily="34" charset="0"/>
                <a:cs typeface="Times New Roman" panose="02020603050405020304" pitchFamily="18" charset="0"/>
              </a:rPr>
              <a:t>:</a:t>
            </a:r>
            <a:r>
              <a:rPr lang="es-ES" sz="2400" dirty="0">
                <a:latin typeface="Calibri" panose="020F0502020204030204" pitchFamily="34" charset="0"/>
                <a:ea typeface="Calibri" panose="020F0502020204030204" pitchFamily="34" charset="0"/>
                <a:cs typeface="Times New Roman" panose="02020603050405020304" pitchFamily="18" charset="0"/>
              </a:rPr>
              <a:t> Para diseñar las estructuras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400" dirty="0">
                <a:latin typeface="Calibri" panose="020F0502020204030204" pitchFamily="34" charset="0"/>
                <a:ea typeface="Calibri" panose="020F0502020204030204" pitchFamily="34" charset="0"/>
                <a:cs typeface="Times New Roman" panose="02020603050405020304" pitchFamily="18" charset="0"/>
              </a:rPr>
              <a:t>Word.</a:t>
            </a:r>
          </a:p>
          <a:p>
            <a:pPr>
              <a:lnSpc>
                <a:spcPct val="107000"/>
              </a:lnSpc>
              <a:spcAft>
                <a:spcPts val="800"/>
              </a:spcAft>
            </a:pPr>
            <a:r>
              <a:rPr lang="es-ES" sz="2400" dirty="0">
                <a:latin typeface="Calibri" panose="020F0502020204030204" pitchFamily="34" charset="0"/>
                <a:cs typeface="Times New Roman" panose="02020603050405020304" pitchFamily="18" charset="0"/>
              </a:rPr>
              <a:t>Power point</a:t>
            </a:r>
            <a:endParaRPr lang="es-GQ" sz="2400" dirty="0"/>
          </a:p>
        </p:txBody>
      </p:sp>
    </p:spTree>
    <p:extLst>
      <p:ext uri="{BB962C8B-B14F-4D97-AF65-F5344CB8AC3E}">
        <p14:creationId xmlns:p14="http://schemas.microsoft.com/office/powerpoint/2010/main" val="359784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1A8F4D9-B2FF-7759-DFDF-B9E8A00D614A}"/>
              </a:ext>
            </a:extLst>
          </p:cNvPr>
          <p:cNvSpPr/>
          <p:nvPr/>
        </p:nvSpPr>
        <p:spPr>
          <a:xfrm>
            <a:off x="2070897" y="2212064"/>
            <a:ext cx="9381067" cy="3609578"/>
          </a:xfrm>
          <a:prstGeom prst="rect">
            <a:avLst/>
          </a:prstGeom>
        </p:spPr>
        <p:txBody>
          <a:bodyPr wrap="square">
            <a:spAutoFit/>
          </a:bodyPr>
          <a:lstStyle/>
          <a:p>
            <a:pPr>
              <a:lnSpc>
                <a:spcPct val="107000"/>
              </a:lnSpc>
              <a:spcAft>
                <a:spcPts val="800"/>
              </a:spcAft>
            </a:pPr>
            <a:r>
              <a:rPr lang="es-ES" sz="2400" b="1" dirty="0">
                <a:latin typeface="Calibri" panose="020F0502020204030204" pitchFamily="34" charset="0"/>
                <a:ea typeface="Calibri" panose="020F0502020204030204" pitchFamily="34" charset="0"/>
                <a:cs typeface="Times New Roman" panose="02020603050405020304" pitchFamily="18" charset="0"/>
              </a:rPr>
              <a:t>         </a:t>
            </a:r>
            <a:r>
              <a:rPr lang="es-ES" sz="24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2.6.     ARQUITECTURA DEL SISTEMA</a:t>
            </a:r>
            <a:endParaRPr lang="en-US" sz="2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b="1" dirty="0">
                <a:latin typeface="Arial" panose="020B0604020202020204" pitchFamily="34" charset="0"/>
                <a:ea typeface="Calibri" panose="020F0502020204030204" pitchFamily="34" charset="0"/>
                <a:cs typeface="Arial" panose="020B0604020202020204" pitchFamily="34" charset="0"/>
              </a:rPr>
              <a:t>Cliente: </a:t>
            </a:r>
            <a:r>
              <a:rPr lang="es-ES" sz="2000" dirty="0">
                <a:latin typeface="Arial" panose="020B0604020202020204" pitchFamily="34" charset="0"/>
                <a:ea typeface="Calibri" panose="020F0502020204030204" pitchFamily="34" charset="0"/>
                <a:cs typeface="Arial" panose="020B0604020202020204" pitchFamily="34" charset="0"/>
              </a:rPr>
              <a:t>Es la parte de la página web que ven los usuarios y con la que interactúan.</a:t>
            </a:r>
          </a:p>
          <a:p>
            <a:pPr>
              <a:lnSpc>
                <a:spcPct val="107000"/>
              </a:lnSpc>
              <a:spcAft>
                <a:spcPts val="800"/>
              </a:spcAft>
            </a:pPr>
            <a:r>
              <a:rPr lang="es-ES" sz="2000" b="1" dirty="0">
                <a:latin typeface="Arial" panose="020B0604020202020204" pitchFamily="34" charset="0"/>
                <a:ea typeface="Calibri" panose="020F0502020204030204" pitchFamily="34" charset="0"/>
                <a:cs typeface="Arial" panose="020B0604020202020204" pitchFamily="34" charset="0"/>
              </a:rPr>
              <a:t>Servidor</a:t>
            </a:r>
            <a:r>
              <a:rPr lang="en-US" sz="2000" b="1" dirty="0">
                <a:latin typeface="Arial" panose="020B0604020202020204" pitchFamily="34" charset="0"/>
                <a:ea typeface="Calibri" panose="020F0502020204030204" pitchFamily="34" charset="0"/>
                <a:cs typeface="Arial" panose="020B0604020202020204" pitchFamily="34" charset="0"/>
              </a:rPr>
              <a:t>:</a:t>
            </a:r>
            <a:r>
              <a:rPr lang="es-ES" sz="2000" b="1" dirty="0">
                <a:latin typeface="Arial" panose="020B0604020202020204" pitchFamily="34" charset="0"/>
                <a:ea typeface="Calibri" panose="020F0502020204030204" pitchFamily="34" charset="0"/>
                <a:cs typeface="Arial" panose="020B0604020202020204" pitchFamily="34" charset="0"/>
              </a:rPr>
              <a:t> </a:t>
            </a:r>
            <a:r>
              <a:rPr lang="es-ES" sz="2000" dirty="0">
                <a:latin typeface="Arial" panose="020B0604020202020204" pitchFamily="34" charset="0"/>
                <a:ea typeface="Calibri" panose="020F0502020204030204" pitchFamily="34" charset="0"/>
                <a:cs typeface="Arial" panose="020B0604020202020204" pitchFamily="34" charset="0"/>
              </a:rPr>
              <a:t>Es la parte que procesa las solicitudes del usuario  y se comunica con la base de</a:t>
            </a:r>
            <a:r>
              <a:rPr lang="es-ES" sz="2000" b="1" dirty="0">
                <a:latin typeface="Arial" panose="020B0604020202020204" pitchFamily="34" charset="0"/>
                <a:ea typeface="Calibri" panose="020F0502020204030204" pitchFamily="34" charset="0"/>
                <a:cs typeface="Arial" panose="020B0604020202020204" pitchFamily="34" charset="0"/>
              </a:rPr>
              <a:t> </a:t>
            </a:r>
            <a:r>
              <a:rPr lang="es-ES" sz="2000" dirty="0">
                <a:latin typeface="Arial" panose="020B0604020202020204" pitchFamily="34" charset="0"/>
                <a:ea typeface="Calibri" panose="020F0502020204030204" pitchFamily="34" charset="0"/>
                <a:cs typeface="Arial" panose="020B0604020202020204" pitchFamily="34" charset="0"/>
              </a:rPr>
              <a:t>datos.</a:t>
            </a:r>
          </a:p>
          <a:p>
            <a:pPr>
              <a:lnSpc>
                <a:spcPct val="107000"/>
              </a:lnSpc>
              <a:spcAft>
                <a:spcPts val="800"/>
              </a:spcAft>
            </a:pPr>
            <a:r>
              <a:rPr lang="es-ES" sz="2000" b="1" dirty="0">
                <a:latin typeface="Arial" panose="020B0604020202020204" pitchFamily="34" charset="0"/>
                <a:ea typeface="Calibri" panose="020F0502020204030204" pitchFamily="34" charset="0"/>
                <a:cs typeface="Arial" panose="020B0604020202020204" pitchFamily="34" charset="0"/>
              </a:rPr>
              <a:t>Base de datos</a:t>
            </a:r>
            <a:r>
              <a:rPr lang="en-US" sz="2000" b="1" dirty="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Se encarga de almacenar y gestionar la informaci</a:t>
            </a:r>
            <a:r>
              <a:rPr lang="es-ES" sz="2000" dirty="0" err="1">
                <a:latin typeface="Arial" panose="020B0604020202020204" pitchFamily="34" charset="0"/>
                <a:ea typeface="Calibri" panose="020F0502020204030204" pitchFamily="34" charset="0"/>
                <a:cs typeface="Arial" panose="020B0604020202020204" pitchFamily="34" charset="0"/>
              </a:rPr>
              <a:t>ón</a:t>
            </a:r>
            <a:r>
              <a:rPr lang="es-ES" sz="2000" dirty="0">
                <a:latin typeface="Arial" panose="020B0604020202020204" pitchFamily="34" charset="0"/>
                <a:ea typeface="Calibri" panose="020F0502020204030204" pitchFamily="34" charset="0"/>
                <a:cs typeface="Arial" panose="020B0604020202020204" pitchFamily="34" charset="0"/>
              </a:rPr>
              <a:t> del sitio web.</a:t>
            </a:r>
          </a:p>
          <a:p>
            <a:pPr>
              <a:lnSpc>
                <a:spcPct val="107000"/>
              </a:lnSpc>
              <a:spcAft>
                <a:spcPts val="800"/>
              </a:spcAft>
            </a:pP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2000" dirty="0"/>
          </a:p>
        </p:txBody>
      </p:sp>
    </p:spTree>
    <p:extLst>
      <p:ext uri="{BB962C8B-B14F-4D97-AF65-F5344CB8AC3E}">
        <p14:creationId xmlns:p14="http://schemas.microsoft.com/office/powerpoint/2010/main" val="2518480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2">
            <a:extLst>
              <a:ext uri="{28A0092B-C50C-407E-A947-70E740481C1C}">
                <a14:useLocalDpi xmlns:a14="http://schemas.microsoft.com/office/drawing/2010/main" val="0"/>
              </a:ext>
            </a:extLst>
          </a:blip>
          <a:stretch>
            <a:fillRect/>
          </a:stretch>
        </p:blipFill>
        <p:spPr>
          <a:xfrm>
            <a:off x="1562199" y="3429000"/>
            <a:ext cx="9862157" cy="3165253"/>
          </a:xfrm>
          <a:prstGeom prst="rect">
            <a:avLst/>
          </a:prstGeom>
        </p:spPr>
      </p:pic>
      <p:sp>
        <p:nvSpPr>
          <p:cNvPr id="3" name="CuadroTexto 2"/>
          <p:cNvSpPr txBox="1"/>
          <p:nvPr/>
        </p:nvSpPr>
        <p:spPr>
          <a:xfrm>
            <a:off x="4038401" y="862147"/>
            <a:ext cx="5173332" cy="369332"/>
          </a:xfrm>
          <a:prstGeom prst="rect">
            <a:avLst/>
          </a:prstGeom>
          <a:noFill/>
        </p:spPr>
        <p:txBody>
          <a:bodyPr wrap="square" rtlCol="0">
            <a:spAutoFit/>
          </a:bodyPr>
          <a:lstStyle/>
          <a:p>
            <a:r>
              <a:rPr lang="es-ES" b="1" dirty="0">
                <a:solidFill>
                  <a:srgbClr val="00B050"/>
                </a:solidFill>
              </a:rPr>
              <a:t>ARQUITECTURA DE IMPLEMENTACIÓN</a:t>
            </a:r>
            <a:endParaRPr lang="en-US" b="1" dirty="0">
              <a:solidFill>
                <a:srgbClr val="00B050"/>
              </a:solidFill>
            </a:endParaRPr>
          </a:p>
        </p:txBody>
      </p:sp>
      <p:sp>
        <p:nvSpPr>
          <p:cNvPr id="4" name="Rectángulo 3"/>
          <p:cNvSpPr/>
          <p:nvPr/>
        </p:nvSpPr>
        <p:spPr>
          <a:xfrm>
            <a:off x="1562199" y="1437577"/>
            <a:ext cx="10377244" cy="2039469"/>
          </a:xfrm>
          <a:prstGeom prst="rect">
            <a:avLst/>
          </a:prstGeom>
        </p:spPr>
        <p:txBody>
          <a:bodyPr wrap="square">
            <a:spAutoFit/>
          </a:bodyPr>
          <a:lstStyle/>
          <a:p>
            <a:pPr>
              <a:lnSpc>
                <a:spcPct val="107000"/>
              </a:lnSpc>
              <a:spcAft>
                <a:spcPts val="800"/>
              </a:spcAft>
            </a:pPr>
            <a:r>
              <a:rPr lang="es-ES" sz="2400" dirty="0">
                <a:latin typeface="Arial" panose="020B0604020202020204" pitchFamily="34" charset="0"/>
                <a:ea typeface="Calibri" panose="020F0502020204030204" pitchFamily="34" charset="0"/>
                <a:cs typeface="Arial" panose="020B0604020202020204" pitchFamily="34" charset="0"/>
              </a:rPr>
              <a:t>En esta aplicación he preferido utilizar el patrón cliente-servidor  dado a que en este modelo de diseño, un servidor sirve a varios clientes y, por ende , procesa múltiples informaciones de diferentes clientes. Por su parte, el cliente solicita activamente los servicios del servidor e inicia las tareas del servidor. </a:t>
            </a:r>
            <a:endParaRPr lang="en-US"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3287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519669" y="1422398"/>
            <a:ext cx="9719731" cy="4154984"/>
          </a:xfrm>
          <a:prstGeom prst="rect">
            <a:avLst/>
          </a:prstGeom>
          <a:noFill/>
        </p:spPr>
        <p:txBody>
          <a:bodyPr wrap="square" rtlCol="0">
            <a:spAutoFit/>
          </a:bodyPr>
          <a:lstStyle/>
          <a:p>
            <a:r>
              <a:rPr lang="es-ES" dirty="0"/>
              <a:t> </a:t>
            </a:r>
            <a:r>
              <a:rPr lang="es-ES" sz="2400" dirty="0">
                <a:latin typeface="Arial" panose="020B0604020202020204" pitchFamily="34" charset="0"/>
                <a:cs typeface="Arial" panose="020B0604020202020204" pitchFamily="34" charset="0"/>
              </a:rPr>
              <a:t>Tal como viene expuesto en el apartado introductorio, la ausencia de departamentos y organismos diseñados por el país para que los ciudadanos pudieran acudir, así dotar de información sobre viviendas o casas en alquiler es uno de los problemas que les afecta a los ciudadanos a diario.</a:t>
            </a:r>
            <a:endParaRPr lang="en-US" sz="2400" dirty="0">
              <a:latin typeface="Arial" panose="020B0604020202020204" pitchFamily="34" charset="0"/>
              <a:cs typeface="Arial" panose="020B0604020202020204" pitchFamily="34" charset="0"/>
            </a:endParaRPr>
          </a:p>
          <a:p>
            <a:r>
              <a:rPr lang="es-ES" sz="2400" dirty="0">
                <a:latin typeface="Arial" panose="020B0604020202020204" pitchFamily="34" charset="0"/>
                <a:cs typeface="Arial" panose="020B0604020202020204" pitchFamily="34" charset="0"/>
              </a:rPr>
              <a:t>     Otro aspecto que se puede considerar aquí como problema es la regularización de los contratos de arrendamiento en nuestra sociedad. Por otra parte hay que señalar como dificultad la falta de conocimiento por parte de los ciudadanos a la hora de entablar un enlace de arrendamiento entre las partes interesadas, es decir, sus derechos y obligaciones. </a:t>
            </a:r>
            <a:endParaRPr lang="en-US" sz="2400" dirty="0">
              <a:latin typeface="Arial" panose="020B0604020202020204" pitchFamily="34" charset="0"/>
              <a:cs typeface="Arial" panose="020B0604020202020204" pitchFamily="34" charset="0"/>
            </a:endParaRPr>
          </a:p>
        </p:txBody>
      </p:sp>
      <p:sp>
        <p:nvSpPr>
          <p:cNvPr id="5" name="CuadroTexto 4"/>
          <p:cNvSpPr txBox="1"/>
          <p:nvPr/>
        </p:nvSpPr>
        <p:spPr>
          <a:xfrm>
            <a:off x="2078469" y="212651"/>
            <a:ext cx="8602132" cy="707886"/>
          </a:xfrm>
          <a:prstGeom prst="rect">
            <a:avLst/>
          </a:prstGeom>
          <a:noFill/>
        </p:spPr>
        <p:txBody>
          <a:bodyPr wrap="square" rtlCol="0">
            <a:spAutoFit/>
          </a:bodyPr>
          <a:lstStyle/>
          <a:p>
            <a:endParaRPr lang="en-US" sz="2000" dirty="0">
              <a:solidFill>
                <a:srgbClr val="00B050"/>
              </a:solidFill>
            </a:endParaRPr>
          </a:p>
          <a:p>
            <a:r>
              <a:rPr lang="es-ES" sz="2000" dirty="0">
                <a:solidFill>
                  <a:srgbClr val="00B050"/>
                </a:solidFill>
              </a:rPr>
              <a:t>                   1.2 JUSTIFICACIÓN DEL PROBLEMA </a:t>
            </a:r>
            <a:endParaRPr lang="en-US" sz="2000" dirty="0">
              <a:solidFill>
                <a:srgbClr val="00B050"/>
              </a:solidFill>
            </a:endParaRPr>
          </a:p>
        </p:txBody>
      </p:sp>
    </p:spTree>
    <p:extLst>
      <p:ext uri="{BB962C8B-B14F-4D97-AF65-F5344CB8AC3E}">
        <p14:creationId xmlns:p14="http://schemas.microsoft.com/office/powerpoint/2010/main" val="208672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40034" y="846983"/>
            <a:ext cx="10768457" cy="4093428"/>
          </a:xfrm>
          <a:prstGeom prst="rect">
            <a:avLst/>
          </a:prstGeom>
          <a:noFill/>
        </p:spPr>
        <p:txBody>
          <a:bodyPr wrap="square" rtlCol="0">
            <a:spAutoFit/>
          </a:bodyPr>
          <a:lstStyle/>
          <a:p>
            <a:r>
              <a:rPr lang="es-ES" sz="2000" dirty="0">
                <a:latin typeface="Arial" panose="020B0604020202020204" pitchFamily="34" charset="0"/>
                <a:cs typeface="Arial" panose="020B0604020202020204" pitchFamily="34" charset="0"/>
              </a:rPr>
              <a:t>La justificación del problema de encontrar casas de alquiler es que actualmente es un proceso que puede ser lento y tedioso debido a la dificultad de encontrar información completa y precisa, la falta de facilidad para comparar resultados, y la falta de una interfaz intuitiva y fácil de usar.</a:t>
            </a:r>
          </a:p>
          <a:p>
            <a:r>
              <a:rPr lang="es-ES" sz="2000" dirty="0">
                <a:latin typeface="Arial" panose="020B0604020202020204" pitchFamily="34" charset="0"/>
                <a:cs typeface="Arial" panose="020B0604020202020204" pitchFamily="34" charset="0"/>
              </a:rPr>
              <a:t>                        </a:t>
            </a:r>
            <a:r>
              <a:rPr lang="es-ES" sz="2000" b="1" dirty="0">
                <a:solidFill>
                  <a:srgbClr val="00B050"/>
                </a:solidFill>
                <a:latin typeface="Arial" panose="020B0604020202020204" pitchFamily="34" charset="0"/>
                <a:cs typeface="Arial" panose="020B0604020202020204" pitchFamily="34" charset="0"/>
              </a:rPr>
              <a:t>1.3    OBJETIVO GENERAL</a:t>
            </a:r>
            <a:endParaRPr lang="en-US" sz="2000" b="1" dirty="0">
              <a:solidFill>
                <a:srgbClr val="00B050"/>
              </a:solidFill>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Desarrollar   una página web  para el arrendamiento de viviendas.</a:t>
            </a:r>
          </a:p>
          <a:p>
            <a:endParaRPr lang="en-U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a:t>
            </a:r>
            <a:r>
              <a:rPr lang="es-ES" sz="2000" b="1" dirty="0">
                <a:solidFill>
                  <a:srgbClr val="00B050"/>
                </a:solidFill>
                <a:latin typeface="Arial" panose="020B0604020202020204" pitchFamily="34" charset="0"/>
                <a:cs typeface="Arial" panose="020B0604020202020204" pitchFamily="34" charset="0"/>
              </a:rPr>
              <a:t>1.4 OBJETIVOS ESPECÍFICOS</a:t>
            </a:r>
          </a:p>
          <a:p>
            <a:endParaRPr lang="en-U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Recopilar información.</a:t>
            </a:r>
            <a:endParaRPr lang="en-U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Diseñar interfaces.</a:t>
            </a:r>
            <a:endParaRPr lang="en-U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Crear base de datos para filtrar datos.</a:t>
            </a:r>
            <a:endParaRPr lang="en-U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             Implementar los códigos para facilitar la interacción Sistema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usuario</a:t>
            </a:r>
            <a:r>
              <a:rPr lang="es-E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77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709333" y="35334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2709333" y="72005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CuadroTexto 7"/>
          <p:cNvSpPr txBox="1"/>
          <p:nvPr/>
        </p:nvSpPr>
        <p:spPr>
          <a:xfrm>
            <a:off x="3367424" y="623372"/>
            <a:ext cx="5846024" cy="523220"/>
          </a:xfrm>
          <a:prstGeom prst="rect">
            <a:avLst/>
          </a:prstGeom>
          <a:noFill/>
        </p:spPr>
        <p:txBody>
          <a:bodyPr wrap="square" rtlCol="0">
            <a:spAutoFit/>
          </a:bodyPr>
          <a:lstStyle/>
          <a:p>
            <a:r>
              <a:rPr lang="en-US" sz="2800" b="1" dirty="0">
                <a:solidFill>
                  <a:srgbClr val="00B050"/>
                </a:solidFill>
                <a:latin typeface="Arial" panose="020B0604020202020204" pitchFamily="34" charset="0"/>
                <a:cs typeface="Arial" panose="020B0604020202020204" pitchFamily="34" charset="0"/>
              </a:rPr>
              <a:t>Metodolo</a:t>
            </a:r>
            <a:r>
              <a:rPr lang="es-ES" sz="2800" b="1" dirty="0" err="1">
                <a:solidFill>
                  <a:srgbClr val="00B050"/>
                </a:solidFill>
                <a:latin typeface="Arial" panose="020B0604020202020204" pitchFamily="34" charset="0"/>
                <a:cs typeface="Arial" panose="020B0604020202020204" pitchFamily="34" charset="0"/>
              </a:rPr>
              <a:t>gía</a:t>
            </a:r>
            <a:r>
              <a:rPr lang="es-ES" sz="2800" b="1" dirty="0">
                <a:solidFill>
                  <a:srgbClr val="00B050"/>
                </a:solidFill>
                <a:latin typeface="Arial" panose="020B0604020202020204" pitchFamily="34" charset="0"/>
                <a:cs typeface="Arial" panose="020B0604020202020204" pitchFamily="34" charset="0"/>
              </a:rPr>
              <a:t> de investigación</a:t>
            </a:r>
            <a:endParaRPr lang="en-US" sz="2800" b="1" dirty="0">
              <a:solidFill>
                <a:srgbClr val="00B050"/>
              </a:solidFill>
              <a:latin typeface="Arial" panose="020B0604020202020204" pitchFamily="34" charset="0"/>
              <a:cs typeface="Arial" panose="020B0604020202020204" pitchFamily="34" charset="0"/>
            </a:endParaRPr>
          </a:p>
        </p:txBody>
      </p:sp>
      <p:sp>
        <p:nvSpPr>
          <p:cNvPr id="9" name="CuadroTexto 8"/>
          <p:cNvSpPr txBox="1"/>
          <p:nvPr/>
        </p:nvSpPr>
        <p:spPr>
          <a:xfrm>
            <a:off x="1184477" y="1367168"/>
            <a:ext cx="10658399" cy="707886"/>
          </a:xfrm>
          <a:prstGeom prst="rect">
            <a:avLst/>
          </a:prstGeom>
          <a:noFill/>
        </p:spPr>
        <p:txBody>
          <a:bodyPr wrap="square" rtlCol="0">
            <a:spAutoFit/>
          </a:bodyPr>
          <a:lstStyle/>
          <a:p>
            <a:r>
              <a:rPr lang="es-ES" sz="2000" dirty="0">
                <a:latin typeface="Arial" panose="020B0604020202020204" pitchFamily="34" charset="0"/>
                <a:ea typeface="Calibri" panose="020F0502020204030204" pitchFamily="34" charset="0"/>
                <a:cs typeface="Arial" panose="020B0604020202020204" pitchFamily="34" charset="0"/>
              </a:rPr>
              <a:t>La metodología de investigación es cuantitativa que consiste en la recolección y el</a:t>
            </a:r>
          </a:p>
          <a:p>
            <a:r>
              <a:rPr lang="es-ES" sz="2000" dirty="0">
                <a:latin typeface="Arial" panose="020B0604020202020204" pitchFamily="34" charset="0"/>
                <a:ea typeface="Calibri" panose="020F0502020204030204" pitchFamily="34" charset="0"/>
                <a:cs typeface="Arial" panose="020B0604020202020204" pitchFamily="34" charset="0"/>
              </a:rPr>
              <a:t>análisis de datos cuantificables para explicar fenómenos observables.</a:t>
            </a:r>
            <a:endParaRPr lang="en-US" sz="2000" dirty="0">
              <a:latin typeface="Arial" panose="020B0604020202020204" pitchFamily="34" charset="0"/>
              <a:cs typeface="Arial" panose="020B0604020202020204" pitchFamily="34" charset="0"/>
            </a:endParaRPr>
          </a:p>
        </p:txBody>
      </p:sp>
      <p:sp>
        <p:nvSpPr>
          <p:cNvPr id="10" name="Rectángulo 9"/>
          <p:cNvSpPr/>
          <p:nvPr/>
        </p:nvSpPr>
        <p:spPr>
          <a:xfrm>
            <a:off x="730618" y="2637829"/>
            <a:ext cx="11007523" cy="2548262"/>
          </a:xfrm>
          <a:prstGeom prst="rect">
            <a:avLst/>
          </a:prstGeom>
        </p:spPr>
        <p:txBody>
          <a:bodyPr wrap="square">
            <a:spAutoFit/>
          </a:bodyPr>
          <a:lstStyle/>
          <a:p>
            <a:pPr algn="just">
              <a:lnSpc>
                <a:spcPct val="107000"/>
              </a:lnSpc>
              <a:spcAft>
                <a:spcPts val="800"/>
              </a:spcAft>
              <a:tabLst>
                <a:tab pos="742950" algn="l"/>
              </a:tabLst>
            </a:pPr>
            <a:r>
              <a:rPr lang="es-ES" sz="2000" dirty="0">
                <a:latin typeface="Calibri" panose="020F0502020204030204" pitchFamily="34" charset="0"/>
                <a:ea typeface="Calibri" panose="020F0502020204030204" pitchFamily="34" charset="0"/>
                <a:cs typeface="Times New Roman" panose="02020603050405020304" pitchFamily="18" charset="0"/>
              </a:rPr>
              <a:t>          En esta metodología de investigación se ha hecho las siguientes preguntas: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742950" algn="l"/>
              </a:tabLst>
            </a:pPr>
            <a:r>
              <a:rPr lang="es-ES" sz="2000" dirty="0">
                <a:latin typeface="Calibri" panose="020F0502020204030204" pitchFamily="34" charset="0"/>
                <a:ea typeface="Calibri" panose="020F0502020204030204" pitchFamily="34" charset="0"/>
                <a:cs typeface="Times New Roman" panose="02020603050405020304" pitchFamily="18" charset="0"/>
              </a:rPr>
              <a:t>       1.-¿Le gustaría disponer de una plataforma en donde puedes encontrar casas en renta? </a:t>
            </a:r>
            <a:r>
              <a:rPr lang="es-ES" sz="2000" b="1" dirty="0">
                <a:latin typeface="Calibri" panose="020F0502020204030204" pitchFamily="34" charset="0"/>
                <a:ea typeface="Calibri" panose="020F0502020204030204" pitchFamily="34" charset="0"/>
                <a:cs typeface="Times New Roman" panose="02020603050405020304" pitchFamily="18" charset="0"/>
              </a:rPr>
              <a:t>S</a:t>
            </a:r>
            <a:r>
              <a:rPr lang="es-ES" sz="2000" dirty="0">
                <a:latin typeface="Calibri" panose="020F0502020204030204" pitchFamily="34" charset="0"/>
                <a:ea typeface="Calibri" panose="020F0502020204030204" pitchFamily="34" charset="0"/>
                <a:cs typeface="Times New Roman" panose="02020603050405020304" pitchFamily="18" charset="0"/>
              </a:rPr>
              <a:t>í</a:t>
            </a:r>
            <a:r>
              <a:rPr lang="es-ES" sz="2000" b="1" dirty="0">
                <a:latin typeface="Calibri" panose="020F0502020204030204" pitchFamily="34" charset="0"/>
                <a:ea typeface="Calibri" panose="020F0502020204030204" pitchFamily="34" charset="0"/>
                <a:cs typeface="Times New Roman" panose="02020603050405020304" pitchFamily="18" charset="0"/>
              </a:rPr>
              <a:t> o No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742950" algn="l"/>
              </a:tabLst>
            </a:pPr>
            <a:r>
              <a:rPr lang="es-ES" sz="2000" dirty="0">
                <a:latin typeface="Calibri" panose="020F0502020204030204" pitchFamily="34" charset="0"/>
                <a:ea typeface="Calibri" panose="020F0502020204030204" pitchFamily="34" charset="0"/>
                <a:cs typeface="Times New Roman" panose="02020603050405020304" pitchFamily="18" charset="0"/>
              </a:rPr>
              <a:t>        2.-¿Le gustaría disponer de una información precisa sobre la casa que le interesa arrendar? </a:t>
            </a:r>
            <a:r>
              <a:rPr lang="es-ES" sz="2000" b="1" dirty="0">
                <a:latin typeface="Calibri" panose="020F0502020204030204" pitchFamily="34" charset="0"/>
                <a:ea typeface="Calibri" panose="020F0502020204030204" pitchFamily="34" charset="0"/>
                <a:cs typeface="Times New Roman" panose="02020603050405020304" pitchFamily="18" charset="0"/>
              </a:rPr>
              <a:t>Sí o No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742950" algn="l"/>
              </a:tabLst>
            </a:pPr>
            <a:r>
              <a:rPr lang="es-ES" sz="2000" dirty="0">
                <a:latin typeface="Calibri" panose="020F0502020204030204" pitchFamily="34" charset="0"/>
                <a:ea typeface="Calibri" panose="020F0502020204030204" pitchFamily="34" charset="0"/>
                <a:cs typeface="Times New Roman" panose="02020603050405020304" pitchFamily="18" charset="0"/>
              </a:rPr>
              <a:t>         3.- ¿Le gustaría realizar pagos en línea? </a:t>
            </a:r>
            <a:r>
              <a:rPr lang="es-ES" sz="2000" b="1" dirty="0">
                <a:latin typeface="Calibri" panose="020F0502020204030204" pitchFamily="34" charset="0"/>
                <a:ea typeface="Calibri" panose="020F0502020204030204" pitchFamily="34" charset="0"/>
                <a:cs typeface="Times New Roman" panose="02020603050405020304" pitchFamily="18" charset="0"/>
              </a:rPr>
              <a:t>Sí o No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742950" algn="l"/>
              </a:tabLst>
            </a:pPr>
            <a:r>
              <a:rPr lang="es-ES" sz="2000" dirty="0">
                <a:latin typeface="Calibri" panose="020F0502020204030204" pitchFamily="34" charset="0"/>
                <a:ea typeface="Calibri" panose="020F0502020204030204" pitchFamily="34" charset="0"/>
                <a:cs typeface="Times New Roman" panose="02020603050405020304" pitchFamily="18" charset="0"/>
              </a:rPr>
              <a:t>         4.-¿Son importantes las características de una propiedad? </a:t>
            </a:r>
            <a:r>
              <a:rPr lang="es-ES" sz="2000" b="1" dirty="0">
                <a:latin typeface="Calibri" panose="020F0502020204030204" pitchFamily="34" charset="0"/>
                <a:ea typeface="Calibri" panose="020F0502020204030204" pitchFamily="34" charset="0"/>
                <a:cs typeface="Times New Roman" panose="02020603050405020304" pitchFamily="18" charset="0"/>
              </a:rPr>
              <a:t>Sí o No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tabLst>
                <a:tab pos="742950" algn="l"/>
              </a:tabLst>
            </a:pPr>
            <a:r>
              <a:rPr lang="es-E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409573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237355042"/>
              </p:ext>
            </p:extLst>
          </p:nvPr>
        </p:nvGraphicFramePr>
        <p:xfrm>
          <a:off x="1693336" y="1524002"/>
          <a:ext cx="9979375" cy="4371886"/>
        </p:xfrm>
        <a:graphic>
          <a:graphicData uri="http://schemas.openxmlformats.org/drawingml/2006/table">
            <a:tbl>
              <a:tblPr firstRow="1" firstCol="1" bandRow="1">
                <a:tableStyleId>{5C22544A-7EE6-4342-B048-85BDC9FD1C3A}</a:tableStyleId>
              </a:tblPr>
              <a:tblGrid>
                <a:gridCol w="1061636">
                  <a:extLst>
                    <a:ext uri="{9D8B030D-6E8A-4147-A177-3AD203B41FA5}">
                      <a16:colId xmlns:a16="http://schemas.microsoft.com/office/drawing/2014/main" val="674492705"/>
                    </a:ext>
                  </a:extLst>
                </a:gridCol>
                <a:gridCol w="1955133">
                  <a:extLst>
                    <a:ext uri="{9D8B030D-6E8A-4147-A177-3AD203B41FA5}">
                      <a16:colId xmlns:a16="http://schemas.microsoft.com/office/drawing/2014/main" val="325978190"/>
                    </a:ext>
                  </a:extLst>
                </a:gridCol>
                <a:gridCol w="1951901">
                  <a:extLst>
                    <a:ext uri="{9D8B030D-6E8A-4147-A177-3AD203B41FA5}">
                      <a16:colId xmlns:a16="http://schemas.microsoft.com/office/drawing/2014/main" val="542084443"/>
                    </a:ext>
                  </a:extLst>
                </a:gridCol>
                <a:gridCol w="1951901">
                  <a:extLst>
                    <a:ext uri="{9D8B030D-6E8A-4147-A177-3AD203B41FA5}">
                      <a16:colId xmlns:a16="http://schemas.microsoft.com/office/drawing/2014/main" val="2861703098"/>
                    </a:ext>
                  </a:extLst>
                </a:gridCol>
                <a:gridCol w="1048702">
                  <a:extLst>
                    <a:ext uri="{9D8B030D-6E8A-4147-A177-3AD203B41FA5}">
                      <a16:colId xmlns:a16="http://schemas.microsoft.com/office/drawing/2014/main" val="612607100"/>
                    </a:ext>
                  </a:extLst>
                </a:gridCol>
                <a:gridCol w="2010102">
                  <a:extLst>
                    <a:ext uri="{9D8B030D-6E8A-4147-A177-3AD203B41FA5}">
                      <a16:colId xmlns:a16="http://schemas.microsoft.com/office/drawing/2014/main" val="2813811574"/>
                    </a:ext>
                  </a:extLst>
                </a:gridCol>
              </a:tblGrid>
              <a:tr h="788394">
                <a:tc>
                  <a:txBody>
                    <a:bodyPr/>
                    <a:lstStyle/>
                    <a:p>
                      <a:pPr>
                        <a:lnSpc>
                          <a:spcPct val="107000"/>
                        </a:lnSpc>
                        <a:spcAft>
                          <a:spcPts val="0"/>
                        </a:spcAft>
                      </a:pPr>
                      <a:r>
                        <a:rPr lang="es-ES" sz="900" dirty="0">
                          <a:effectLst/>
                        </a:rPr>
                        <a:t>Preguntas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900" dirty="0">
                          <a:effectLst/>
                        </a:rPr>
                        <a:t>Pregunta1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900" dirty="0">
                          <a:effectLst/>
                        </a:rPr>
                        <a:t>Pregunta2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900">
                          <a:effectLst/>
                        </a:rPr>
                        <a:t>Pregunta3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900">
                          <a:effectLst/>
                        </a:rPr>
                        <a:t>Pregunta4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900" dirty="0">
                          <a:effectLst/>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9104881"/>
                  </a:ext>
                </a:extLst>
              </a:tr>
              <a:tr h="1023928">
                <a:tc>
                  <a:txBody>
                    <a:bodyPr/>
                    <a:lstStyle/>
                    <a:p>
                      <a:pPr>
                        <a:lnSpc>
                          <a:spcPct val="107000"/>
                        </a:lnSpc>
                        <a:spcAft>
                          <a:spcPts val="0"/>
                        </a:spcAft>
                      </a:pPr>
                      <a:r>
                        <a:rPr lang="es-ES" sz="800">
                          <a:effectLst/>
                        </a:rPr>
                        <a:t>SI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dirty="0">
                          <a:effectLst/>
                        </a:rPr>
                        <a:t>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400">
                          <a:effectLst/>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5311124"/>
                  </a:ext>
                </a:extLst>
              </a:tr>
              <a:tr h="853188">
                <a:tc>
                  <a:txBody>
                    <a:bodyPr/>
                    <a:lstStyle/>
                    <a:p>
                      <a:pPr>
                        <a:lnSpc>
                          <a:spcPct val="107000"/>
                        </a:lnSpc>
                        <a:spcAft>
                          <a:spcPts val="0"/>
                        </a:spcAft>
                      </a:pPr>
                      <a:r>
                        <a:rPr lang="es-ES" sz="800">
                          <a:effectLst/>
                        </a:rPr>
                        <a:t>NADA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0593266"/>
                  </a:ext>
                </a:extLst>
              </a:tr>
              <a:tr h="853188">
                <a:tc>
                  <a:txBody>
                    <a:bodyPr/>
                    <a:lstStyle/>
                    <a:p>
                      <a:pPr>
                        <a:lnSpc>
                          <a:spcPct val="107000"/>
                        </a:lnSpc>
                        <a:spcAft>
                          <a:spcPts val="0"/>
                        </a:spcAft>
                      </a:pPr>
                      <a:r>
                        <a:rPr lang="es-ES" sz="8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5694508"/>
                  </a:ext>
                </a:extLst>
              </a:tr>
              <a:tr h="853188">
                <a:tc>
                  <a:txBody>
                    <a:bodyPr/>
                    <a:lstStyle/>
                    <a:p>
                      <a:pPr>
                        <a:lnSpc>
                          <a:spcPct val="107000"/>
                        </a:lnSpc>
                        <a:spcAft>
                          <a:spcPts val="0"/>
                        </a:spcAft>
                      </a:pPr>
                      <a:r>
                        <a:rPr lang="es-ES" sz="8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a:effectLst/>
                        </a:rPr>
                        <a:t>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2000" dirty="0">
                          <a:effectLst/>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6683705"/>
                  </a:ext>
                </a:extLst>
              </a:tr>
            </a:tbl>
          </a:graphicData>
        </a:graphic>
      </p:graphicFrame>
    </p:spTree>
    <p:extLst>
      <p:ext uri="{BB962C8B-B14F-4D97-AF65-F5344CB8AC3E}">
        <p14:creationId xmlns:p14="http://schemas.microsoft.com/office/powerpoint/2010/main" val="244674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p:cNvGraphicFramePr/>
          <p:nvPr>
            <p:extLst>
              <p:ext uri="{D42A27DB-BD31-4B8C-83A1-F6EECF244321}">
                <p14:modId xmlns:p14="http://schemas.microsoft.com/office/powerpoint/2010/main" val="4164321428"/>
              </p:ext>
            </p:extLst>
          </p:nvPr>
        </p:nvGraphicFramePr>
        <p:xfrm>
          <a:off x="2178755" y="1320799"/>
          <a:ext cx="8021542" cy="38269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0611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618149" y="1053597"/>
            <a:ext cx="9101470" cy="4437625"/>
          </a:xfrm>
          <a:prstGeom prst="rect">
            <a:avLst/>
          </a:prstGeom>
        </p:spPr>
        <p:txBody>
          <a:bodyPr wrap="square">
            <a:spAutoFit/>
          </a:bodyPr>
          <a:lstStyle/>
          <a:p>
            <a:pPr>
              <a:lnSpc>
                <a:spcPct val="107000"/>
              </a:lnSpc>
              <a:spcAft>
                <a:spcPts val="800"/>
              </a:spcAft>
            </a:pPr>
            <a:r>
              <a:rPr lang="es-ES" sz="2000" b="1" dirty="0">
                <a:latin typeface="Calibri" panose="020F0502020204030204" pitchFamily="34" charset="0"/>
                <a:ea typeface="Calibri" panose="020F0502020204030204" pitchFamily="34" charset="0"/>
                <a:cs typeface="Times New Roman" panose="02020603050405020304" pitchFamily="18" charset="0"/>
              </a:rPr>
              <a:t>                        </a:t>
            </a:r>
            <a:r>
              <a:rPr lang="es-ES" sz="2000" b="1" dirty="0">
                <a:solidFill>
                  <a:srgbClr val="00B050"/>
                </a:solidFill>
                <a:latin typeface="Calibri" panose="020F0502020204030204" pitchFamily="34" charset="0"/>
                <a:ea typeface="Calibri" panose="020F0502020204030204" pitchFamily="34" charset="0"/>
                <a:cs typeface="Times New Roman" panose="02020603050405020304" pitchFamily="18" charset="0"/>
              </a:rPr>
              <a:t>2.1 BREVE HISTORIAL DE LA EMPRESA QUE INVESTIGA</a:t>
            </a:r>
            <a:endParaRPr lang="en-US" sz="20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2000" dirty="0">
                <a:latin typeface="Arial" panose="020B0604020202020204" pitchFamily="34" charset="0"/>
                <a:ea typeface="Calibri" panose="020F0502020204030204" pitchFamily="34" charset="0"/>
                <a:cs typeface="Arial" panose="020B0604020202020204" pitchFamily="34" charset="0"/>
              </a:rPr>
              <a:t>  La empresa inmobiliaria “TuCasa” es una plataforma que brinda información completa, segura y precisa sobre la casa que desea rentar. </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ES" sz="2000" dirty="0">
                <a:latin typeface="Arial" panose="020B0604020202020204" pitchFamily="34" charset="0"/>
                <a:ea typeface="Calibri" panose="020F0502020204030204" pitchFamily="34" charset="0"/>
                <a:cs typeface="Arial" panose="020B0604020202020204" pitchFamily="34" charset="0"/>
              </a:rPr>
              <a:t>   La empresa se dedicará exclusivamente a la renta de viviendas, en donde se proporcionará información por precio, tamaño y todos los datos necesarios sobre las casas en general. </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ES" sz="2000" dirty="0">
                <a:latin typeface="Arial" panose="020B0604020202020204" pitchFamily="34" charset="0"/>
                <a:ea typeface="Calibri" panose="020F0502020204030204" pitchFamily="34" charset="0"/>
                <a:cs typeface="Arial" panose="020B0604020202020204" pitchFamily="34" charset="0"/>
              </a:rPr>
              <a:t>   La sede de la empresa se ubicará en  la ciudad de Bata( Guinea Ecuatorial) en el barrio Las Palmeras. La empresa dispondrá de una página web que es donde realmente se centra nuestra atención. Página web servirá para facilitar la interacción entre los arrendatarios y los arrendadores.</a:t>
            </a:r>
            <a:endParaRPr lang="en-US" sz="20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br>
              <a:rPr lang="es-ES" sz="2000" dirty="0">
                <a:latin typeface="Calibri" panose="020F0502020204030204" pitchFamily="34" charset="0"/>
                <a:ea typeface="Calibri" panose="020F0502020204030204" pitchFamily="34" charset="0"/>
                <a:cs typeface="Times New Roman" panose="02020603050405020304" pitchFamily="18" charset="0"/>
              </a:rPr>
            </a:br>
            <a:r>
              <a:rPr lang="es-ES" sz="2000"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Tree>
    <p:extLst>
      <p:ext uri="{BB962C8B-B14F-4D97-AF65-F5344CB8AC3E}">
        <p14:creationId xmlns:p14="http://schemas.microsoft.com/office/powerpoint/2010/main" val="65416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BB86524-F0EE-F12D-94C5-7F3088B9FA8B}"/>
              </a:ext>
            </a:extLst>
          </p:cNvPr>
          <p:cNvSpPr txBox="1"/>
          <p:nvPr/>
        </p:nvSpPr>
        <p:spPr>
          <a:xfrm>
            <a:off x="4387046" y="814401"/>
            <a:ext cx="4561367" cy="369332"/>
          </a:xfrm>
          <a:prstGeom prst="rect">
            <a:avLst/>
          </a:prstGeom>
          <a:noFill/>
        </p:spPr>
        <p:txBody>
          <a:bodyPr wrap="square" rtlCol="0">
            <a:spAutoFit/>
          </a:bodyPr>
          <a:lstStyle/>
          <a:p>
            <a:r>
              <a:rPr lang="es-ES" b="1" dirty="0">
                <a:solidFill>
                  <a:srgbClr val="00B050"/>
                </a:solidFill>
              </a:rPr>
              <a:t>ESTRUCTUTA DE LA EMPRESA</a:t>
            </a:r>
          </a:p>
        </p:txBody>
      </p:sp>
      <p:pic>
        <p:nvPicPr>
          <p:cNvPr id="9" name="Imagen 8">
            <a:extLst>
              <a:ext uri="{FF2B5EF4-FFF2-40B4-BE49-F238E27FC236}">
                <a16:creationId xmlns:a16="http://schemas.microsoft.com/office/drawing/2014/main" id="{F781E5D2-197E-80A0-9EA4-A47F1B438D7F}"/>
              </a:ext>
            </a:extLst>
          </p:cNvPr>
          <p:cNvPicPr>
            <a:picLocks noChangeAspect="1"/>
          </p:cNvPicPr>
          <p:nvPr/>
        </p:nvPicPr>
        <p:blipFill>
          <a:blip r:embed="rId2"/>
          <a:stretch>
            <a:fillRect/>
          </a:stretch>
        </p:blipFill>
        <p:spPr>
          <a:xfrm>
            <a:off x="2638803" y="2010057"/>
            <a:ext cx="7230484" cy="3515216"/>
          </a:xfrm>
          <a:prstGeom prst="rect">
            <a:avLst/>
          </a:prstGeom>
        </p:spPr>
      </p:pic>
    </p:spTree>
    <p:extLst>
      <p:ext uri="{BB962C8B-B14F-4D97-AF65-F5344CB8AC3E}">
        <p14:creationId xmlns:p14="http://schemas.microsoft.com/office/powerpoint/2010/main" val="208365286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1745</TotalTime>
  <Words>989</Words>
  <Application>Microsoft Office PowerPoint</Application>
  <PresentationFormat>Panorámica</PresentationFormat>
  <Paragraphs>116</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Century Gothic</vt:lpstr>
      <vt:lpstr>Wingdings 3</vt:lpstr>
      <vt:lpstr>Espiral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MEDIANERA</dc:creator>
  <cp:lastModifiedBy>Medianera Asangonono</cp:lastModifiedBy>
  <cp:revision>46</cp:revision>
  <dcterms:created xsi:type="dcterms:W3CDTF">2024-06-03T08:42:17Z</dcterms:created>
  <dcterms:modified xsi:type="dcterms:W3CDTF">2025-03-26T20:26:13Z</dcterms:modified>
</cp:coreProperties>
</file>