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4" r:id="rId3"/>
    <p:sldId id="258" r:id="rId4"/>
    <p:sldId id="270" r:id="rId5"/>
    <p:sldId id="266" r:id="rId6"/>
    <p:sldId id="271" r:id="rId7"/>
    <p:sldId id="267" r:id="rId8"/>
    <p:sldId id="268" r:id="rId9"/>
    <p:sldId id="263" r:id="rId10"/>
    <p:sldId id="265" r:id="rId11"/>
    <p:sldId id="262" r:id="rId12"/>
    <p:sldId id="273" r:id="rId13"/>
    <p:sldId id="261" r:id="rId14"/>
    <p:sldId id="269" r:id="rId1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A9BCA-B837-491A-8296-173EFFE03F6B}" type="datetimeFigureOut">
              <a:rPr lang="es-MX" smtClean="0"/>
              <a:t>01/09/2022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F4E7C-175C-4DFB-A191-AAE6D3F13DC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0372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A9BCA-B837-491A-8296-173EFFE03F6B}" type="datetimeFigureOut">
              <a:rPr lang="es-MX" smtClean="0"/>
              <a:t>01/09/2022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F4E7C-175C-4DFB-A191-AAE6D3F13DC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89785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A9BCA-B837-491A-8296-173EFFE03F6B}" type="datetimeFigureOut">
              <a:rPr lang="es-MX" smtClean="0"/>
              <a:t>01/09/2022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F4E7C-175C-4DFB-A191-AAE6D3F13DC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2789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A9BCA-B837-491A-8296-173EFFE03F6B}" type="datetimeFigureOut">
              <a:rPr lang="es-MX" smtClean="0"/>
              <a:t>01/09/2022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F4E7C-175C-4DFB-A191-AAE6D3F13DC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88859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A9BCA-B837-491A-8296-173EFFE03F6B}" type="datetimeFigureOut">
              <a:rPr lang="es-MX" smtClean="0"/>
              <a:t>01/09/2022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F4E7C-175C-4DFB-A191-AAE6D3F13DC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12265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A9BCA-B837-491A-8296-173EFFE03F6B}" type="datetimeFigureOut">
              <a:rPr lang="es-MX" smtClean="0"/>
              <a:t>01/09/2022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F4E7C-175C-4DFB-A191-AAE6D3F13DC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21033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A9BCA-B837-491A-8296-173EFFE03F6B}" type="datetimeFigureOut">
              <a:rPr lang="es-MX" smtClean="0"/>
              <a:t>01/09/2022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F4E7C-175C-4DFB-A191-AAE6D3F13DC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73788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A9BCA-B837-491A-8296-173EFFE03F6B}" type="datetimeFigureOut">
              <a:rPr lang="es-MX" smtClean="0"/>
              <a:t>01/09/2022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F4E7C-175C-4DFB-A191-AAE6D3F13DC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26220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A9BCA-B837-491A-8296-173EFFE03F6B}" type="datetimeFigureOut">
              <a:rPr lang="es-MX" smtClean="0"/>
              <a:t>01/09/2022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F4E7C-175C-4DFB-A191-AAE6D3F13DC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96613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A9BCA-B837-491A-8296-173EFFE03F6B}" type="datetimeFigureOut">
              <a:rPr lang="es-MX" smtClean="0"/>
              <a:t>01/09/2022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F4E7C-175C-4DFB-A191-AAE6D3F13DC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84608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A9BCA-B837-491A-8296-173EFFE03F6B}" type="datetimeFigureOut">
              <a:rPr lang="es-MX" smtClean="0"/>
              <a:t>01/09/2022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F4E7C-175C-4DFB-A191-AAE6D3F13DC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28230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A9BCA-B837-491A-8296-173EFFE03F6B}" type="datetimeFigureOut">
              <a:rPr lang="es-MX" smtClean="0"/>
              <a:t>01/09/2022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F4E7C-175C-4DFB-A191-AAE6D3F13DC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6476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2367560" y="4380301"/>
            <a:ext cx="738553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3600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Implementación </a:t>
            </a:r>
          </a:p>
          <a:p>
            <a:pPr algn="ctr"/>
            <a:r>
              <a:rPr lang="es-MX" sz="3600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 la Plataforma de Distribución de Recursos a Municipios y Entidades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9210891" y="6401577"/>
            <a:ext cx="1300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rgbClr val="E10C14"/>
                </a:solidFill>
                <a:latin typeface="Arial"/>
                <a:ea typeface="Arial"/>
                <a:cs typeface="Arial"/>
                <a:sym typeface="Arial"/>
              </a:rPr>
              <a:t>Julio 2022</a:t>
            </a:r>
            <a:endParaRPr lang="es-MX" dirty="0"/>
          </a:p>
        </p:txBody>
      </p:sp>
      <p:sp>
        <p:nvSpPr>
          <p:cNvPr id="16" name="Rectángulo 15"/>
          <p:cNvSpPr/>
          <p:nvPr/>
        </p:nvSpPr>
        <p:spPr>
          <a:xfrm>
            <a:off x="4296027" y="3719311"/>
            <a:ext cx="37609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800" b="1" dirty="0">
                <a:solidFill>
                  <a:srgbClr val="E10C14"/>
                </a:solidFill>
                <a:latin typeface="Arial"/>
                <a:ea typeface="Arial"/>
                <a:cs typeface="Arial"/>
                <a:sym typeface="Arial"/>
              </a:rPr>
              <a:t>Propuesta de Diseño</a:t>
            </a:r>
            <a:endParaRPr lang="es-MX" sz="28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4232" y="1052181"/>
            <a:ext cx="5319816" cy="2529361"/>
          </a:xfrm>
          <a:prstGeom prst="rect">
            <a:avLst/>
          </a:prstGeom>
        </p:spPr>
      </p:pic>
      <p:cxnSp>
        <p:nvCxnSpPr>
          <p:cNvPr id="13" name="Conector recto 12"/>
          <p:cNvCxnSpPr/>
          <p:nvPr/>
        </p:nvCxnSpPr>
        <p:spPr>
          <a:xfrm>
            <a:off x="58189" y="714895"/>
            <a:ext cx="12133811" cy="33250"/>
          </a:xfrm>
          <a:prstGeom prst="line">
            <a:avLst/>
          </a:prstGeom>
          <a:ln w="6667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>
          <a:xfrm flipV="1">
            <a:off x="6189620" y="6803541"/>
            <a:ext cx="6002380" cy="2061"/>
          </a:xfrm>
          <a:prstGeom prst="line">
            <a:avLst/>
          </a:prstGeom>
          <a:ln w="1143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Rectángulo 17"/>
          <p:cNvSpPr/>
          <p:nvPr/>
        </p:nvSpPr>
        <p:spPr>
          <a:xfrm>
            <a:off x="0" y="6658495"/>
            <a:ext cx="7938655" cy="199505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1484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475108"/>
            <a:ext cx="10922000" cy="5907784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58189" y="22694"/>
            <a:ext cx="787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rgbClr val="E10C1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Inicio</a:t>
            </a:r>
            <a:endParaRPr lang="es-MX" b="1" dirty="0">
              <a:solidFill>
                <a:srgbClr val="FF33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E6CB2799-4B87-486D-9ECD-16CCEFDA0374}"/>
              </a:ext>
            </a:extLst>
          </p:cNvPr>
          <p:cNvSpPr/>
          <p:nvPr/>
        </p:nvSpPr>
        <p:spPr>
          <a:xfrm>
            <a:off x="15984" y="5867400"/>
            <a:ext cx="2536715" cy="990600"/>
          </a:xfrm>
          <a:prstGeom prst="rect">
            <a:avLst/>
          </a:prstGeom>
          <a:blipFill dpi="0" rotWithShape="1">
            <a:blip r:embed="rId3">
              <a:alphaModFix amt="41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12013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Conector recto 40"/>
          <p:cNvCxnSpPr/>
          <p:nvPr/>
        </p:nvCxnSpPr>
        <p:spPr>
          <a:xfrm>
            <a:off x="58189" y="714895"/>
            <a:ext cx="12133811" cy="33250"/>
          </a:xfrm>
          <a:prstGeom prst="line">
            <a:avLst/>
          </a:prstGeom>
          <a:ln w="6667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Conector recto 41"/>
          <p:cNvCxnSpPr/>
          <p:nvPr/>
        </p:nvCxnSpPr>
        <p:spPr>
          <a:xfrm flipV="1">
            <a:off x="6189620" y="6803541"/>
            <a:ext cx="6002380" cy="2061"/>
          </a:xfrm>
          <a:prstGeom prst="line">
            <a:avLst/>
          </a:prstGeom>
          <a:ln w="1143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4" name="Rectángulo 43"/>
          <p:cNvSpPr/>
          <p:nvPr/>
        </p:nvSpPr>
        <p:spPr>
          <a:xfrm>
            <a:off x="0" y="6658495"/>
            <a:ext cx="7938655" cy="199505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6" name="Imagen 4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564" y="7607"/>
            <a:ext cx="3006042" cy="1114082"/>
          </a:xfrm>
          <a:prstGeom prst="rect">
            <a:avLst/>
          </a:prstGeom>
        </p:spPr>
      </p:pic>
      <p:sp>
        <p:nvSpPr>
          <p:cNvPr id="49" name="Google Shape;107;p2">
            <a:extLst>
              <a:ext uri="{FF2B5EF4-FFF2-40B4-BE49-F238E27FC236}">
                <a16:creationId xmlns:a16="http://schemas.microsoft.com/office/drawing/2014/main" id="{A7A07BE9-5213-4D5A-9C43-96D45C6371B9}"/>
              </a:ext>
            </a:extLst>
          </p:cNvPr>
          <p:cNvSpPr txBox="1"/>
          <p:nvPr/>
        </p:nvSpPr>
        <p:spPr>
          <a:xfrm>
            <a:off x="432261" y="2885044"/>
            <a:ext cx="11579629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s-ES" sz="3600" b="1" dirty="0" smtClean="0">
                <a:solidFill>
                  <a:srgbClr val="E10C1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Dirección de Presupuesto y Control Presupuestal (DPCP)</a:t>
            </a:r>
            <a:endParaRPr lang="es-ES" sz="3600" b="1" dirty="0">
              <a:solidFill>
                <a:srgbClr val="E10C1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722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245" y="567737"/>
            <a:ext cx="10579510" cy="5722526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58189" y="22694"/>
            <a:ext cx="787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rgbClr val="E10C1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Inicio</a:t>
            </a:r>
            <a:endParaRPr lang="es-MX" b="1" dirty="0">
              <a:solidFill>
                <a:srgbClr val="FF33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E6CB2799-4B87-486D-9ECD-16CCEFDA0374}"/>
              </a:ext>
            </a:extLst>
          </p:cNvPr>
          <p:cNvSpPr/>
          <p:nvPr/>
        </p:nvSpPr>
        <p:spPr>
          <a:xfrm>
            <a:off x="15984" y="5867400"/>
            <a:ext cx="2536715" cy="990600"/>
          </a:xfrm>
          <a:prstGeom prst="rect">
            <a:avLst/>
          </a:prstGeom>
          <a:blipFill dpi="0" rotWithShape="1">
            <a:blip r:embed="rId3">
              <a:alphaModFix amt="41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6507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Conector recto 40"/>
          <p:cNvCxnSpPr/>
          <p:nvPr/>
        </p:nvCxnSpPr>
        <p:spPr>
          <a:xfrm>
            <a:off x="58189" y="714895"/>
            <a:ext cx="12133811" cy="33250"/>
          </a:xfrm>
          <a:prstGeom prst="line">
            <a:avLst/>
          </a:prstGeom>
          <a:ln w="6667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Conector recto 41"/>
          <p:cNvCxnSpPr/>
          <p:nvPr/>
        </p:nvCxnSpPr>
        <p:spPr>
          <a:xfrm flipV="1">
            <a:off x="6189620" y="6803541"/>
            <a:ext cx="6002380" cy="2061"/>
          </a:xfrm>
          <a:prstGeom prst="line">
            <a:avLst/>
          </a:prstGeom>
          <a:ln w="1143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4" name="Rectángulo 43"/>
          <p:cNvSpPr/>
          <p:nvPr/>
        </p:nvSpPr>
        <p:spPr>
          <a:xfrm>
            <a:off x="0" y="6658495"/>
            <a:ext cx="7938655" cy="199505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6" name="Imagen 4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564" y="7607"/>
            <a:ext cx="3006042" cy="1114082"/>
          </a:xfrm>
          <a:prstGeom prst="rect">
            <a:avLst/>
          </a:prstGeom>
        </p:spPr>
      </p:pic>
      <p:sp>
        <p:nvSpPr>
          <p:cNvPr id="49" name="Google Shape;107;p2">
            <a:extLst>
              <a:ext uri="{FF2B5EF4-FFF2-40B4-BE49-F238E27FC236}">
                <a16:creationId xmlns:a16="http://schemas.microsoft.com/office/drawing/2014/main" id="{A7A07BE9-5213-4D5A-9C43-96D45C6371B9}"/>
              </a:ext>
            </a:extLst>
          </p:cNvPr>
          <p:cNvSpPr txBox="1"/>
          <p:nvPr/>
        </p:nvSpPr>
        <p:spPr>
          <a:xfrm>
            <a:off x="432261" y="2885044"/>
            <a:ext cx="11579629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s-ES" sz="3600" b="1" dirty="0" smtClean="0">
                <a:solidFill>
                  <a:srgbClr val="E10C1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Dirección Administración Financiera (DAF)</a:t>
            </a:r>
            <a:endParaRPr lang="es-ES" sz="3600" b="1" dirty="0">
              <a:solidFill>
                <a:srgbClr val="E10C1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07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172" y="414958"/>
            <a:ext cx="10819628" cy="5852408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58189" y="22694"/>
            <a:ext cx="787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rgbClr val="E10C1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Inicio</a:t>
            </a:r>
            <a:endParaRPr lang="es-MX" b="1" dirty="0">
              <a:solidFill>
                <a:srgbClr val="FF33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E6CB2799-4B87-486D-9ECD-16CCEFDA0374}"/>
              </a:ext>
            </a:extLst>
          </p:cNvPr>
          <p:cNvSpPr/>
          <p:nvPr/>
        </p:nvSpPr>
        <p:spPr>
          <a:xfrm>
            <a:off x="15984" y="5867400"/>
            <a:ext cx="2536715" cy="990600"/>
          </a:xfrm>
          <a:prstGeom prst="rect">
            <a:avLst/>
          </a:prstGeom>
          <a:blipFill dpi="0" rotWithShape="1">
            <a:blip r:embed="rId3">
              <a:alphaModFix amt="41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5871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85" y="404336"/>
            <a:ext cx="11732030" cy="6049328"/>
          </a:xfrm>
          <a:prstGeom prst="rect">
            <a:avLst/>
          </a:prstGeom>
        </p:spPr>
      </p:pic>
      <p:sp>
        <p:nvSpPr>
          <p:cNvPr id="22" name="Rectángulo 21"/>
          <p:cNvSpPr/>
          <p:nvPr/>
        </p:nvSpPr>
        <p:spPr>
          <a:xfrm>
            <a:off x="646288" y="1750"/>
            <a:ext cx="19415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b="1" dirty="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Inicio de Sesión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5A757C21-3FFA-411F-A46F-2CA84D7A3A9B}"/>
              </a:ext>
            </a:extLst>
          </p:cNvPr>
          <p:cNvSpPr/>
          <p:nvPr/>
        </p:nvSpPr>
        <p:spPr>
          <a:xfrm>
            <a:off x="15984" y="5867400"/>
            <a:ext cx="2536715" cy="990600"/>
          </a:xfrm>
          <a:prstGeom prst="rect">
            <a:avLst/>
          </a:prstGeom>
          <a:blipFill dpi="0" rotWithShape="1">
            <a:blip r:embed="rId3">
              <a:alphaModFix amt="41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5267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Conector recto 40"/>
          <p:cNvCxnSpPr/>
          <p:nvPr/>
        </p:nvCxnSpPr>
        <p:spPr>
          <a:xfrm>
            <a:off x="58189" y="714895"/>
            <a:ext cx="12133811" cy="33250"/>
          </a:xfrm>
          <a:prstGeom prst="line">
            <a:avLst/>
          </a:prstGeom>
          <a:ln w="6667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Conector recto 41"/>
          <p:cNvCxnSpPr/>
          <p:nvPr/>
        </p:nvCxnSpPr>
        <p:spPr>
          <a:xfrm flipV="1">
            <a:off x="6189620" y="6803541"/>
            <a:ext cx="6002380" cy="2061"/>
          </a:xfrm>
          <a:prstGeom prst="line">
            <a:avLst/>
          </a:prstGeom>
          <a:ln w="1143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4" name="Rectángulo 43"/>
          <p:cNvSpPr/>
          <p:nvPr/>
        </p:nvSpPr>
        <p:spPr>
          <a:xfrm>
            <a:off x="0" y="6658495"/>
            <a:ext cx="7938655" cy="199505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6" name="Imagen 4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564" y="7607"/>
            <a:ext cx="3006042" cy="1114082"/>
          </a:xfrm>
          <a:prstGeom prst="rect">
            <a:avLst/>
          </a:prstGeom>
        </p:spPr>
      </p:pic>
      <p:sp>
        <p:nvSpPr>
          <p:cNvPr id="49" name="Google Shape;107;p2">
            <a:extLst>
              <a:ext uri="{FF2B5EF4-FFF2-40B4-BE49-F238E27FC236}">
                <a16:creationId xmlns:a16="http://schemas.microsoft.com/office/drawing/2014/main" id="{A7A07BE9-5213-4D5A-9C43-96D45C6371B9}"/>
              </a:ext>
            </a:extLst>
          </p:cNvPr>
          <p:cNvSpPr txBox="1"/>
          <p:nvPr/>
        </p:nvSpPr>
        <p:spPr>
          <a:xfrm>
            <a:off x="432261" y="2885044"/>
            <a:ext cx="11579629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s-ES" sz="3600" b="1" dirty="0" smtClean="0">
                <a:solidFill>
                  <a:srgbClr val="E10C1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Administrador (TI)</a:t>
            </a:r>
            <a:endParaRPr lang="es-ES" sz="3600" b="1" dirty="0">
              <a:solidFill>
                <a:srgbClr val="E10C1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818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/>
        </p:nvSpPr>
        <p:spPr>
          <a:xfrm>
            <a:off x="58189" y="22694"/>
            <a:ext cx="787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rgbClr val="E10C1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Inicio</a:t>
            </a:r>
            <a:endParaRPr lang="es-MX" b="1" dirty="0">
              <a:solidFill>
                <a:srgbClr val="FF33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E6CB2799-4B87-486D-9ECD-16CCEFDA0374}"/>
              </a:ext>
            </a:extLst>
          </p:cNvPr>
          <p:cNvSpPr/>
          <p:nvPr/>
        </p:nvSpPr>
        <p:spPr>
          <a:xfrm>
            <a:off x="15984" y="5867400"/>
            <a:ext cx="2536715" cy="990600"/>
          </a:xfrm>
          <a:prstGeom prst="rect">
            <a:avLst/>
          </a:prstGeom>
          <a:blipFill dpi="0" rotWithShape="1">
            <a:blip r:embed="rId2">
              <a:alphaModFix amt="41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3" name="Grupo 2"/>
          <p:cNvGrpSpPr/>
          <p:nvPr/>
        </p:nvGrpSpPr>
        <p:grpSpPr>
          <a:xfrm>
            <a:off x="543894" y="528983"/>
            <a:ext cx="10267303" cy="5443573"/>
            <a:chOff x="962348" y="707213"/>
            <a:chExt cx="10267303" cy="5443573"/>
          </a:xfrm>
        </p:grpSpPr>
        <p:pic>
          <p:nvPicPr>
            <p:cNvPr id="5" name="Imagen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62348" y="707213"/>
              <a:ext cx="10267303" cy="5443573"/>
            </a:xfrm>
            <a:prstGeom prst="rect">
              <a:avLst/>
            </a:prstGeom>
          </p:spPr>
        </p:pic>
        <p:sp>
          <p:nvSpPr>
            <p:cNvPr id="7" name="Rectángulo 6"/>
            <p:cNvSpPr/>
            <p:nvPr/>
          </p:nvSpPr>
          <p:spPr>
            <a:xfrm>
              <a:off x="1855229" y="900113"/>
              <a:ext cx="907021" cy="133350"/>
            </a:xfrm>
            <a:prstGeom prst="rect">
              <a:avLst/>
            </a:prstGeom>
            <a:solidFill>
              <a:srgbClr val="2021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" name="CuadroTexto 7"/>
            <p:cNvSpPr txBox="1"/>
            <p:nvPr/>
          </p:nvSpPr>
          <p:spPr>
            <a:xfrm>
              <a:off x="1794107" y="874455"/>
              <a:ext cx="110387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www.</a:t>
              </a:r>
              <a:r>
                <a:rPr lang="es-MX" sz="600" dirty="0" smtClean="0">
                  <a:solidFill>
                    <a:srgbClr val="C4C7C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PDRMyE.gob.mx</a:t>
              </a:r>
              <a:endParaRPr lang="es-MX" sz="600" dirty="0">
                <a:solidFill>
                  <a:srgbClr val="C4C7C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8625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Conector recto 40"/>
          <p:cNvCxnSpPr/>
          <p:nvPr/>
        </p:nvCxnSpPr>
        <p:spPr>
          <a:xfrm>
            <a:off x="58189" y="714895"/>
            <a:ext cx="12133811" cy="33250"/>
          </a:xfrm>
          <a:prstGeom prst="line">
            <a:avLst/>
          </a:prstGeom>
          <a:ln w="6667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Conector recto 41"/>
          <p:cNvCxnSpPr/>
          <p:nvPr/>
        </p:nvCxnSpPr>
        <p:spPr>
          <a:xfrm flipV="1">
            <a:off x="6189620" y="6803541"/>
            <a:ext cx="6002380" cy="2061"/>
          </a:xfrm>
          <a:prstGeom prst="line">
            <a:avLst/>
          </a:prstGeom>
          <a:ln w="1143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4" name="Rectángulo 43"/>
          <p:cNvSpPr/>
          <p:nvPr/>
        </p:nvSpPr>
        <p:spPr>
          <a:xfrm>
            <a:off x="0" y="6658495"/>
            <a:ext cx="7938655" cy="199505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6" name="Imagen 4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564" y="7607"/>
            <a:ext cx="3006042" cy="1114082"/>
          </a:xfrm>
          <a:prstGeom prst="rect">
            <a:avLst/>
          </a:prstGeom>
        </p:spPr>
      </p:pic>
      <p:sp>
        <p:nvSpPr>
          <p:cNvPr id="49" name="Google Shape;107;p2">
            <a:extLst>
              <a:ext uri="{FF2B5EF4-FFF2-40B4-BE49-F238E27FC236}">
                <a16:creationId xmlns:a16="http://schemas.microsoft.com/office/drawing/2014/main" id="{A7A07BE9-5213-4D5A-9C43-96D45C6371B9}"/>
              </a:ext>
            </a:extLst>
          </p:cNvPr>
          <p:cNvSpPr txBox="1"/>
          <p:nvPr/>
        </p:nvSpPr>
        <p:spPr>
          <a:xfrm>
            <a:off x="432261" y="2885044"/>
            <a:ext cx="11579629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s-ES" sz="3600" b="1" dirty="0" smtClean="0">
                <a:solidFill>
                  <a:srgbClr val="E10C1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Coordinación de Planeación Hacendaria (CPH)</a:t>
            </a:r>
            <a:endParaRPr lang="es-ES" sz="3600" b="1" dirty="0">
              <a:solidFill>
                <a:srgbClr val="E10C1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055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/>
        </p:nvSpPr>
        <p:spPr>
          <a:xfrm>
            <a:off x="58189" y="22694"/>
            <a:ext cx="787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rgbClr val="E10C1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Inicio</a:t>
            </a:r>
            <a:endParaRPr lang="es-MX" b="1" dirty="0">
              <a:solidFill>
                <a:srgbClr val="FF33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E6CB2799-4B87-486D-9ECD-16CCEFDA0374}"/>
              </a:ext>
            </a:extLst>
          </p:cNvPr>
          <p:cNvSpPr/>
          <p:nvPr/>
        </p:nvSpPr>
        <p:spPr>
          <a:xfrm>
            <a:off x="15984" y="5867400"/>
            <a:ext cx="2536715" cy="990600"/>
          </a:xfrm>
          <a:prstGeom prst="rect">
            <a:avLst/>
          </a:prstGeom>
          <a:blipFill dpi="0" rotWithShape="1">
            <a:blip r:embed="rId2">
              <a:alphaModFix amt="41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10" name="Grupo 9"/>
          <p:cNvGrpSpPr/>
          <p:nvPr/>
        </p:nvGrpSpPr>
        <p:grpSpPr>
          <a:xfrm>
            <a:off x="959280" y="707213"/>
            <a:ext cx="10273440" cy="5443573"/>
            <a:chOff x="959280" y="707213"/>
            <a:chExt cx="10273440" cy="5443573"/>
          </a:xfrm>
        </p:grpSpPr>
        <p:pic>
          <p:nvPicPr>
            <p:cNvPr id="11" name="Imagen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9280" y="707213"/>
              <a:ext cx="10273440" cy="5443573"/>
            </a:xfrm>
            <a:prstGeom prst="rect">
              <a:avLst/>
            </a:prstGeom>
          </p:spPr>
        </p:pic>
        <p:pic>
          <p:nvPicPr>
            <p:cNvPr id="12" name="Imagen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81087" y="1401127"/>
              <a:ext cx="200025" cy="200025"/>
            </a:xfrm>
            <a:prstGeom prst="rect">
              <a:avLst/>
            </a:prstGeom>
          </p:spPr>
        </p:pic>
        <p:pic>
          <p:nvPicPr>
            <p:cNvPr id="13" name="Imagen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81087" y="1561147"/>
              <a:ext cx="200025" cy="200025"/>
            </a:xfrm>
            <a:prstGeom prst="rect">
              <a:avLst/>
            </a:prstGeom>
          </p:spPr>
        </p:pic>
        <p:pic>
          <p:nvPicPr>
            <p:cNvPr id="14" name="Imagen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81087" y="1736407"/>
              <a:ext cx="200025" cy="200025"/>
            </a:xfrm>
            <a:prstGeom prst="rect">
              <a:avLst/>
            </a:prstGeom>
          </p:spPr>
        </p:pic>
        <p:pic>
          <p:nvPicPr>
            <p:cNvPr id="15" name="Imagen 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81087" y="1896427"/>
              <a:ext cx="200025" cy="200025"/>
            </a:xfrm>
            <a:prstGeom prst="rect">
              <a:avLst/>
            </a:prstGeom>
          </p:spPr>
        </p:pic>
        <p:pic>
          <p:nvPicPr>
            <p:cNvPr id="16" name="Imagen 1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73467" y="2056447"/>
              <a:ext cx="200025" cy="200025"/>
            </a:xfrm>
            <a:prstGeom prst="rect">
              <a:avLst/>
            </a:prstGeom>
          </p:spPr>
        </p:pic>
        <p:pic>
          <p:nvPicPr>
            <p:cNvPr id="17" name="Imagen 1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73467" y="2216467"/>
              <a:ext cx="200025" cy="200025"/>
            </a:xfrm>
            <a:prstGeom prst="rect">
              <a:avLst/>
            </a:prstGeom>
          </p:spPr>
        </p:pic>
        <p:pic>
          <p:nvPicPr>
            <p:cNvPr id="18" name="Imagen 1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73467" y="2391727"/>
              <a:ext cx="200025" cy="200025"/>
            </a:xfrm>
            <a:prstGeom prst="rect">
              <a:avLst/>
            </a:prstGeom>
          </p:spPr>
        </p:pic>
        <p:pic>
          <p:nvPicPr>
            <p:cNvPr id="19" name="Imagen 1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73467" y="2551747"/>
              <a:ext cx="200025" cy="200025"/>
            </a:xfrm>
            <a:prstGeom prst="rect">
              <a:avLst/>
            </a:prstGeom>
          </p:spPr>
        </p:pic>
        <p:sp>
          <p:nvSpPr>
            <p:cNvPr id="20" name="Rectángulo 19"/>
            <p:cNvSpPr/>
            <p:nvPr/>
          </p:nvSpPr>
          <p:spPr>
            <a:xfrm>
              <a:off x="1855229" y="900113"/>
              <a:ext cx="907021" cy="133350"/>
            </a:xfrm>
            <a:prstGeom prst="rect">
              <a:avLst/>
            </a:prstGeom>
            <a:solidFill>
              <a:srgbClr val="2021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1" name="CuadroTexto 20"/>
            <p:cNvSpPr txBox="1"/>
            <p:nvPr/>
          </p:nvSpPr>
          <p:spPr>
            <a:xfrm>
              <a:off x="1794107" y="874455"/>
              <a:ext cx="110387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www.</a:t>
              </a:r>
              <a:r>
                <a:rPr lang="es-MX" sz="600" dirty="0" smtClean="0">
                  <a:solidFill>
                    <a:srgbClr val="C4C7C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PDRMyE.gob.mx</a:t>
              </a:r>
              <a:endParaRPr lang="es-MX" sz="600" dirty="0">
                <a:solidFill>
                  <a:srgbClr val="C4C7C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4147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Conector recto 40"/>
          <p:cNvCxnSpPr/>
          <p:nvPr/>
        </p:nvCxnSpPr>
        <p:spPr>
          <a:xfrm>
            <a:off x="58189" y="714895"/>
            <a:ext cx="12133811" cy="33250"/>
          </a:xfrm>
          <a:prstGeom prst="line">
            <a:avLst/>
          </a:prstGeom>
          <a:ln w="6667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Conector recto 41"/>
          <p:cNvCxnSpPr/>
          <p:nvPr/>
        </p:nvCxnSpPr>
        <p:spPr>
          <a:xfrm flipV="1">
            <a:off x="6189620" y="6803541"/>
            <a:ext cx="6002380" cy="2061"/>
          </a:xfrm>
          <a:prstGeom prst="line">
            <a:avLst/>
          </a:prstGeom>
          <a:ln w="1143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4" name="Rectángulo 43"/>
          <p:cNvSpPr/>
          <p:nvPr/>
        </p:nvSpPr>
        <p:spPr>
          <a:xfrm>
            <a:off x="0" y="6658495"/>
            <a:ext cx="7938655" cy="199505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6" name="Imagen 4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564" y="7607"/>
            <a:ext cx="3006042" cy="1114082"/>
          </a:xfrm>
          <a:prstGeom prst="rect">
            <a:avLst/>
          </a:prstGeom>
        </p:spPr>
      </p:pic>
      <p:sp>
        <p:nvSpPr>
          <p:cNvPr id="49" name="Google Shape;107;p2">
            <a:extLst>
              <a:ext uri="{FF2B5EF4-FFF2-40B4-BE49-F238E27FC236}">
                <a16:creationId xmlns:a16="http://schemas.microsoft.com/office/drawing/2014/main" id="{A7A07BE9-5213-4D5A-9C43-96D45C6371B9}"/>
              </a:ext>
            </a:extLst>
          </p:cNvPr>
          <p:cNvSpPr txBox="1"/>
          <p:nvPr/>
        </p:nvSpPr>
        <p:spPr>
          <a:xfrm>
            <a:off x="432261" y="2885044"/>
            <a:ext cx="11579629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s-ES" sz="3600" b="1" dirty="0" smtClean="0">
                <a:solidFill>
                  <a:srgbClr val="E10C1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Coordinación de Planeación Hacendaria (DAMOP)</a:t>
            </a:r>
            <a:endParaRPr lang="es-ES" sz="3600" b="1" dirty="0">
              <a:solidFill>
                <a:srgbClr val="E10C1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78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007" y="415888"/>
            <a:ext cx="10997613" cy="5946812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58189" y="22694"/>
            <a:ext cx="787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rgbClr val="E10C1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Inicio</a:t>
            </a:r>
            <a:endParaRPr lang="es-MX" b="1" dirty="0">
              <a:solidFill>
                <a:srgbClr val="FF33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E6CB2799-4B87-486D-9ECD-16CCEFDA0374}"/>
              </a:ext>
            </a:extLst>
          </p:cNvPr>
          <p:cNvSpPr/>
          <p:nvPr/>
        </p:nvSpPr>
        <p:spPr>
          <a:xfrm>
            <a:off x="15984" y="5867400"/>
            <a:ext cx="2536715" cy="990600"/>
          </a:xfrm>
          <a:prstGeom prst="rect">
            <a:avLst/>
          </a:prstGeom>
          <a:blipFill dpi="0" rotWithShape="1">
            <a:blip r:embed="rId3">
              <a:alphaModFix amt="41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8321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Conector recto 40"/>
          <p:cNvCxnSpPr/>
          <p:nvPr/>
        </p:nvCxnSpPr>
        <p:spPr>
          <a:xfrm>
            <a:off x="58189" y="714895"/>
            <a:ext cx="12133811" cy="33250"/>
          </a:xfrm>
          <a:prstGeom prst="line">
            <a:avLst/>
          </a:prstGeom>
          <a:ln w="6667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Conector recto 41"/>
          <p:cNvCxnSpPr/>
          <p:nvPr/>
        </p:nvCxnSpPr>
        <p:spPr>
          <a:xfrm flipV="1">
            <a:off x="6189620" y="6803541"/>
            <a:ext cx="6002380" cy="2061"/>
          </a:xfrm>
          <a:prstGeom prst="line">
            <a:avLst/>
          </a:prstGeom>
          <a:ln w="1143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4" name="Rectángulo 43"/>
          <p:cNvSpPr/>
          <p:nvPr/>
        </p:nvSpPr>
        <p:spPr>
          <a:xfrm>
            <a:off x="0" y="6658495"/>
            <a:ext cx="7938655" cy="199505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6" name="Imagen 4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564" y="7607"/>
            <a:ext cx="3006042" cy="1114082"/>
          </a:xfrm>
          <a:prstGeom prst="rect">
            <a:avLst/>
          </a:prstGeom>
        </p:spPr>
      </p:pic>
      <p:sp>
        <p:nvSpPr>
          <p:cNvPr id="49" name="Google Shape;107;p2">
            <a:extLst>
              <a:ext uri="{FF2B5EF4-FFF2-40B4-BE49-F238E27FC236}">
                <a16:creationId xmlns:a16="http://schemas.microsoft.com/office/drawing/2014/main" id="{A7A07BE9-5213-4D5A-9C43-96D45C6371B9}"/>
              </a:ext>
            </a:extLst>
          </p:cNvPr>
          <p:cNvSpPr txBox="1"/>
          <p:nvPr/>
        </p:nvSpPr>
        <p:spPr>
          <a:xfrm>
            <a:off x="432261" y="2885044"/>
            <a:ext cx="11579629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s-ES" sz="3600" b="1" dirty="0" smtClean="0">
                <a:solidFill>
                  <a:srgbClr val="E10C1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Dirección Contabilidad y cuenta Pública(DCCP)</a:t>
            </a:r>
            <a:endParaRPr lang="es-ES" sz="3600" b="1" dirty="0">
              <a:solidFill>
                <a:srgbClr val="E10C1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138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67</Words>
  <Application>Microsoft Office PowerPoint</Application>
  <PresentationFormat>Panorámica</PresentationFormat>
  <Paragraphs>19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Juanita Reyes</dc:creator>
  <cp:lastModifiedBy>inifap.gob.mx</cp:lastModifiedBy>
  <cp:revision>12</cp:revision>
  <dcterms:created xsi:type="dcterms:W3CDTF">2022-09-01T16:40:44Z</dcterms:created>
  <dcterms:modified xsi:type="dcterms:W3CDTF">2022-09-01T17:48:17Z</dcterms:modified>
</cp:coreProperties>
</file>